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8" r:id="rId2"/>
  </p:sldMasterIdLst>
  <p:notesMasterIdLst>
    <p:notesMasterId r:id="rId66"/>
  </p:notesMasterIdLst>
  <p:sldIdLst>
    <p:sldId id="532" r:id="rId3"/>
    <p:sldId id="614" r:id="rId4"/>
    <p:sldId id="572" r:id="rId5"/>
    <p:sldId id="616" r:id="rId6"/>
    <p:sldId id="574" r:id="rId7"/>
    <p:sldId id="641" r:id="rId8"/>
    <p:sldId id="654" r:id="rId9"/>
    <p:sldId id="656" r:id="rId10"/>
    <p:sldId id="657" r:id="rId11"/>
    <p:sldId id="658" r:id="rId12"/>
    <p:sldId id="659" r:id="rId13"/>
    <p:sldId id="634" r:id="rId14"/>
    <p:sldId id="643" r:id="rId15"/>
    <p:sldId id="636" r:id="rId16"/>
    <p:sldId id="633" r:id="rId17"/>
    <p:sldId id="618" r:id="rId18"/>
    <p:sldId id="593" r:id="rId19"/>
    <p:sldId id="645" r:id="rId20"/>
    <p:sldId id="646" r:id="rId21"/>
    <p:sldId id="637" r:id="rId22"/>
    <p:sldId id="649" r:id="rId23"/>
    <p:sldId id="650" r:id="rId24"/>
    <p:sldId id="699" r:id="rId25"/>
    <p:sldId id="677" r:id="rId26"/>
    <p:sldId id="680" r:id="rId27"/>
    <p:sldId id="683" r:id="rId28"/>
    <p:sldId id="686" r:id="rId29"/>
    <p:sldId id="689" r:id="rId30"/>
    <p:sldId id="692" r:id="rId31"/>
    <p:sldId id="695" r:id="rId32"/>
    <p:sldId id="698" r:id="rId33"/>
    <p:sldId id="700" r:id="rId34"/>
    <p:sldId id="605" r:id="rId35"/>
    <p:sldId id="606" r:id="rId36"/>
    <p:sldId id="621" r:id="rId37"/>
    <p:sldId id="624" r:id="rId38"/>
    <p:sldId id="625" r:id="rId39"/>
    <p:sldId id="607" r:id="rId40"/>
    <p:sldId id="626" r:id="rId41"/>
    <p:sldId id="628" r:id="rId42"/>
    <p:sldId id="629" r:id="rId43"/>
    <p:sldId id="608" r:id="rId44"/>
    <p:sldId id="630" r:id="rId45"/>
    <p:sldId id="631" r:id="rId46"/>
    <p:sldId id="679" r:id="rId47"/>
    <p:sldId id="670" r:id="rId48"/>
    <p:sldId id="671" r:id="rId49"/>
    <p:sldId id="672" r:id="rId50"/>
    <p:sldId id="673" r:id="rId51"/>
    <p:sldId id="674" r:id="rId52"/>
    <p:sldId id="675" r:id="rId53"/>
    <p:sldId id="660" r:id="rId54"/>
    <p:sldId id="661" r:id="rId55"/>
    <p:sldId id="701" r:id="rId56"/>
    <p:sldId id="669" r:id="rId57"/>
    <p:sldId id="662" r:id="rId58"/>
    <p:sldId id="663" r:id="rId59"/>
    <p:sldId id="664" r:id="rId60"/>
    <p:sldId id="665" r:id="rId61"/>
    <p:sldId id="666" r:id="rId62"/>
    <p:sldId id="667" r:id="rId63"/>
    <p:sldId id="668" r:id="rId64"/>
    <p:sldId id="676" r:id="rId65"/>
  </p:sldIdLst>
  <p:sldSz cx="10693400" cy="7561263"/>
  <p:notesSz cx="6735763" cy="9866313"/>
  <p:embeddedFontLst>
    <p:embeddedFont>
      <p:font typeface="Rix모던고딕 EB" panose="02020603020101020101" pitchFamily="18" charset="-127"/>
      <p:regular r:id="rId67"/>
    </p:embeddedFont>
    <p:embeddedFont>
      <p:font typeface="맑은 고딕" panose="020B0503020000020004" pitchFamily="50" charset="-127"/>
      <p:regular r:id="rId68"/>
      <p:bold r:id="rId69"/>
    </p:embeddedFont>
    <p:embeddedFont>
      <p:font typeface="나눔고딕" panose="020D0604000000000000" pitchFamily="50" charset="-127"/>
      <p:regular r:id="rId70"/>
      <p:bold r:id="rId71"/>
    </p:embeddedFont>
    <p:embeddedFont>
      <p:font typeface="Wingdings 2" panose="05020102010507070707" pitchFamily="18" charset="2"/>
      <p:regular r:id="rId72"/>
    </p:embeddedFont>
    <p:embeddedFont>
      <p:font typeface="KoPub돋움체 Medium" panose="02020603020101020101" pitchFamily="18" charset="-127"/>
      <p:regular r:id="rId73"/>
    </p:embeddedFont>
    <p:embeddedFont>
      <p:font typeface="Verdana" panose="020B0604030504040204" pitchFamily="34" charset="0"/>
      <p:regular r:id="rId74"/>
      <p:bold r:id="rId75"/>
      <p:italic r:id="rId76"/>
      <p:boldItalic r:id="rId77"/>
    </p:embeddedFont>
  </p:embeddedFontLst>
  <p:defaultTextStyle>
    <a:defPPr>
      <a:defRPr lang="ko-KR"/>
    </a:defPPr>
    <a:lvl1pPr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1pPr>
    <a:lvl2pPr marL="520700" indent="-63500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2pPr>
    <a:lvl3pPr marL="1042988" indent="-128588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3pPr>
    <a:lvl4pPr marL="1563688" indent="-192088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4pPr>
    <a:lvl5pPr marL="2085975" indent="-257175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427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FEF"/>
    <a:srgbClr val="CCECFF"/>
    <a:srgbClr val="66CCFF"/>
    <a:srgbClr val="FF7C80"/>
    <a:srgbClr val="FEDADA"/>
    <a:srgbClr val="AC1414"/>
    <a:srgbClr val="FFFFCC"/>
    <a:srgbClr val="FFCC66"/>
    <a:srgbClr val="CCFFCC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56" autoAdjust="0"/>
    <p:restoredTop sz="95745" autoAdjust="0"/>
  </p:normalViewPr>
  <p:slideViewPr>
    <p:cSldViewPr>
      <p:cViewPr>
        <p:scale>
          <a:sx n="100" d="100"/>
          <a:sy n="100" d="100"/>
        </p:scale>
        <p:origin x="-1986" y="-450"/>
      </p:cViewPr>
      <p:guideLst>
        <p:guide orient="horz" pos="2427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93" d="100"/>
          <a:sy n="93" d="100"/>
        </p:scale>
        <p:origin x="-3744" y="-96"/>
      </p:cViewPr>
      <p:guideLst>
        <p:guide orient="horz" pos="3107"/>
        <p:guide pos="212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font" Target="fonts/font2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8.fntdata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6.fntdata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1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7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0.fntdata"/><Relationship Id="rId7" Type="http://schemas.openxmlformats.org/officeDocument/2006/relationships/slide" Target="slides/slide5.xml"/><Relationship Id="rId71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0193" cy="493237"/>
          </a:xfrm>
          <a:prstGeom prst="rect">
            <a:avLst/>
          </a:prstGeom>
        </p:spPr>
        <p:txBody>
          <a:bodyPr vert="horz" lIns="90762" tIns="45381" rIns="90762" bIns="45381" rtlCol="0"/>
          <a:lstStyle>
            <a:lvl1pPr algn="l" defTabSz="1033981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4000" y="0"/>
            <a:ext cx="2920193" cy="493237"/>
          </a:xfrm>
          <a:prstGeom prst="rect">
            <a:avLst/>
          </a:prstGeom>
        </p:spPr>
        <p:txBody>
          <a:bodyPr vert="horz" lIns="90762" tIns="45381" rIns="90762" bIns="45381" rtlCol="0"/>
          <a:lstStyle>
            <a:lvl1pPr algn="r" defTabSz="1033981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70F797B8-CD4C-41F8-B027-FC4F8A2B5BC3}" type="datetimeFigureOut">
              <a:rPr lang="ko-KR" altLang="en-US"/>
              <a:pPr>
                <a:defRPr/>
              </a:pPr>
              <a:t>2016-11-08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52475" y="741363"/>
            <a:ext cx="5230813" cy="36988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62" tIns="45381" rIns="90762" bIns="45381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891" y="4686538"/>
            <a:ext cx="5387982" cy="4439132"/>
          </a:xfrm>
          <a:prstGeom prst="rect">
            <a:avLst/>
          </a:prstGeom>
        </p:spPr>
        <p:txBody>
          <a:bodyPr vert="horz" lIns="90762" tIns="45381" rIns="90762" bIns="45381" rtlCol="0"/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501"/>
            <a:ext cx="2920193" cy="493236"/>
          </a:xfrm>
          <a:prstGeom prst="rect">
            <a:avLst/>
          </a:prstGeom>
        </p:spPr>
        <p:txBody>
          <a:bodyPr vert="horz" lIns="90762" tIns="45381" rIns="90762" bIns="45381" rtlCol="0" anchor="b"/>
          <a:lstStyle>
            <a:lvl1pPr algn="l" defTabSz="1033981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4000" y="9371501"/>
            <a:ext cx="2920193" cy="493236"/>
          </a:xfrm>
          <a:prstGeom prst="rect">
            <a:avLst/>
          </a:prstGeom>
        </p:spPr>
        <p:txBody>
          <a:bodyPr vert="horz" lIns="90762" tIns="45381" rIns="90762" bIns="45381" rtlCol="0" anchor="b"/>
          <a:lstStyle>
            <a:lvl1pPr algn="r" defTabSz="1033981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92E57E6-DFF4-4C1E-9E9B-AC36C6B7988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9875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354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849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849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9849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8490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8490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8490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8490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8490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8490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849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3542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98490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8490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8490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8490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98490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98490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98490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98490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98490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9849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8490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98490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98490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8490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98490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8490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8490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8490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8490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8490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849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8490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8490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8490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8490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8490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8490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849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849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849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849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849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849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0"/>
            <a:ext cx="10693400" cy="17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3" name="Picture 2" descr="C:\Users\pck\Desktop\서울시로고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6954838"/>
            <a:ext cx="1157287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슬라이드 번호 개체 틀 1"/>
          <p:cNvSpPr txBox="1">
            <a:spLocks/>
          </p:cNvSpPr>
          <p:nvPr userDrawn="1"/>
        </p:nvSpPr>
        <p:spPr>
          <a:xfrm>
            <a:off x="8609013" y="6878638"/>
            <a:ext cx="1701800" cy="569912"/>
          </a:xfrm>
          <a:prstGeom prst="rect">
            <a:avLst/>
          </a:prstGeom>
        </p:spPr>
        <p:txBody>
          <a:bodyPr lIns="104306" tIns="52153" rIns="104306" bIns="52153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D1A472F-E1AA-490E-88F7-82C37E63A517}" type="slidenum">
              <a:rPr kumimoji="0" lang="ko-KR" altLang="en-US" sz="1000" b="1" kern="1200" spc="-1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sz="1000" b="1" kern="1200" spc="-1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449954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"/>
          <p:cNvSpPr txBox="1">
            <a:spLocks/>
          </p:cNvSpPr>
          <p:nvPr userDrawn="1"/>
        </p:nvSpPr>
        <p:spPr>
          <a:xfrm>
            <a:off x="8609013" y="6878638"/>
            <a:ext cx="1701800" cy="569912"/>
          </a:xfrm>
          <a:prstGeom prst="rect">
            <a:avLst/>
          </a:prstGeom>
        </p:spPr>
        <p:txBody>
          <a:bodyPr lIns="104306" tIns="52153" rIns="104306" bIns="52153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D1A472F-E1AA-490E-88F7-82C37E63A517}" type="slidenum">
              <a:rPr kumimoji="0" lang="ko-KR" altLang="en-US" sz="1000" b="1" kern="1200" spc="-1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sz="1000" b="1" kern="1200" spc="-1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0"/>
            <a:ext cx="10693400" cy="17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0" y="900113"/>
            <a:ext cx="10693400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7893629" y="282810"/>
            <a:ext cx="2493631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0" lang="ko-KR" altLang="en-US" sz="900" b="1" spc="-1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디지털시민시장실</a:t>
            </a:r>
            <a:r>
              <a:rPr kumimoji="0" lang="ko-KR" altLang="en-US" sz="9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구축사업</a:t>
            </a:r>
            <a:r>
              <a:rPr kumimoji="0" lang="en-US" altLang="ko-KR" sz="9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– </a:t>
            </a:r>
            <a:r>
              <a:rPr kumimoji="0" lang="en-US" altLang="ko-KR" sz="9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UI/UX </a:t>
            </a:r>
            <a:r>
              <a:rPr kumimoji="0" lang="ko-KR" altLang="en-US" sz="9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표준가이드</a:t>
            </a:r>
            <a:endParaRPr kumimoji="0" lang="en-US" altLang="ko-KR" sz="900" b="1" spc="-1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pic>
        <p:nvPicPr>
          <p:cNvPr id="13" name="Picture 2" descr="C:\Users\pck\Desktop\서울시로고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6954838"/>
            <a:ext cx="1157287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02587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93400" cy="6964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 descr="C:\Users\pck\Desktop\서울시로고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7021513"/>
            <a:ext cx="115887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39799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IDigitalU.bmp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33"/>
          <a:stretch/>
        </p:blipFill>
        <p:spPr bwMode="auto">
          <a:xfrm>
            <a:off x="8947100" y="6703244"/>
            <a:ext cx="1658937" cy="85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0693400" cy="17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0" y="1468193"/>
            <a:ext cx="10693400" cy="19965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11" name="Picture 2" descr="C:\Users\pck\Desktop\서울시로고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6954838"/>
            <a:ext cx="1157287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1142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40"/>
          <a:stretch>
            <a:fillRect/>
          </a:stretch>
        </p:blipFill>
        <p:spPr bwMode="auto">
          <a:xfrm>
            <a:off x="0" y="0"/>
            <a:ext cx="10712450" cy="307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 descr="IDigitalU.bmp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100" y="6588943"/>
            <a:ext cx="165893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40420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0625"/>
            <a:ext cx="10693400" cy="2157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00118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534988" y="303213"/>
            <a:ext cx="9623425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306" tIns="52153" rIns="104306" bIns="5215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534988" y="1763713"/>
            <a:ext cx="9623425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306" tIns="52153" rIns="104306" bIns="521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988" y="7008813"/>
            <a:ext cx="2495550" cy="4016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l" defTabSz="1043056" fontAlgn="auto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23FA960-DDB2-4B55-B992-7005A9199C7E}" type="datetimeFigureOut">
              <a:rPr lang="ko-KR" altLang="en-US"/>
              <a:pPr>
                <a:defRPr/>
              </a:pPr>
              <a:t>2016-11-08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2838" y="7008813"/>
            <a:ext cx="3387725" cy="4016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ctr" defTabSz="1043056" fontAlgn="auto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2863" y="7008813"/>
            <a:ext cx="2495550" cy="4016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r" defTabSz="1043056" fontAlgn="auto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24E6F06-9684-4F2C-B1C8-9977D893A2D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68" r:id="rId2"/>
  </p:sldLayoutIdLst>
  <p:timing>
    <p:tnLst>
      <p:par>
        <p:cTn id="1" dur="indefinite" restart="never" nodeType="tmRoot"/>
      </p:par>
    </p:tnLst>
  </p:timing>
  <p:txStyles>
    <p:titleStyle>
      <a:lvl1pPr algn="ctr" defTabSz="1042988" rtl="0" eaLnBrk="0" fontAlgn="base" latinLnBrk="1" hangingPunct="0">
        <a:spcBef>
          <a:spcPct val="0"/>
        </a:spcBef>
        <a:spcAft>
          <a:spcPct val="0"/>
        </a:spcAft>
        <a:defRPr sz="50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j-cs"/>
        </a:defRPr>
      </a:lvl1pPr>
      <a:lvl2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2pPr>
      <a:lvl3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3pPr>
      <a:lvl4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4pPr>
      <a:lvl5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5pPr>
      <a:lvl6pPr marL="4572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6pPr>
      <a:lvl7pPr marL="9144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7pPr>
      <a:lvl8pPr marL="13716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8pPr>
      <a:lvl9pPr marL="18288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9pPr>
    </p:titleStyle>
    <p:bodyStyle>
      <a:lvl1pPr marL="390525" indent="-390525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7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1pPr>
      <a:lvl2pPr marL="846138" indent="-325438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2pPr>
      <a:lvl3pPr marL="1303338" indent="-260350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7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3pPr>
      <a:lvl4pPr marL="1824038" indent="-260350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3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4pPr>
      <a:lvl5pPr marL="2346325" indent="-260350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3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7" r:id="rId3"/>
    <p:sldLayoutId id="2147483766" r:id="rId4"/>
  </p:sldLayoutIdLst>
  <p:timing>
    <p:tnLst>
      <p:par>
        <p:cTn id="1" dur="indefinite" restart="never" nodeType="tmRoot"/>
      </p:par>
    </p:tnLst>
  </p:timing>
  <p:txStyles>
    <p:titleStyle>
      <a:lvl1pPr algn="l" defTabSz="995363" rtl="0" eaLnBrk="0" fontAlgn="base" latinLnBrk="1" hangingPunct="0">
        <a:spcBef>
          <a:spcPct val="0"/>
        </a:spcBef>
        <a:spcAft>
          <a:spcPct val="0"/>
        </a:spcAft>
        <a:defRPr lang="ko-KR" altLang="en-US" sz="2900" kern="1200" dirty="0">
          <a:solidFill>
            <a:schemeClr val="tx1"/>
          </a:solidFill>
          <a:latin typeface="Rix모던고딕 EB" pitchFamily="18" charset="-127"/>
          <a:ea typeface="Rix모던고딕 EB" pitchFamily="18" charset="-127"/>
          <a:cs typeface="+mj-cs"/>
        </a:defRPr>
      </a:lvl1pPr>
      <a:lvl2pPr algn="l" defTabSz="995363" rtl="0" eaLnBrk="0" fontAlgn="base" latinLnBrk="1" hangingPunct="0">
        <a:spcBef>
          <a:spcPct val="0"/>
        </a:spcBef>
        <a:spcAft>
          <a:spcPct val="0"/>
        </a:spcAft>
        <a:defRPr sz="2900">
          <a:solidFill>
            <a:schemeClr val="tx1"/>
          </a:solidFill>
          <a:latin typeface="Rix모던고딕 EB" pitchFamily="18" charset="-127"/>
          <a:ea typeface="Rix모던고딕 EB" pitchFamily="18" charset="-127"/>
        </a:defRPr>
      </a:lvl2pPr>
      <a:lvl3pPr algn="l" defTabSz="995363" rtl="0" eaLnBrk="0" fontAlgn="base" latinLnBrk="1" hangingPunct="0">
        <a:spcBef>
          <a:spcPct val="0"/>
        </a:spcBef>
        <a:spcAft>
          <a:spcPct val="0"/>
        </a:spcAft>
        <a:defRPr sz="2900">
          <a:solidFill>
            <a:schemeClr val="tx1"/>
          </a:solidFill>
          <a:latin typeface="Rix모던고딕 EB" pitchFamily="18" charset="-127"/>
          <a:ea typeface="Rix모던고딕 EB" pitchFamily="18" charset="-127"/>
        </a:defRPr>
      </a:lvl3pPr>
      <a:lvl4pPr algn="l" defTabSz="995363" rtl="0" eaLnBrk="0" fontAlgn="base" latinLnBrk="1" hangingPunct="0">
        <a:spcBef>
          <a:spcPct val="0"/>
        </a:spcBef>
        <a:spcAft>
          <a:spcPct val="0"/>
        </a:spcAft>
        <a:defRPr sz="2900">
          <a:solidFill>
            <a:schemeClr val="tx1"/>
          </a:solidFill>
          <a:latin typeface="Rix모던고딕 EB" pitchFamily="18" charset="-127"/>
          <a:ea typeface="Rix모던고딕 EB" pitchFamily="18" charset="-127"/>
        </a:defRPr>
      </a:lvl4pPr>
      <a:lvl5pPr algn="l" defTabSz="995363" rtl="0" eaLnBrk="0" fontAlgn="base" latinLnBrk="1" hangingPunct="0">
        <a:spcBef>
          <a:spcPct val="0"/>
        </a:spcBef>
        <a:spcAft>
          <a:spcPct val="0"/>
        </a:spcAft>
        <a:defRPr sz="2900">
          <a:solidFill>
            <a:schemeClr val="tx1"/>
          </a:solidFill>
          <a:latin typeface="Rix모던고딕 EB" pitchFamily="18" charset="-127"/>
          <a:ea typeface="Rix모던고딕 EB" pitchFamily="18" charset="-127"/>
        </a:defRPr>
      </a:lvl5pPr>
      <a:lvl6pPr marL="457200" algn="l" defTabSz="995363" rtl="0" fontAlgn="base" latinLnBrk="1">
        <a:spcBef>
          <a:spcPct val="0"/>
        </a:spcBef>
        <a:spcAft>
          <a:spcPct val="0"/>
        </a:spcAft>
        <a:defRPr sz="2900">
          <a:solidFill>
            <a:schemeClr val="tx1"/>
          </a:solidFill>
          <a:latin typeface="Rix모던고딕 EB" pitchFamily="18" charset="-127"/>
          <a:ea typeface="Rix모던고딕 EB" pitchFamily="18" charset="-127"/>
        </a:defRPr>
      </a:lvl6pPr>
      <a:lvl7pPr marL="914400" algn="l" defTabSz="995363" rtl="0" fontAlgn="base" latinLnBrk="1">
        <a:spcBef>
          <a:spcPct val="0"/>
        </a:spcBef>
        <a:spcAft>
          <a:spcPct val="0"/>
        </a:spcAft>
        <a:defRPr sz="2900">
          <a:solidFill>
            <a:schemeClr val="tx1"/>
          </a:solidFill>
          <a:latin typeface="Rix모던고딕 EB" pitchFamily="18" charset="-127"/>
          <a:ea typeface="Rix모던고딕 EB" pitchFamily="18" charset="-127"/>
        </a:defRPr>
      </a:lvl7pPr>
      <a:lvl8pPr marL="1371600" algn="l" defTabSz="995363" rtl="0" fontAlgn="base" latinLnBrk="1">
        <a:spcBef>
          <a:spcPct val="0"/>
        </a:spcBef>
        <a:spcAft>
          <a:spcPct val="0"/>
        </a:spcAft>
        <a:defRPr sz="2900">
          <a:solidFill>
            <a:schemeClr val="tx1"/>
          </a:solidFill>
          <a:latin typeface="Rix모던고딕 EB" pitchFamily="18" charset="-127"/>
          <a:ea typeface="Rix모던고딕 EB" pitchFamily="18" charset="-127"/>
        </a:defRPr>
      </a:lvl8pPr>
      <a:lvl9pPr marL="1828800" algn="l" defTabSz="995363" rtl="0" fontAlgn="base" latinLnBrk="1">
        <a:spcBef>
          <a:spcPct val="0"/>
        </a:spcBef>
        <a:spcAft>
          <a:spcPct val="0"/>
        </a:spcAft>
        <a:defRPr sz="2900">
          <a:solidFill>
            <a:schemeClr val="tx1"/>
          </a:solidFill>
          <a:latin typeface="Rix모던고딕 EB" pitchFamily="18" charset="-127"/>
          <a:ea typeface="Rix모던고딕 EB" pitchFamily="18" charset="-127"/>
        </a:defRPr>
      </a:lvl9pPr>
    </p:titleStyle>
    <p:bodyStyle>
      <a:lvl1pPr marL="373063" indent="-373063" algn="l" defTabSz="995363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5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1pPr>
      <a:lvl2pPr marL="808038" indent="-309563" algn="l" defTabSz="995363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30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2pPr>
      <a:lvl3pPr marL="1243013" indent="-247650" algn="l" defTabSz="995363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6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3pPr>
      <a:lvl4pPr marL="1741488" indent="-247650" algn="l" defTabSz="995363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4pPr>
      <a:lvl5pPr marL="2239963" indent="-247650" algn="l" defTabSz="995363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1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5pPr>
      <a:lvl6pPr marL="2737749" indent="-248887" algn="l" defTabSz="995545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521" indent="-248887" algn="l" defTabSz="995545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293" indent="-248887" algn="l" defTabSz="995545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067" indent="-248887" algn="l" defTabSz="995545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54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772" algn="l" defTabSz="99554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545" algn="l" defTabSz="99554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317" algn="l" defTabSz="99554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090" algn="l" defTabSz="99554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8863" algn="l" defTabSz="99554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6635" algn="l" defTabSz="99554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408" algn="l" defTabSz="99554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180" algn="l" defTabSz="99554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2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7.png"/><Relationship Id="rId4" Type="http://schemas.openxmlformats.org/officeDocument/2006/relationships/image" Target="../media/image63.png"/><Relationship Id="rId9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6"/>
          <p:cNvSpPr txBox="1">
            <a:spLocks noChangeArrowheads="1"/>
          </p:cNvSpPr>
          <p:nvPr/>
        </p:nvSpPr>
        <p:spPr bwMode="auto">
          <a:xfrm>
            <a:off x="9524" y="1836415"/>
            <a:ext cx="10683875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400" latinLnBrk="0">
              <a:defRPr/>
            </a:pPr>
            <a:r>
              <a:rPr lang="ko-KR" altLang="en-US" sz="44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44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UI/UX </a:t>
            </a:r>
            <a:r>
              <a:rPr lang="ko-KR" altLang="en-US" sz="44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표준가이드</a:t>
            </a:r>
            <a:endParaRPr lang="en-US" altLang="ko-KR" sz="4400" b="1" dirty="0" smtClean="0">
              <a:ln>
                <a:solidFill>
                  <a:schemeClr val="tx2">
                    <a:alpha val="0"/>
                  </a:schemeClr>
                </a:solidFill>
              </a:ln>
              <a:effectLst>
                <a:glow>
                  <a:schemeClr val="tx2"/>
                </a:glo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05970" y="5724847"/>
            <a:ext cx="148951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0">
              <a:lnSpc>
                <a:spcPct val="150000"/>
              </a:lnSpc>
              <a:defRPr/>
            </a:pPr>
            <a:r>
              <a:rPr lang="ko-KR" altLang="en-US" sz="11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작성일 </a:t>
            </a:r>
            <a:r>
              <a:rPr lang="en-US" altLang="ko-KR" sz="1100" b="1" dirty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en-US" altLang="ko-KR" sz="11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2016-11-01</a:t>
            </a:r>
            <a:endParaRPr lang="en-US" altLang="ko-KR" sz="1100" b="1" dirty="0">
              <a:ln>
                <a:solidFill>
                  <a:schemeClr val="tx2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glow>
                  <a:schemeClr val="tx2"/>
                </a:glow>
              </a:effectLst>
              <a:latin typeface="나눔고딕" pitchFamily="50" charset="-127"/>
              <a:ea typeface="나눔고딕" pitchFamily="50" charset="-127"/>
            </a:endParaRPr>
          </a:p>
          <a:p>
            <a:pPr algn="ctr" defTabSz="914400" latinLnBrk="0">
              <a:lnSpc>
                <a:spcPct val="150000"/>
              </a:lnSpc>
              <a:defRPr/>
            </a:pPr>
            <a:r>
              <a:rPr lang="ko-KR" altLang="en-US" sz="11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통계데이터담당</a:t>
            </a:r>
            <a:r>
              <a:rPr lang="ko-KR" altLang="en-US" sz="1100" b="1" dirty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관</a:t>
            </a:r>
            <a:endParaRPr lang="en-US" altLang="ko-KR" sz="1100" b="1" dirty="0">
              <a:ln>
                <a:solidFill>
                  <a:schemeClr val="tx2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glow>
                  <a:schemeClr val="tx2"/>
                </a:glo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6"/>
          <p:cNvSpPr txBox="1">
            <a:spLocks noChangeArrowheads="1"/>
          </p:cNvSpPr>
          <p:nvPr/>
        </p:nvSpPr>
        <p:spPr bwMode="auto">
          <a:xfrm>
            <a:off x="9524" y="2628739"/>
            <a:ext cx="106838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400" latinLnBrk="0">
              <a:defRPr/>
            </a:pPr>
            <a:r>
              <a:rPr lang="ko-KR" altLang="en-US" sz="20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디지털 </a:t>
            </a:r>
            <a:r>
              <a:rPr lang="ko-KR" altLang="en-US" sz="2000" b="1" dirty="0" err="1" smtClean="0">
                <a:ln>
                  <a:solidFill>
                    <a:schemeClr val="tx2">
                      <a:alpha val="0"/>
                    </a:schemeClr>
                  </a:solidFill>
                </a:ln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시민시장실</a:t>
            </a:r>
            <a:r>
              <a:rPr lang="ko-KR" altLang="en-US" sz="20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 구축사업</a:t>
            </a:r>
            <a:endParaRPr lang="en-US" altLang="ko-KR" sz="2000" b="1" dirty="0">
              <a:ln>
                <a:solidFill>
                  <a:schemeClr val="tx2">
                    <a:alpha val="0"/>
                  </a:schemeClr>
                </a:solidFill>
              </a:ln>
              <a:effectLst>
                <a:glow>
                  <a:schemeClr val="tx2"/>
                </a:glow>
              </a:effectLst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83804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900113"/>
            <a:ext cx="106934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9400" y="1692399"/>
            <a:ext cx="10202740" cy="100811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5826" defTabSz="946052"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시나리오 기법을 활용한 최선의 시장실 사용 시나리오 제안</a:t>
            </a:r>
          </a:p>
          <a:p>
            <a:pPr marL="361950" lvl="1" indent="-180975" defTabSz="946052">
              <a:buFont typeface="Arial" panose="020B0604020202020204" pitchFamily="34" charset="0"/>
              <a:buChar char="•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구체적인 </a:t>
            </a:r>
            <a:r>
              <a:rPr lang="ko-KR" altLang="en-US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작업 및 제품 기능을 정의하는 데 활용하는 방법</a:t>
            </a:r>
          </a:p>
          <a:p>
            <a:pPr marL="361950" lvl="1" indent="-180975" defTabSz="946052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사용자의 이용단계</a:t>
            </a:r>
            <a:r>
              <a:rPr lang="en-US" altLang="ko-KR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/</a:t>
            </a:r>
            <a:r>
              <a:rPr lang="ko-KR" altLang="en-US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구체적인 작업을 정의하고</a:t>
            </a:r>
            <a:r>
              <a:rPr lang="en-US" altLang="ko-KR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,</a:t>
            </a:r>
            <a:r>
              <a:rPr lang="ko-KR" altLang="en-US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 각 작업에서 사용자의 구체적 행위와 이에 대한 사용자의 니즈를 명시</a:t>
            </a:r>
            <a:endParaRPr lang="en-US" altLang="ko-KR" sz="1200" dirty="0">
              <a:solidFill>
                <a:prstClr val="black"/>
              </a:solidFill>
              <a:latin typeface="Rix고딕 M" pitchFamily="18" charset="-127"/>
              <a:ea typeface="Rix고딕 M" pitchFamily="18" charset="-127"/>
            </a:endParaRPr>
          </a:p>
          <a:p>
            <a:pPr marL="361950" lvl="1" indent="-180975" defTabSz="946052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주사용자에 대한 인터뷰 또는 행동 분석을 기반으로 페르소나를 생성하고 니즈를 충족시킬 수 있는 시나리오 작성</a:t>
            </a:r>
            <a:endParaRPr lang="en-US" altLang="ko-KR" sz="1200" dirty="0">
              <a:solidFill>
                <a:prstClr val="black"/>
              </a:solidFill>
              <a:latin typeface="Rix고딕 M" pitchFamily="18" charset="-127"/>
              <a:ea typeface="Rix고딕 M" pitchFamily="18" charset="-127"/>
            </a:endParaRPr>
          </a:p>
          <a:p>
            <a:pPr marL="361950" lvl="1" indent="-180975" defTabSz="946052"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UX </a:t>
            </a:r>
            <a:r>
              <a:rPr lang="ko-KR" altLang="en-US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관련 시나리오를 나열하고 발생 가능한 주요 문제를 사전에 파악함으로써 최선의 방식 제안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79400" y="1188343"/>
            <a:ext cx="102027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26" algn="ctr" defTabSz="946052">
              <a:defRPr/>
            </a:pPr>
            <a:r>
              <a:rPr lang="en-US" altLang="ko-KR" sz="1800" b="1" dirty="0" smtClean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[</a:t>
            </a:r>
            <a:r>
              <a:rPr lang="ko-KR" altLang="en-US" sz="1800" b="1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시장실 </a:t>
            </a:r>
            <a:r>
              <a:rPr lang="en-US" altLang="ko-KR" sz="1800" b="1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UX </a:t>
            </a:r>
            <a:r>
              <a:rPr lang="ko-KR" altLang="en-US" sz="1800" b="1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가이드라인 작성 </a:t>
            </a:r>
            <a:r>
              <a:rPr lang="ko-KR" altLang="en-US" sz="1800" b="1" dirty="0" smtClean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방법</a:t>
            </a:r>
            <a:r>
              <a:rPr lang="en-US" altLang="ko-KR" sz="1800" b="1" dirty="0" smtClean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]</a:t>
            </a:r>
            <a:endParaRPr lang="ko-KR" altLang="en-US" sz="1800" b="1" dirty="0">
              <a:solidFill>
                <a:prstClr val="black"/>
              </a:solidFill>
              <a:latin typeface="Rix고딕 M" pitchFamily="18" charset="-127"/>
              <a:ea typeface="Rix고딕 M" pitchFamily="18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2903849"/>
            <a:ext cx="7756624" cy="1884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500" y="5076775"/>
            <a:ext cx="6849219" cy="1803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타원 8"/>
          <p:cNvSpPr/>
          <p:nvPr/>
        </p:nvSpPr>
        <p:spPr>
          <a:xfrm>
            <a:off x="249695" y="369403"/>
            <a:ext cx="307931" cy="3079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2164" y="252239"/>
            <a:ext cx="236955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UI/UX _ </a:t>
            </a:r>
            <a:r>
              <a:rPr lang="ko-KR" altLang="en-US" sz="18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시나리오기법</a:t>
            </a:r>
            <a:endParaRPr lang="ko-KR" altLang="en-US" sz="1800" b="1" dirty="0">
              <a:ln>
                <a:solidFill>
                  <a:schemeClr val="tx2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44053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900113"/>
            <a:ext cx="106934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9400" y="1692399"/>
            <a:ext cx="10202740" cy="100811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5826" defTabSz="946052"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시나리오 기법의 구성 방안</a:t>
            </a:r>
          </a:p>
          <a:p>
            <a:pPr marL="361950" lvl="1" indent="-180975" defTabSz="946052">
              <a:buFont typeface="Arial" panose="020B0604020202020204" pitchFamily="34" charset="0"/>
              <a:buChar char="•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사용자의 </a:t>
            </a:r>
            <a:r>
              <a:rPr lang="ko-KR" altLang="en-US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이용단계</a:t>
            </a:r>
            <a:r>
              <a:rPr lang="en-US" altLang="ko-KR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/</a:t>
            </a:r>
            <a:r>
              <a:rPr lang="ko-KR" altLang="en-US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구체적인 작업을 정의하고</a:t>
            </a:r>
            <a:r>
              <a:rPr lang="en-US" altLang="ko-KR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각 작업에서 사용자의 구체적 행위와 이에 대한 사용자의 니즈를 명시</a:t>
            </a:r>
          </a:p>
          <a:p>
            <a:pPr marL="361950" lvl="1" indent="-180975" defTabSz="946052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주사용자에 대한 인터뷰 또는 행동 분석을 기반으로 페르소나를 생성하고 니즈를 충족시킬 수 있는 시나리오를 작성함</a:t>
            </a:r>
          </a:p>
          <a:p>
            <a:pPr marL="361950" lvl="1" indent="-180975" defTabSz="946052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발생 가능한 주요 상황에서의 장단점 및 발생 가능 문제점을 체계적으로 파악하여 관련 내용을 바탕으로 시장실 </a:t>
            </a:r>
            <a:r>
              <a:rPr lang="en-US" altLang="ko-KR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UX </a:t>
            </a:r>
            <a:r>
              <a:rPr lang="ko-KR" altLang="en-US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에 대한 최적의 시나리오 및 관련 가이드라인을 제공함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79400" y="1188343"/>
            <a:ext cx="102027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26" algn="ctr" defTabSz="946052">
              <a:defRPr/>
            </a:pPr>
            <a:r>
              <a:rPr lang="en-US" altLang="ko-KR" sz="1800" b="1" dirty="0" smtClean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[</a:t>
            </a:r>
            <a:r>
              <a:rPr lang="ko-KR" altLang="en-US" sz="1800" b="1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시장실 </a:t>
            </a:r>
            <a:r>
              <a:rPr lang="en-US" altLang="ko-KR" sz="1800" b="1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UX </a:t>
            </a:r>
            <a:r>
              <a:rPr lang="ko-KR" altLang="en-US" sz="1800" b="1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가이드라인 작성 </a:t>
            </a:r>
            <a:r>
              <a:rPr lang="ko-KR" altLang="en-US" sz="1800" b="1" dirty="0" smtClean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방법</a:t>
            </a:r>
            <a:r>
              <a:rPr lang="en-US" altLang="ko-KR" sz="1800" b="1" dirty="0" smtClean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-</a:t>
            </a:r>
            <a:r>
              <a:rPr lang="ko-KR" altLang="en-US" sz="1800" b="1" dirty="0" smtClean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예시</a:t>
            </a:r>
            <a:r>
              <a:rPr lang="en-US" altLang="ko-KR" sz="1800" b="1" dirty="0" smtClean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]</a:t>
            </a:r>
            <a:endParaRPr lang="ko-KR" altLang="en-US" sz="1800" b="1" dirty="0">
              <a:solidFill>
                <a:prstClr val="black"/>
              </a:solidFill>
              <a:latin typeface="Rix고딕 M" pitchFamily="18" charset="-127"/>
              <a:ea typeface="Rix고딕 M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32" y="2787563"/>
            <a:ext cx="10198149" cy="3194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타원 7"/>
          <p:cNvSpPr/>
          <p:nvPr/>
        </p:nvSpPr>
        <p:spPr>
          <a:xfrm>
            <a:off x="249695" y="369403"/>
            <a:ext cx="307931" cy="3079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2164" y="252239"/>
            <a:ext cx="27142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UI/UX</a:t>
            </a:r>
            <a:r>
              <a:rPr lang="ko-KR" altLang="en-US" sz="18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_ </a:t>
            </a:r>
            <a:r>
              <a:rPr lang="ko-KR" altLang="en-US" sz="18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가이드라인 예시</a:t>
            </a:r>
            <a:endParaRPr lang="ko-KR" altLang="en-US" sz="1800" b="1" dirty="0">
              <a:ln>
                <a:solidFill>
                  <a:schemeClr val="tx2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0385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206324"/>
            <a:ext cx="10693399" cy="584759"/>
          </a:xfrm>
          <a:prstGeom prst="rect">
            <a:avLst/>
          </a:prstGeom>
          <a:noFill/>
        </p:spPr>
        <p:txBody>
          <a:bodyPr wrap="squar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algn="ctr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32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멀티스크린</a:t>
            </a:r>
            <a:r>
              <a:rPr kumimoji="0" lang="en-US" altLang="ko-KR" sz="32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</a:t>
            </a:r>
            <a:r>
              <a:rPr kumimoji="0" lang="ko-KR" altLang="en-US" sz="3200" b="1" spc="-1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내비게이션용</a:t>
            </a:r>
            <a:r>
              <a:rPr kumimoji="0" lang="ko-KR" altLang="en-US" sz="32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터치스크린</a:t>
            </a:r>
            <a:endParaRPr kumimoji="0" lang="en-US" altLang="ko-KR" sz="32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481574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4"/>
          <p:cNvSpPr/>
          <p:nvPr/>
        </p:nvSpPr>
        <p:spPr>
          <a:xfrm>
            <a:off x="3906540" y="2916536"/>
            <a:ext cx="6336704" cy="3015158"/>
          </a:xfrm>
          <a:prstGeom prst="rect">
            <a:avLst/>
          </a:prstGeom>
          <a:pattFill prst="wdUpDiag">
            <a:fgClr>
              <a:srgbClr val="DDDDDD"/>
            </a:fgClr>
            <a:bgClr>
              <a:schemeClr val="bg1"/>
            </a:bgClr>
          </a:pattFill>
          <a:ln w="317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StarSymbol" pitchFamily="2" charset="0"/>
              <a:buNone/>
            </a:pPr>
            <a:endParaRPr kumimoji="0" lang="en-US" sz="600">
              <a:latin typeface="Verdana" pitchFamily="34" charset="0"/>
              <a:ea typeface="+mn-ea"/>
              <a:cs typeface="Verdana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kumimoji="0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en-US" altLang="ko-KR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2</a:t>
            </a: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-1. 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표준화면유형 정의 </a:t>
            </a: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– 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화</a:t>
            </a:r>
            <a:r>
              <a:rPr kumimoji="0" lang="ko-KR" altLang="en-US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면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흐름도</a:t>
            </a:r>
            <a:endParaRPr kumimoji="0" lang="en-US" altLang="ko-KR" sz="1400" b="1" spc="-1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6140" y="1476375"/>
            <a:ext cx="8882157" cy="654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941" lvl="0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사용자의 편의성을 고려하여 </a:t>
            </a:r>
            <a:r>
              <a:rPr kumimoji="0" lang="ko-KR" altLang="en-US" sz="1050" spc="-1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내</a:t>
            </a:r>
            <a:r>
              <a:rPr kumimoji="0" lang="ko-KR" altLang="en-US" sz="1050" spc="-1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비게이션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및 주요 </a:t>
            </a:r>
            <a:r>
              <a:rPr kumimoji="0" lang="ko-KR" altLang="en-US" sz="1050" spc="-1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콘텐츠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포커스를 왼쪽 및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상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단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으로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배치 하는 것을 기본으로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한다</a:t>
            </a:r>
            <a:endParaRPr kumimoji="0" lang="en-US" altLang="ko-KR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67941" lvl="0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효율적인 인터페이스와 일관된 정보 전달을 위해 기본 구성원칙을 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6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분할로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정한다</a:t>
            </a:r>
            <a:endParaRPr kumimoji="0" lang="en-US" altLang="ko-KR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67941" lvl="0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콘텐츠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영역의 구성원칙은 데이터 중요성에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따라 위에서 아래로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좌에서 우로 배치하는 것을 기본으로 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</a:p>
        </p:txBody>
      </p:sp>
      <p:pic>
        <p:nvPicPr>
          <p:cNvPr id="147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08" t="3281" r="14344" b="22258"/>
          <a:stretch/>
        </p:blipFill>
        <p:spPr bwMode="auto">
          <a:xfrm>
            <a:off x="413041" y="2916536"/>
            <a:ext cx="3300153" cy="3015156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/>
        </p:spPr>
      </p:pic>
      <p:grpSp>
        <p:nvGrpSpPr>
          <p:cNvPr id="8" name="그룹 7"/>
          <p:cNvGrpSpPr/>
          <p:nvPr/>
        </p:nvGrpSpPr>
        <p:grpSpPr>
          <a:xfrm>
            <a:off x="527683" y="3423757"/>
            <a:ext cx="3096937" cy="2000714"/>
            <a:chOff x="754722" y="3388956"/>
            <a:chExt cx="3096937" cy="2000714"/>
          </a:xfrm>
        </p:grpSpPr>
        <p:sp>
          <p:nvSpPr>
            <p:cNvPr id="149" name="직사각형 148"/>
            <p:cNvSpPr/>
            <p:nvPr/>
          </p:nvSpPr>
          <p:spPr>
            <a:xfrm>
              <a:off x="754722" y="3388956"/>
              <a:ext cx="3075036" cy="2000714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chemeClr val="tx1">
                  <a:lumMod val="75000"/>
                  <a:lumOff val="25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endParaRPr lang="ko-KR" altLang="en-US" sz="1000" b="1" kern="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0" name="자유형 149"/>
            <p:cNvSpPr/>
            <p:nvPr/>
          </p:nvSpPr>
          <p:spPr>
            <a:xfrm>
              <a:off x="829731" y="4008570"/>
              <a:ext cx="772393" cy="559868"/>
            </a:xfrm>
            <a:custGeom>
              <a:avLst/>
              <a:gdLst>
                <a:gd name="connsiteX0" fmla="*/ 787400 w 984250"/>
                <a:gd name="connsiteY0" fmla="*/ 6350 h 622300"/>
                <a:gd name="connsiteX1" fmla="*/ 984250 w 984250"/>
                <a:gd name="connsiteY1" fmla="*/ 0 h 622300"/>
                <a:gd name="connsiteX2" fmla="*/ 984250 w 984250"/>
                <a:gd name="connsiteY2" fmla="*/ 622300 h 622300"/>
                <a:gd name="connsiteX3" fmla="*/ 0 w 984250"/>
                <a:gd name="connsiteY3" fmla="*/ 622300 h 622300"/>
                <a:gd name="connsiteX4" fmla="*/ 0 w 984250"/>
                <a:gd name="connsiteY4" fmla="*/ 311150 h 622300"/>
                <a:gd name="connsiteX5" fmla="*/ 784225 w 984250"/>
                <a:gd name="connsiteY5" fmla="*/ 314325 h 622300"/>
                <a:gd name="connsiteX6" fmla="*/ 787400 w 984250"/>
                <a:gd name="connsiteY6" fmla="*/ 6350 h 622300"/>
                <a:gd name="connsiteX0" fmla="*/ 780257 w 984250"/>
                <a:gd name="connsiteY0" fmla="*/ 0 h 623094"/>
                <a:gd name="connsiteX1" fmla="*/ 984250 w 984250"/>
                <a:gd name="connsiteY1" fmla="*/ 794 h 623094"/>
                <a:gd name="connsiteX2" fmla="*/ 984250 w 984250"/>
                <a:gd name="connsiteY2" fmla="*/ 623094 h 623094"/>
                <a:gd name="connsiteX3" fmla="*/ 0 w 984250"/>
                <a:gd name="connsiteY3" fmla="*/ 623094 h 623094"/>
                <a:gd name="connsiteX4" fmla="*/ 0 w 984250"/>
                <a:gd name="connsiteY4" fmla="*/ 311944 h 623094"/>
                <a:gd name="connsiteX5" fmla="*/ 784225 w 984250"/>
                <a:gd name="connsiteY5" fmla="*/ 315119 h 623094"/>
                <a:gd name="connsiteX6" fmla="*/ 780257 w 984250"/>
                <a:gd name="connsiteY6" fmla="*/ 0 h 623094"/>
                <a:gd name="connsiteX0" fmla="*/ 789782 w 984250"/>
                <a:gd name="connsiteY0" fmla="*/ 0 h 623094"/>
                <a:gd name="connsiteX1" fmla="*/ 984250 w 984250"/>
                <a:gd name="connsiteY1" fmla="*/ 794 h 623094"/>
                <a:gd name="connsiteX2" fmla="*/ 984250 w 984250"/>
                <a:gd name="connsiteY2" fmla="*/ 623094 h 623094"/>
                <a:gd name="connsiteX3" fmla="*/ 0 w 984250"/>
                <a:gd name="connsiteY3" fmla="*/ 623094 h 623094"/>
                <a:gd name="connsiteX4" fmla="*/ 0 w 984250"/>
                <a:gd name="connsiteY4" fmla="*/ 311944 h 623094"/>
                <a:gd name="connsiteX5" fmla="*/ 784225 w 984250"/>
                <a:gd name="connsiteY5" fmla="*/ 315119 h 623094"/>
                <a:gd name="connsiteX6" fmla="*/ 789782 w 984250"/>
                <a:gd name="connsiteY6" fmla="*/ 0 h 623094"/>
                <a:gd name="connsiteX0" fmla="*/ 782638 w 984250"/>
                <a:gd name="connsiteY0" fmla="*/ 0 h 623094"/>
                <a:gd name="connsiteX1" fmla="*/ 984250 w 984250"/>
                <a:gd name="connsiteY1" fmla="*/ 794 h 623094"/>
                <a:gd name="connsiteX2" fmla="*/ 984250 w 984250"/>
                <a:gd name="connsiteY2" fmla="*/ 623094 h 623094"/>
                <a:gd name="connsiteX3" fmla="*/ 0 w 984250"/>
                <a:gd name="connsiteY3" fmla="*/ 623094 h 623094"/>
                <a:gd name="connsiteX4" fmla="*/ 0 w 984250"/>
                <a:gd name="connsiteY4" fmla="*/ 311944 h 623094"/>
                <a:gd name="connsiteX5" fmla="*/ 784225 w 984250"/>
                <a:gd name="connsiteY5" fmla="*/ 315119 h 623094"/>
                <a:gd name="connsiteX6" fmla="*/ 782638 w 984250"/>
                <a:gd name="connsiteY6" fmla="*/ 0 h 623094"/>
                <a:gd name="connsiteX0" fmla="*/ 789782 w 984250"/>
                <a:gd name="connsiteY0" fmla="*/ 0 h 623094"/>
                <a:gd name="connsiteX1" fmla="*/ 984250 w 984250"/>
                <a:gd name="connsiteY1" fmla="*/ 794 h 623094"/>
                <a:gd name="connsiteX2" fmla="*/ 984250 w 984250"/>
                <a:gd name="connsiteY2" fmla="*/ 623094 h 623094"/>
                <a:gd name="connsiteX3" fmla="*/ 0 w 984250"/>
                <a:gd name="connsiteY3" fmla="*/ 623094 h 623094"/>
                <a:gd name="connsiteX4" fmla="*/ 0 w 984250"/>
                <a:gd name="connsiteY4" fmla="*/ 311944 h 623094"/>
                <a:gd name="connsiteX5" fmla="*/ 784225 w 984250"/>
                <a:gd name="connsiteY5" fmla="*/ 315119 h 623094"/>
                <a:gd name="connsiteX6" fmla="*/ 789782 w 984250"/>
                <a:gd name="connsiteY6" fmla="*/ 0 h 623094"/>
                <a:gd name="connsiteX0" fmla="*/ 782638 w 984250"/>
                <a:gd name="connsiteY0" fmla="*/ 0 h 623094"/>
                <a:gd name="connsiteX1" fmla="*/ 984250 w 984250"/>
                <a:gd name="connsiteY1" fmla="*/ 794 h 623094"/>
                <a:gd name="connsiteX2" fmla="*/ 984250 w 984250"/>
                <a:gd name="connsiteY2" fmla="*/ 623094 h 623094"/>
                <a:gd name="connsiteX3" fmla="*/ 0 w 984250"/>
                <a:gd name="connsiteY3" fmla="*/ 623094 h 623094"/>
                <a:gd name="connsiteX4" fmla="*/ 0 w 984250"/>
                <a:gd name="connsiteY4" fmla="*/ 311944 h 623094"/>
                <a:gd name="connsiteX5" fmla="*/ 784225 w 984250"/>
                <a:gd name="connsiteY5" fmla="*/ 315119 h 623094"/>
                <a:gd name="connsiteX6" fmla="*/ 782638 w 984250"/>
                <a:gd name="connsiteY6" fmla="*/ 0 h 623094"/>
                <a:gd name="connsiteX0" fmla="*/ 789782 w 984250"/>
                <a:gd name="connsiteY0" fmla="*/ 0 h 625475"/>
                <a:gd name="connsiteX1" fmla="*/ 984250 w 984250"/>
                <a:gd name="connsiteY1" fmla="*/ 3175 h 625475"/>
                <a:gd name="connsiteX2" fmla="*/ 984250 w 984250"/>
                <a:gd name="connsiteY2" fmla="*/ 625475 h 625475"/>
                <a:gd name="connsiteX3" fmla="*/ 0 w 984250"/>
                <a:gd name="connsiteY3" fmla="*/ 625475 h 625475"/>
                <a:gd name="connsiteX4" fmla="*/ 0 w 984250"/>
                <a:gd name="connsiteY4" fmla="*/ 314325 h 625475"/>
                <a:gd name="connsiteX5" fmla="*/ 784225 w 984250"/>
                <a:gd name="connsiteY5" fmla="*/ 317500 h 625475"/>
                <a:gd name="connsiteX6" fmla="*/ 789782 w 984250"/>
                <a:gd name="connsiteY6" fmla="*/ 0 h 625475"/>
                <a:gd name="connsiteX0" fmla="*/ 782639 w 984250"/>
                <a:gd name="connsiteY0" fmla="*/ 0 h 625475"/>
                <a:gd name="connsiteX1" fmla="*/ 984250 w 984250"/>
                <a:gd name="connsiteY1" fmla="*/ 3175 h 625475"/>
                <a:gd name="connsiteX2" fmla="*/ 984250 w 984250"/>
                <a:gd name="connsiteY2" fmla="*/ 625475 h 625475"/>
                <a:gd name="connsiteX3" fmla="*/ 0 w 984250"/>
                <a:gd name="connsiteY3" fmla="*/ 625475 h 625475"/>
                <a:gd name="connsiteX4" fmla="*/ 0 w 984250"/>
                <a:gd name="connsiteY4" fmla="*/ 314325 h 625475"/>
                <a:gd name="connsiteX5" fmla="*/ 784225 w 984250"/>
                <a:gd name="connsiteY5" fmla="*/ 317500 h 625475"/>
                <a:gd name="connsiteX6" fmla="*/ 782639 w 984250"/>
                <a:gd name="connsiteY6" fmla="*/ 0 h 625475"/>
                <a:gd name="connsiteX0" fmla="*/ 787401 w 984250"/>
                <a:gd name="connsiteY0" fmla="*/ 3969 h 622300"/>
                <a:gd name="connsiteX1" fmla="*/ 984250 w 984250"/>
                <a:gd name="connsiteY1" fmla="*/ 0 h 622300"/>
                <a:gd name="connsiteX2" fmla="*/ 984250 w 984250"/>
                <a:gd name="connsiteY2" fmla="*/ 622300 h 622300"/>
                <a:gd name="connsiteX3" fmla="*/ 0 w 984250"/>
                <a:gd name="connsiteY3" fmla="*/ 622300 h 622300"/>
                <a:gd name="connsiteX4" fmla="*/ 0 w 984250"/>
                <a:gd name="connsiteY4" fmla="*/ 311150 h 622300"/>
                <a:gd name="connsiteX5" fmla="*/ 784225 w 984250"/>
                <a:gd name="connsiteY5" fmla="*/ 314325 h 622300"/>
                <a:gd name="connsiteX6" fmla="*/ 787401 w 984250"/>
                <a:gd name="connsiteY6" fmla="*/ 3969 h 622300"/>
                <a:gd name="connsiteX0" fmla="*/ 787401 w 984250"/>
                <a:gd name="connsiteY0" fmla="*/ 3969 h 622300"/>
                <a:gd name="connsiteX1" fmla="*/ 984250 w 984250"/>
                <a:gd name="connsiteY1" fmla="*/ 0 h 622300"/>
                <a:gd name="connsiteX2" fmla="*/ 984250 w 984250"/>
                <a:gd name="connsiteY2" fmla="*/ 622300 h 622300"/>
                <a:gd name="connsiteX3" fmla="*/ 0 w 984250"/>
                <a:gd name="connsiteY3" fmla="*/ 622300 h 622300"/>
                <a:gd name="connsiteX4" fmla="*/ 0 w 984250"/>
                <a:gd name="connsiteY4" fmla="*/ 311150 h 622300"/>
                <a:gd name="connsiteX5" fmla="*/ 784225 w 984250"/>
                <a:gd name="connsiteY5" fmla="*/ 314325 h 622300"/>
                <a:gd name="connsiteX6" fmla="*/ 787401 w 984250"/>
                <a:gd name="connsiteY6" fmla="*/ 3969 h 622300"/>
                <a:gd name="connsiteX0" fmla="*/ 787401 w 984250"/>
                <a:gd name="connsiteY0" fmla="*/ 0 h 618331"/>
                <a:gd name="connsiteX1" fmla="*/ 984250 w 984250"/>
                <a:gd name="connsiteY1" fmla="*/ 3175 h 618331"/>
                <a:gd name="connsiteX2" fmla="*/ 984250 w 984250"/>
                <a:gd name="connsiteY2" fmla="*/ 618331 h 618331"/>
                <a:gd name="connsiteX3" fmla="*/ 0 w 984250"/>
                <a:gd name="connsiteY3" fmla="*/ 618331 h 618331"/>
                <a:gd name="connsiteX4" fmla="*/ 0 w 984250"/>
                <a:gd name="connsiteY4" fmla="*/ 307181 h 618331"/>
                <a:gd name="connsiteX5" fmla="*/ 784225 w 984250"/>
                <a:gd name="connsiteY5" fmla="*/ 310356 h 618331"/>
                <a:gd name="connsiteX6" fmla="*/ 787401 w 984250"/>
                <a:gd name="connsiteY6" fmla="*/ 0 h 618331"/>
                <a:gd name="connsiteX0" fmla="*/ 787401 w 984250"/>
                <a:gd name="connsiteY0" fmla="*/ 0 h 618331"/>
                <a:gd name="connsiteX1" fmla="*/ 981869 w 984250"/>
                <a:gd name="connsiteY1" fmla="*/ 793 h 618331"/>
                <a:gd name="connsiteX2" fmla="*/ 984250 w 984250"/>
                <a:gd name="connsiteY2" fmla="*/ 618331 h 618331"/>
                <a:gd name="connsiteX3" fmla="*/ 0 w 984250"/>
                <a:gd name="connsiteY3" fmla="*/ 618331 h 618331"/>
                <a:gd name="connsiteX4" fmla="*/ 0 w 984250"/>
                <a:gd name="connsiteY4" fmla="*/ 307181 h 618331"/>
                <a:gd name="connsiteX5" fmla="*/ 784225 w 984250"/>
                <a:gd name="connsiteY5" fmla="*/ 310356 h 618331"/>
                <a:gd name="connsiteX6" fmla="*/ 787401 w 984250"/>
                <a:gd name="connsiteY6" fmla="*/ 0 h 618331"/>
                <a:gd name="connsiteX0" fmla="*/ 787401 w 984250"/>
                <a:gd name="connsiteY0" fmla="*/ 0 h 618331"/>
                <a:gd name="connsiteX1" fmla="*/ 981869 w 984250"/>
                <a:gd name="connsiteY1" fmla="*/ 793 h 618331"/>
                <a:gd name="connsiteX2" fmla="*/ 984250 w 984250"/>
                <a:gd name="connsiteY2" fmla="*/ 618331 h 618331"/>
                <a:gd name="connsiteX3" fmla="*/ 0 w 984250"/>
                <a:gd name="connsiteY3" fmla="*/ 618331 h 618331"/>
                <a:gd name="connsiteX4" fmla="*/ 0 w 984250"/>
                <a:gd name="connsiteY4" fmla="*/ 307181 h 618331"/>
                <a:gd name="connsiteX5" fmla="*/ 719932 w 984250"/>
                <a:gd name="connsiteY5" fmla="*/ 307975 h 618331"/>
                <a:gd name="connsiteX6" fmla="*/ 787401 w 984250"/>
                <a:gd name="connsiteY6" fmla="*/ 0 h 618331"/>
                <a:gd name="connsiteX0" fmla="*/ 720726 w 984250"/>
                <a:gd name="connsiteY0" fmla="*/ 6351 h 617538"/>
                <a:gd name="connsiteX1" fmla="*/ 981869 w 984250"/>
                <a:gd name="connsiteY1" fmla="*/ 0 h 617538"/>
                <a:gd name="connsiteX2" fmla="*/ 984250 w 984250"/>
                <a:gd name="connsiteY2" fmla="*/ 617538 h 617538"/>
                <a:gd name="connsiteX3" fmla="*/ 0 w 984250"/>
                <a:gd name="connsiteY3" fmla="*/ 617538 h 617538"/>
                <a:gd name="connsiteX4" fmla="*/ 0 w 984250"/>
                <a:gd name="connsiteY4" fmla="*/ 306388 h 617538"/>
                <a:gd name="connsiteX5" fmla="*/ 719932 w 984250"/>
                <a:gd name="connsiteY5" fmla="*/ 307182 h 617538"/>
                <a:gd name="connsiteX6" fmla="*/ 720726 w 984250"/>
                <a:gd name="connsiteY6" fmla="*/ 6351 h 617538"/>
                <a:gd name="connsiteX0" fmla="*/ 723107 w 984250"/>
                <a:gd name="connsiteY0" fmla="*/ 1589 h 617538"/>
                <a:gd name="connsiteX1" fmla="*/ 981869 w 984250"/>
                <a:gd name="connsiteY1" fmla="*/ 0 h 617538"/>
                <a:gd name="connsiteX2" fmla="*/ 984250 w 984250"/>
                <a:gd name="connsiteY2" fmla="*/ 617538 h 617538"/>
                <a:gd name="connsiteX3" fmla="*/ 0 w 984250"/>
                <a:gd name="connsiteY3" fmla="*/ 617538 h 617538"/>
                <a:gd name="connsiteX4" fmla="*/ 0 w 984250"/>
                <a:gd name="connsiteY4" fmla="*/ 306388 h 617538"/>
                <a:gd name="connsiteX5" fmla="*/ 719932 w 984250"/>
                <a:gd name="connsiteY5" fmla="*/ 307182 h 617538"/>
                <a:gd name="connsiteX6" fmla="*/ 723107 w 984250"/>
                <a:gd name="connsiteY6" fmla="*/ 1589 h 617538"/>
                <a:gd name="connsiteX0" fmla="*/ 723107 w 984250"/>
                <a:gd name="connsiteY0" fmla="*/ 1589 h 617538"/>
                <a:gd name="connsiteX1" fmla="*/ 981869 w 984250"/>
                <a:gd name="connsiteY1" fmla="*/ 0 h 617538"/>
                <a:gd name="connsiteX2" fmla="*/ 984250 w 984250"/>
                <a:gd name="connsiteY2" fmla="*/ 617538 h 617538"/>
                <a:gd name="connsiteX3" fmla="*/ 0 w 984250"/>
                <a:gd name="connsiteY3" fmla="*/ 617538 h 617538"/>
                <a:gd name="connsiteX4" fmla="*/ 0 w 984250"/>
                <a:gd name="connsiteY4" fmla="*/ 348412 h 617538"/>
                <a:gd name="connsiteX5" fmla="*/ 719932 w 984250"/>
                <a:gd name="connsiteY5" fmla="*/ 307182 h 617538"/>
                <a:gd name="connsiteX6" fmla="*/ 723107 w 984250"/>
                <a:gd name="connsiteY6" fmla="*/ 1589 h 617538"/>
                <a:gd name="connsiteX0" fmla="*/ 723107 w 984250"/>
                <a:gd name="connsiteY0" fmla="*/ 1589 h 617538"/>
                <a:gd name="connsiteX1" fmla="*/ 981869 w 984250"/>
                <a:gd name="connsiteY1" fmla="*/ 0 h 617538"/>
                <a:gd name="connsiteX2" fmla="*/ 984250 w 984250"/>
                <a:gd name="connsiteY2" fmla="*/ 617538 h 617538"/>
                <a:gd name="connsiteX3" fmla="*/ 0 w 984250"/>
                <a:gd name="connsiteY3" fmla="*/ 617538 h 617538"/>
                <a:gd name="connsiteX4" fmla="*/ 0 w 984250"/>
                <a:gd name="connsiteY4" fmla="*/ 348412 h 617538"/>
                <a:gd name="connsiteX5" fmla="*/ 715887 w 984250"/>
                <a:gd name="connsiteY5" fmla="*/ 349206 h 617538"/>
                <a:gd name="connsiteX6" fmla="*/ 723107 w 984250"/>
                <a:gd name="connsiteY6" fmla="*/ 1589 h 617538"/>
                <a:gd name="connsiteX0" fmla="*/ 719061 w 984250"/>
                <a:gd name="connsiteY0" fmla="*/ 1589 h 617538"/>
                <a:gd name="connsiteX1" fmla="*/ 981869 w 984250"/>
                <a:gd name="connsiteY1" fmla="*/ 0 h 617538"/>
                <a:gd name="connsiteX2" fmla="*/ 984250 w 984250"/>
                <a:gd name="connsiteY2" fmla="*/ 617538 h 617538"/>
                <a:gd name="connsiteX3" fmla="*/ 0 w 984250"/>
                <a:gd name="connsiteY3" fmla="*/ 617538 h 617538"/>
                <a:gd name="connsiteX4" fmla="*/ 0 w 984250"/>
                <a:gd name="connsiteY4" fmla="*/ 348412 h 617538"/>
                <a:gd name="connsiteX5" fmla="*/ 715887 w 984250"/>
                <a:gd name="connsiteY5" fmla="*/ 349206 h 617538"/>
                <a:gd name="connsiteX6" fmla="*/ 719061 w 984250"/>
                <a:gd name="connsiteY6" fmla="*/ 1589 h 617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4250" h="617538">
                  <a:moveTo>
                    <a:pt x="719061" y="1589"/>
                  </a:moveTo>
                  <a:lnTo>
                    <a:pt x="981869" y="0"/>
                  </a:lnTo>
                  <a:cubicBezTo>
                    <a:pt x="982663" y="205846"/>
                    <a:pt x="983456" y="411692"/>
                    <a:pt x="984250" y="617538"/>
                  </a:cubicBezTo>
                  <a:lnTo>
                    <a:pt x="0" y="617538"/>
                  </a:lnTo>
                  <a:lnTo>
                    <a:pt x="0" y="348412"/>
                  </a:lnTo>
                  <a:lnTo>
                    <a:pt x="715887" y="349206"/>
                  </a:lnTo>
                  <a:cubicBezTo>
                    <a:pt x="716945" y="246548"/>
                    <a:pt x="715621" y="104247"/>
                    <a:pt x="719061" y="158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8">
              <a:solidFill>
                <a:schemeClr val="tx1">
                  <a:lumMod val="75000"/>
                  <a:lumOff val="25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endParaRPr lang="ko-KR" altLang="en-US" sz="800" kern="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1258325" y="3465033"/>
              <a:ext cx="2165635" cy="2760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8">
              <a:solidFill>
                <a:schemeClr val="tx1">
                  <a:lumMod val="75000"/>
                  <a:lumOff val="25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ko-KR" sz="800" kern="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1739148" y="3661111"/>
              <a:ext cx="1221832" cy="86343"/>
            </a:xfrm>
            <a:prstGeom prst="rect">
              <a:avLst/>
            </a:prstGeom>
            <a:solidFill>
              <a:srgbClr val="FF00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2470313" y="4004868"/>
              <a:ext cx="537886" cy="11027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8">
              <a:solidFill>
                <a:schemeClr val="tx1">
                  <a:lumMod val="75000"/>
                  <a:lumOff val="25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8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</a:t>
              </a:r>
              <a:endParaRPr lang="en-US" altLang="ko-KR" sz="8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8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</a:t>
              </a:r>
              <a:endParaRPr lang="en-US" altLang="ko-KR" sz="8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8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테</a:t>
              </a:r>
              <a:endParaRPr lang="en-US" altLang="ko-KR" sz="8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8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endParaRPr lang="en-US" altLang="ko-KR" sz="8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800" b="1" kern="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블</a:t>
              </a:r>
              <a:endParaRPr lang="ko-KR" altLang="en-US" sz="8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65" name="그룹 164"/>
            <p:cNvGrpSpPr/>
            <p:nvPr/>
          </p:nvGrpSpPr>
          <p:grpSpPr>
            <a:xfrm>
              <a:off x="2204299" y="4030575"/>
              <a:ext cx="203617" cy="1058579"/>
              <a:chOff x="8176647" y="4545576"/>
              <a:chExt cx="203617" cy="1058579"/>
            </a:xfrm>
          </p:grpSpPr>
          <p:sp>
            <p:nvSpPr>
              <p:cNvPr id="161" name="타원 160"/>
              <p:cNvSpPr/>
              <p:nvPr/>
            </p:nvSpPr>
            <p:spPr>
              <a:xfrm>
                <a:off x="8176647" y="4545576"/>
                <a:ext cx="203617" cy="203615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2" name="타원 161"/>
              <p:cNvSpPr/>
              <p:nvPr/>
            </p:nvSpPr>
            <p:spPr>
              <a:xfrm>
                <a:off x="8176647" y="4830564"/>
                <a:ext cx="203617" cy="203615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3" name="타원 162"/>
              <p:cNvSpPr/>
              <p:nvPr/>
            </p:nvSpPr>
            <p:spPr>
              <a:xfrm>
                <a:off x="8176647" y="5115552"/>
                <a:ext cx="203617" cy="203615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4" name="타원 163"/>
              <p:cNvSpPr/>
              <p:nvPr/>
            </p:nvSpPr>
            <p:spPr>
              <a:xfrm>
                <a:off x="8176647" y="5400540"/>
                <a:ext cx="203617" cy="203615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176" name="타원 175"/>
            <p:cNvSpPr/>
            <p:nvPr/>
          </p:nvSpPr>
          <p:spPr>
            <a:xfrm>
              <a:off x="1084024" y="4072094"/>
              <a:ext cx="203617" cy="203615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66" name="그룹 165"/>
            <p:cNvGrpSpPr/>
            <p:nvPr/>
          </p:nvGrpSpPr>
          <p:grpSpPr>
            <a:xfrm>
              <a:off x="3077551" y="4030575"/>
              <a:ext cx="203617" cy="1058579"/>
              <a:chOff x="8243163" y="4423512"/>
              <a:chExt cx="185106" cy="962345"/>
            </a:xfrm>
          </p:grpSpPr>
          <p:sp>
            <p:nvSpPr>
              <p:cNvPr id="167" name="타원 166"/>
              <p:cNvSpPr/>
              <p:nvPr/>
            </p:nvSpPr>
            <p:spPr>
              <a:xfrm>
                <a:off x="8243163" y="4423512"/>
                <a:ext cx="185106" cy="185105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8" name="타원 167"/>
              <p:cNvSpPr/>
              <p:nvPr/>
            </p:nvSpPr>
            <p:spPr>
              <a:xfrm>
                <a:off x="8243163" y="4682592"/>
                <a:ext cx="185106" cy="185105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9" name="타원 168"/>
              <p:cNvSpPr/>
              <p:nvPr/>
            </p:nvSpPr>
            <p:spPr>
              <a:xfrm>
                <a:off x="8243163" y="4941672"/>
                <a:ext cx="185106" cy="185105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70" name="타원 169"/>
              <p:cNvSpPr/>
              <p:nvPr/>
            </p:nvSpPr>
            <p:spPr>
              <a:xfrm>
                <a:off x="8243163" y="5200752"/>
                <a:ext cx="185106" cy="185105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pic>
          <p:nvPicPr>
            <p:cNvPr id="2053" name="Picture 5" descr="C:\Users\PCK\Desktop\Untitled-6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45931"/>
            <a:stretch/>
          </p:blipFill>
          <p:spPr bwMode="auto">
            <a:xfrm>
              <a:off x="3606077" y="3716836"/>
              <a:ext cx="245582" cy="454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7" name="TextBox 176"/>
            <p:cNvSpPr txBox="1"/>
            <p:nvPr/>
          </p:nvSpPr>
          <p:spPr>
            <a:xfrm>
              <a:off x="1996091" y="3471303"/>
              <a:ext cx="70794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b="1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스크린 위치</a:t>
              </a:r>
              <a:endParaRPr lang="ko-KR" altLang="en-US" sz="7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872265" y="4356173"/>
              <a:ext cx="707947" cy="189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7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사용자 자리</a:t>
              </a:r>
            </a:p>
          </p:txBody>
        </p:sp>
      </p:grpSp>
      <p:sp>
        <p:nvSpPr>
          <p:cNvPr id="191" name="TextBox 1"/>
          <p:cNvSpPr txBox="1">
            <a:spLocks noChangeArrowheads="1"/>
          </p:cNvSpPr>
          <p:nvPr/>
        </p:nvSpPr>
        <p:spPr bwMode="auto">
          <a:xfrm>
            <a:off x="413041" y="6009474"/>
            <a:ext cx="3300153" cy="334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algn="ctr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105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사용자 도면</a:t>
            </a:r>
            <a:endParaRPr kumimoji="0" lang="en-US" altLang="ko-KR" sz="105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192" name="TextBox 1"/>
          <p:cNvSpPr txBox="1">
            <a:spLocks noChangeArrowheads="1"/>
          </p:cNvSpPr>
          <p:nvPr/>
        </p:nvSpPr>
        <p:spPr bwMode="auto">
          <a:xfrm>
            <a:off x="4277851" y="6002731"/>
            <a:ext cx="5594082" cy="334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algn="ctr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105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인터페이스 흐름도</a:t>
            </a:r>
            <a:endParaRPr kumimoji="0" lang="en-US" altLang="ko-KR" sz="105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62" name="모서리가 둥근 직사각형 461"/>
          <p:cNvSpPr/>
          <p:nvPr/>
        </p:nvSpPr>
        <p:spPr>
          <a:xfrm rot="5400000">
            <a:off x="2444525" y="4888703"/>
            <a:ext cx="135384" cy="266888"/>
          </a:xfrm>
          <a:prstGeom prst="round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4" name="TextBox 463"/>
          <p:cNvSpPr txBox="1"/>
          <p:nvPr/>
        </p:nvSpPr>
        <p:spPr>
          <a:xfrm>
            <a:off x="522164" y="324207"/>
            <a:ext cx="4197592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멀티스크린</a:t>
            </a:r>
            <a:r>
              <a:rPr kumimoji="0" lang="en-US" altLang="ko-KR" sz="20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</a:t>
            </a:r>
            <a:r>
              <a:rPr kumimoji="0" lang="ko-KR" altLang="en-US" sz="2000" b="1" spc="-1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내비게이션용</a:t>
            </a:r>
            <a:r>
              <a:rPr kumimoji="0" lang="ko-KR" altLang="en-US" sz="20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터치스크린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820509" y="3115933"/>
            <a:ext cx="5284223" cy="2308538"/>
            <a:chOff x="4820509" y="3115933"/>
            <a:chExt cx="5284223" cy="2308538"/>
          </a:xfrm>
        </p:grpSpPr>
        <p:sp>
          <p:nvSpPr>
            <p:cNvPr id="115" name="TextBox 114"/>
            <p:cNvSpPr txBox="1"/>
            <p:nvPr/>
          </p:nvSpPr>
          <p:spPr>
            <a:xfrm>
              <a:off x="9665153" y="4341148"/>
              <a:ext cx="439579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8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1371</a:t>
              </a:r>
              <a:endParaRPr lang="ko-KR" altLang="en-US" sz="8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4820509" y="3519247"/>
              <a:ext cx="4622979" cy="190522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88" name="그룹 87"/>
            <p:cNvGrpSpPr/>
            <p:nvPr/>
          </p:nvGrpSpPr>
          <p:grpSpPr>
            <a:xfrm>
              <a:off x="4982731" y="3630112"/>
              <a:ext cx="1410526" cy="816923"/>
              <a:chOff x="5333903" y="2870094"/>
              <a:chExt cx="1811769" cy="1166413"/>
            </a:xfrm>
          </p:grpSpPr>
          <p:sp>
            <p:nvSpPr>
              <p:cNvPr id="117" name="직사각형 116"/>
              <p:cNvSpPr/>
              <p:nvPr/>
            </p:nvSpPr>
            <p:spPr>
              <a:xfrm>
                <a:off x="5333903" y="2870094"/>
                <a:ext cx="1811768" cy="1166413"/>
              </a:xfrm>
              <a:prstGeom prst="rect">
                <a:avLst/>
              </a:prstGeom>
              <a:solidFill>
                <a:schemeClr val="bg1"/>
              </a:solidFill>
              <a:ln w="9528">
                <a:noFill/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lvl="0" algn="ctr" defTabSz="91440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altLang="ko-KR" sz="700" b="1" dirty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endParaRPr>
              </a:p>
            </p:txBody>
          </p:sp>
          <p:cxnSp>
            <p:nvCxnSpPr>
              <p:cNvPr id="118" name="직선 연결선 117"/>
              <p:cNvCxnSpPr/>
              <p:nvPr/>
            </p:nvCxnSpPr>
            <p:spPr>
              <a:xfrm>
                <a:off x="5333903" y="2870094"/>
                <a:ext cx="1811768" cy="1159562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/>
              <p:cNvCxnSpPr/>
              <p:nvPr/>
            </p:nvCxnSpPr>
            <p:spPr>
              <a:xfrm flipH="1">
                <a:off x="5333903" y="2870094"/>
                <a:ext cx="1811769" cy="1166413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그룹 89"/>
            <p:cNvGrpSpPr/>
            <p:nvPr/>
          </p:nvGrpSpPr>
          <p:grpSpPr>
            <a:xfrm>
              <a:off x="6429517" y="3630112"/>
              <a:ext cx="1410526" cy="816923"/>
              <a:chOff x="5333903" y="2870094"/>
              <a:chExt cx="1811769" cy="1166413"/>
            </a:xfrm>
          </p:grpSpPr>
          <p:sp>
            <p:nvSpPr>
              <p:cNvPr id="113" name="직사각형 112"/>
              <p:cNvSpPr/>
              <p:nvPr/>
            </p:nvSpPr>
            <p:spPr>
              <a:xfrm>
                <a:off x="5333903" y="2870094"/>
                <a:ext cx="1811768" cy="1166413"/>
              </a:xfrm>
              <a:prstGeom prst="rect">
                <a:avLst/>
              </a:prstGeom>
              <a:solidFill>
                <a:schemeClr val="bg1"/>
              </a:solidFill>
              <a:ln w="9528">
                <a:noFill/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algn="ctr" defTabSz="91440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altLang="ko-KR" sz="700" b="1" kern="0" dirty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endParaRPr>
              </a:p>
            </p:txBody>
          </p:sp>
          <p:cxnSp>
            <p:nvCxnSpPr>
              <p:cNvPr id="114" name="직선 연결선 113"/>
              <p:cNvCxnSpPr/>
              <p:nvPr/>
            </p:nvCxnSpPr>
            <p:spPr>
              <a:xfrm>
                <a:off x="5333903" y="2870094"/>
                <a:ext cx="1811768" cy="1159562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/>
              <p:cNvCxnSpPr/>
              <p:nvPr/>
            </p:nvCxnSpPr>
            <p:spPr>
              <a:xfrm flipH="1">
                <a:off x="5333903" y="2870094"/>
                <a:ext cx="1811769" cy="1166413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그룹 91"/>
            <p:cNvGrpSpPr/>
            <p:nvPr/>
          </p:nvGrpSpPr>
          <p:grpSpPr>
            <a:xfrm>
              <a:off x="7870739" y="3630112"/>
              <a:ext cx="1410526" cy="816923"/>
              <a:chOff x="5333903" y="2870094"/>
              <a:chExt cx="1811769" cy="1166413"/>
            </a:xfrm>
          </p:grpSpPr>
          <p:sp>
            <p:nvSpPr>
              <p:cNvPr id="107" name="직사각형 106"/>
              <p:cNvSpPr/>
              <p:nvPr/>
            </p:nvSpPr>
            <p:spPr>
              <a:xfrm>
                <a:off x="5333903" y="2870094"/>
                <a:ext cx="1811768" cy="1166413"/>
              </a:xfrm>
              <a:prstGeom prst="rect">
                <a:avLst/>
              </a:prstGeom>
              <a:solidFill>
                <a:schemeClr val="bg1"/>
              </a:solidFill>
              <a:ln w="9528">
                <a:noFill/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algn="ctr" defTabSz="91440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altLang="ko-KR" sz="700" b="1" kern="0" dirty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endParaRPr>
              </a:p>
            </p:txBody>
          </p:sp>
          <p:cxnSp>
            <p:nvCxnSpPr>
              <p:cNvPr id="108" name="직선 연결선 107"/>
              <p:cNvCxnSpPr/>
              <p:nvPr/>
            </p:nvCxnSpPr>
            <p:spPr>
              <a:xfrm>
                <a:off x="5333903" y="2870094"/>
                <a:ext cx="1811768" cy="1159562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/>
              <p:cNvCxnSpPr/>
              <p:nvPr/>
            </p:nvCxnSpPr>
            <p:spPr>
              <a:xfrm flipH="1">
                <a:off x="5333903" y="2870094"/>
                <a:ext cx="1811769" cy="1166413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그룹 92"/>
            <p:cNvGrpSpPr/>
            <p:nvPr/>
          </p:nvGrpSpPr>
          <p:grpSpPr>
            <a:xfrm>
              <a:off x="4982731" y="4470361"/>
              <a:ext cx="1410526" cy="816923"/>
              <a:chOff x="5333903" y="2870094"/>
              <a:chExt cx="1811769" cy="1166413"/>
            </a:xfrm>
          </p:grpSpPr>
          <p:sp>
            <p:nvSpPr>
              <p:cNvPr id="104" name="직사각형 103"/>
              <p:cNvSpPr/>
              <p:nvPr/>
            </p:nvSpPr>
            <p:spPr>
              <a:xfrm>
                <a:off x="5333903" y="2870094"/>
                <a:ext cx="1811768" cy="1166413"/>
              </a:xfrm>
              <a:prstGeom prst="rect">
                <a:avLst/>
              </a:prstGeom>
              <a:solidFill>
                <a:schemeClr val="bg1"/>
              </a:solidFill>
              <a:ln w="9528">
                <a:noFill/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algn="ctr" defTabSz="91440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altLang="ko-KR" sz="700" b="1" kern="0" dirty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endParaRPr>
              </a:p>
            </p:txBody>
          </p:sp>
          <p:cxnSp>
            <p:nvCxnSpPr>
              <p:cNvPr id="105" name="직선 연결선 104"/>
              <p:cNvCxnSpPr/>
              <p:nvPr/>
            </p:nvCxnSpPr>
            <p:spPr>
              <a:xfrm>
                <a:off x="5333903" y="2870094"/>
                <a:ext cx="1811768" cy="1159562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/>
              <p:cNvCxnSpPr/>
              <p:nvPr/>
            </p:nvCxnSpPr>
            <p:spPr>
              <a:xfrm flipH="1">
                <a:off x="5333903" y="2870094"/>
                <a:ext cx="1811769" cy="1166413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/>
            <p:cNvGrpSpPr/>
            <p:nvPr/>
          </p:nvGrpSpPr>
          <p:grpSpPr>
            <a:xfrm>
              <a:off x="6429517" y="4470361"/>
              <a:ext cx="1410526" cy="816923"/>
              <a:chOff x="5333903" y="2870094"/>
              <a:chExt cx="1811769" cy="1166413"/>
            </a:xfrm>
          </p:grpSpPr>
          <p:sp>
            <p:nvSpPr>
              <p:cNvPr id="101" name="직사각형 100"/>
              <p:cNvSpPr/>
              <p:nvPr/>
            </p:nvSpPr>
            <p:spPr>
              <a:xfrm>
                <a:off x="5333903" y="2870094"/>
                <a:ext cx="1811768" cy="1166413"/>
              </a:xfrm>
              <a:prstGeom prst="rect">
                <a:avLst/>
              </a:prstGeom>
              <a:solidFill>
                <a:schemeClr val="bg1"/>
              </a:solidFill>
              <a:ln w="9528">
                <a:noFill/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algn="ctr" defTabSz="91440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altLang="ko-KR" sz="700" b="1" kern="0" dirty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endParaRPr>
              </a:p>
            </p:txBody>
          </p:sp>
          <p:cxnSp>
            <p:nvCxnSpPr>
              <p:cNvPr id="102" name="직선 연결선 101"/>
              <p:cNvCxnSpPr/>
              <p:nvPr/>
            </p:nvCxnSpPr>
            <p:spPr>
              <a:xfrm>
                <a:off x="5333903" y="2870094"/>
                <a:ext cx="1811768" cy="1159562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/>
              <p:cNvCxnSpPr/>
              <p:nvPr/>
            </p:nvCxnSpPr>
            <p:spPr>
              <a:xfrm flipH="1">
                <a:off x="5333903" y="2870094"/>
                <a:ext cx="1811769" cy="1166413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그룹 94"/>
            <p:cNvGrpSpPr/>
            <p:nvPr/>
          </p:nvGrpSpPr>
          <p:grpSpPr>
            <a:xfrm>
              <a:off x="7870739" y="4470361"/>
              <a:ext cx="1410526" cy="816923"/>
              <a:chOff x="5333903" y="2870094"/>
              <a:chExt cx="1811769" cy="1166413"/>
            </a:xfrm>
          </p:grpSpPr>
          <p:sp>
            <p:nvSpPr>
              <p:cNvPr id="98" name="직사각형 97"/>
              <p:cNvSpPr/>
              <p:nvPr/>
            </p:nvSpPr>
            <p:spPr>
              <a:xfrm>
                <a:off x="5333903" y="2870094"/>
                <a:ext cx="1811768" cy="1166413"/>
              </a:xfrm>
              <a:prstGeom prst="rect">
                <a:avLst/>
              </a:prstGeom>
              <a:solidFill>
                <a:schemeClr val="bg1"/>
              </a:solidFill>
              <a:ln w="9528">
                <a:noFill/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algn="ctr" defTabSz="91440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altLang="ko-KR" sz="700" b="1" kern="0" dirty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endParaRPr>
              </a:p>
            </p:txBody>
          </p:sp>
          <p:cxnSp>
            <p:nvCxnSpPr>
              <p:cNvPr id="99" name="직선 연결선 98"/>
              <p:cNvCxnSpPr/>
              <p:nvPr/>
            </p:nvCxnSpPr>
            <p:spPr>
              <a:xfrm>
                <a:off x="5333903" y="2870094"/>
                <a:ext cx="1811768" cy="1159562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 flipH="1">
                <a:off x="5333903" y="2870094"/>
                <a:ext cx="1811769" cy="1166413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직선 연결선 24"/>
            <p:cNvCxnSpPr/>
            <p:nvPr/>
          </p:nvCxnSpPr>
          <p:spPr>
            <a:xfrm>
              <a:off x="5007670" y="3213281"/>
              <a:ext cx="0" cy="232122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9281265" y="3213281"/>
              <a:ext cx="0" cy="232122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5009510" y="3331607"/>
              <a:ext cx="4266691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6788882" y="3115933"/>
              <a:ext cx="7079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3645</a:t>
              </a:r>
              <a:endParaRPr lang="ko-KR" altLang="en-US" sz="8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09" name="직선 연결선 108"/>
            <p:cNvCxnSpPr/>
            <p:nvPr/>
          </p:nvCxnSpPr>
          <p:spPr>
            <a:xfrm>
              <a:off x="9511260" y="3667308"/>
              <a:ext cx="279881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/>
            <p:nvPr/>
          </p:nvCxnSpPr>
          <p:spPr>
            <a:xfrm>
              <a:off x="9511260" y="5261275"/>
              <a:ext cx="279881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/>
            <p:nvPr/>
          </p:nvCxnSpPr>
          <p:spPr>
            <a:xfrm>
              <a:off x="9651200" y="3660298"/>
              <a:ext cx="0" cy="1600977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/>
            <p:nvPr/>
          </p:nvCxnSpPr>
          <p:spPr>
            <a:xfrm>
              <a:off x="9511260" y="3665231"/>
              <a:ext cx="279881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02" name="Picture 6" descr="C:\Users\PCK\Desktop\Untitled-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895" y="3814611"/>
            <a:ext cx="3013364" cy="137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3421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kumimoji="0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2164" y="324207"/>
            <a:ext cx="4197592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멀티스크린</a:t>
            </a:r>
            <a:r>
              <a:rPr kumimoji="0" lang="en-US" altLang="ko-KR" sz="20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</a:t>
            </a:r>
            <a:r>
              <a:rPr kumimoji="0" lang="ko-KR" altLang="en-US" sz="2000" b="1" spc="-1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내비게이션용</a:t>
            </a:r>
            <a:r>
              <a:rPr kumimoji="0" lang="ko-KR" altLang="en-US" sz="20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터치스크린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2-2. </a:t>
            </a:r>
            <a:r>
              <a:rPr kumimoji="0" lang="ko-KR" altLang="en-US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표준화면유형 정의 </a:t>
            </a:r>
            <a:r>
              <a:rPr kumimoji="0" lang="en-US" altLang="ko-KR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– 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화면전환 기준</a:t>
            </a:r>
            <a:endParaRPr kumimoji="0" lang="en-US" altLang="ko-KR" sz="1400" b="1" spc="-1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2449" name="TextBox 2448"/>
          <p:cNvSpPr txBox="1"/>
          <p:nvPr/>
        </p:nvSpPr>
        <p:spPr>
          <a:xfrm>
            <a:off x="306140" y="1476375"/>
            <a:ext cx="10130280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941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화면전환은 효율적인 인터페이스의 구축과 일관된 정보 전달을 위해 화면전환 관련한 공통사항을 유형화한 것이다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endParaRPr kumimoji="0" lang="en-US" altLang="ko-KR" sz="1050" spc="-1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67941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화면전환 시 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4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가지 유형을 기본으로 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306140" y="3204196"/>
            <a:ext cx="9937104" cy="2952699"/>
            <a:chOff x="306140" y="3460766"/>
            <a:chExt cx="9937104" cy="2952699"/>
          </a:xfrm>
        </p:grpSpPr>
        <p:grpSp>
          <p:nvGrpSpPr>
            <p:cNvPr id="9" name="그룹 8"/>
            <p:cNvGrpSpPr/>
            <p:nvPr/>
          </p:nvGrpSpPr>
          <p:grpSpPr>
            <a:xfrm>
              <a:off x="306140" y="3460766"/>
              <a:ext cx="2436228" cy="2952699"/>
              <a:chOff x="306140" y="3787806"/>
              <a:chExt cx="2317987" cy="2809392"/>
            </a:xfrm>
          </p:grpSpPr>
          <p:grpSp>
            <p:nvGrpSpPr>
              <p:cNvPr id="1448" name="그룹 1447"/>
              <p:cNvGrpSpPr/>
              <p:nvPr/>
            </p:nvGrpSpPr>
            <p:grpSpPr>
              <a:xfrm>
                <a:off x="393547" y="4136174"/>
                <a:ext cx="2230580" cy="1011195"/>
                <a:chOff x="2276896" y="3629662"/>
                <a:chExt cx="5275512" cy="2174146"/>
              </a:xfrm>
            </p:grpSpPr>
            <p:sp>
              <p:nvSpPr>
                <p:cNvPr id="1476" name="직사각형 1475"/>
                <p:cNvSpPr/>
                <p:nvPr/>
              </p:nvSpPr>
              <p:spPr>
                <a:xfrm>
                  <a:off x="2276896" y="3629662"/>
                  <a:ext cx="5275512" cy="217414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8">
                  <a:solidFill>
                    <a:schemeClr val="bg1">
                      <a:lumMod val="7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ko-KR" altLang="en-US" sz="700" b="1" kern="0" dirty="0">
                    <a:solidFill>
                      <a:srgbClr val="000000"/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grpSp>
              <p:nvGrpSpPr>
                <p:cNvPr id="1477" name="그룹 1476"/>
                <p:cNvGrpSpPr/>
                <p:nvPr/>
              </p:nvGrpSpPr>
              <p:grpSpPr>
                <a:xfrm>
                  <a:off x="2462016" y="3756176"/>
                  <a:ext cx="4905272" cy="1891081"/>
                  <a:chOff x="2466380" y="3756176"/>
                  <a:chExt cx="4905272" cy="1891081"/>
                </a:xfrm>
              </p:grpSpPr>
              <p:grpSp>
                <p:nvGrpSpPr>
                  <p:cNvPr id="1478" name="그룹 1477"/>
                  <p:cNvGrpSpPr/>
                  <p:nvPr/>
                </p:nvGrpSpPr>
                <p:grpSpPr>
                  <a:xfrm>
                    <a:off x="2466380" y="375617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1499" name="직사각형 1498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algn="ctr" defTabSz="914400" fontAlgn="auto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700" b="1" kern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/>
                        <a:ea typeface="맑은 고딕" pitchFamily="50"/>
                      </a:endParaRPr>
                    </a:p>
                  </p:txBody>
                </p:sp>
                <p:cxnSp>
                  <p:nvCxnSpPr>
                    <p:cNvPr id="1500" name="직선 연결선 1499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01" name="직선 연결선 1500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479" name="그룹 1478"/>
                  <p:cNvGrpSpPr/>
                  <p:nvPr/>
                </p:nvGrpSpPr>
                <p:grpSpPr>
                  <a:xfrm>
                    <a:off x="4117380" y="375617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1496" name="직사각형 1495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algn="ctr" defTabSz="914400" fontAlgn="auto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1" kern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screen</a:t>
                      </a:r>
                    </a:p>
                  </p:txBody>
                </p:sp>
                <p:cxnSp>
                  <p:nvCxnSpPr>
                    <p:cNvPr id="1497" name="직선 연결선 1496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98" name="직선 연결선 1497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480" name="그룹 1479"/>
                  <p:cNvGrpSpPr/>
                  <p:nvPr/>
                </p:nvGrpSpPr>
                <p:grpSpPr>
                  <a:xfrm>
                    <a:off x="5762030" y="375617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1493" name="직사각형 1492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algn="ctr" defTabSz="914400" fontAlgn="auto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1" kern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screen</a:t>
                      </a:r>
                    </a:p>
                  </p:txBody>
                </p:sp>
                <p:cxnSp>
                  <p:nvCxnSpPr>
                    <p:cNvPr id="1494" name="직선 연결선 1493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95" name="직선 연결선 1494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481" name="그룹 1480"/>
                  <p:cNvGrpSpPr/>
                  <p:nvPr/>
                </p:nvGrpSpPr>
                <p:grpSpPr>
                  <a:xfrm>
                    <a:off x="2466380" y="471502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1490" name="직사각형 1489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algn="ctr" defTabSz="914400" fontAlgn="auto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1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screen</a:t>
                      </a:r>
                      <a:endParaRPr lang="en-US" altLang="ko-KR" sz="700" b="1" kern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/>
                        <a:ea typeface="맑은 고딕" pitchFamily="50"/>
                      </a:endParaRPr>
                    </a:p>
                  </p:txBody>
                </p:sp>
                <p:cxnSp>
                  <p:nvCxnSpPr>
                    <p:cNvPr id="1491" name="직선 연결선 1490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92" name="직선 연결선 1491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482" name="그룹 1481"/>
                  <p:cNvGrpSpPr/>
                  <p:nvPr/>
                </p:nvGrpSpPr>
                <p:grpSpPr>
                  <a:xfrm>
                    <a:off x="4117380" y="471502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1487" name="직사각형 1486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algn="ctr" defTabSz="914400" fontAlgn="auto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1" kern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screen</a:t>
                      </a:r>
                    </a:p>
                  </p:txBody>
                </p:sp>
                <p:cxnSp>
                  <p:nvCxnSpPr>
                    <p:cNvPr id="1488" name="직선 연결선 1487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89" name="직선 연결선 1488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483" name="그룹 1482"/>
                  <p:cNvGrpSpPr/>
                  <p:nvPr/>
                </p:nvGrpSpPr>
                <p:grpSpPr>
                  <a:xfrm>
                    <a:off x="5762030" y="471502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1484" name="직사각형 1483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algn="ctr" defTabSz="914400" fontAlgn="auto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1" kern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screen</a:t>
                      </a:r>
                    </a:p>
                  </p:txBody>
                </p:sp>
                <p:cxnSp>
                  <p:nvCxnSpPr>
                    <p:cNvPr id="1485" name="직선 연결선 1484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86" name="직선 연결선 1485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pic>
            <p:nvPicPr>
              <p:cNvPr id="1617" name="Picture 6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95" t="42" r="16828" b="17721"/>
              <a:stretch/>
            </p:blipFill>
            <p:spPr bwMode="auto">
              <a:xfrm>
                <a:off x="477999" y="4195233"/>
                <a:ext cx="674396" cy="430816"/>
              </a:xfrm>
              <a:prstGeom prst="rect">
                <a:avLst/>
              </a:prstGeom>
              <a:noFill/>
              <a:ln w="3175">
                <a:solidFill>
                  <a:srgbClr val="FF0000"/>
                </a:solidFill>
                <a:prstDash val="solid"/>
                <a:miter/>
              </a:ln>
              <a:extLst/>
            </p:spPr>
          </p:pic>
          <p:grpSp>
            <p:nvGrpSpPr>
              <p:cNvPr id="46" name="그룹 45"/>
              <p:cNvGrpSpPr/>
              <p:nvPr/>
            </p:nvGrpSpPr>
            <p:grpSpPr>
              <a:xfrm>
                <a:off x="393547" y="5586003"/>
                <a:ext cx="2230580" cy="1011195"/>
                <a:chOff x="354844" y="4419436"/>
                <a:chExt cx="2872546" cy="1302219"/>
              </a:xfrm>
            </p:grpSpPr>
            <p:grpSp>
              <p:nvGrpSpPr>
                <p:cNvPr id="1449" name="그룹 1448"/>
                <p:cNvGrpSpPr/>
                <p:nvPr/>
              </p:nvGrpSpPr>
              <p:grpSpPr>
                <a:xfrm>
                  <a:off x="354844" y="4419436"/>
                  <a:ext cx="2872546" cy="1302219"/>
                  <a:chOff x="2276896" y="3629662"/>
                  <a:chExt cx="5275512" cy="2174146"/>
                </a:xfrm>
              </p:grpSpPr>
              <p:sp>
                <p:nvSpPr>
                  <p:cNvPr id="1450" name="직사각형 1449"/>
                  <p:cNvSpPr/>
                  <p:nvPr/>
                </p:nvSpPr>
                <p:spPr>
                  <a:xfrm>
                    <a:off x="2276896" y="3629662"/>
                    <a:ext cx="5275512" cy="2174146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1451" name="그룹 1450"/>
                  <p:cNvGrpSpPr/>
                  <p:nvPr/>
                </p:nvGrpSpPr>
                <p:grpSpPr>
                  <a:xfrm>
                    <a:off x="2462016" y="3756176"/>
                    <a:ext cx="4905272" cy="1891081"/>
                    <a:chOff x="2466380" y="3756176"/>
                    <a:chExt cx="4905272" cy="1891081"/>
                  </a:xfrm>
                </p:grpSpPr>
                <p:grpSp>
                  <p:nvGrpSpPr>
                    <p:cNvPr id="1452" name="그룹 1451"/>
                    <p:cNvGrpSpPr/>
                    <p:nvPr/>
                  </p:nvGrpSpPr>
                  <p:grpSpPr>
                    <a:xfrm>
                      <a:off x="2466380" y="3756176"/>
                      <a:ext cx="1609622" cy="932231"/>
                      <a:chOff x="5333903" y="2870094"/>
                      <a:chExt cx="1811769" cy="1166413"/>
                    </a:xfrm>
                  </p:grpSpPr>
                  <p:sp>
                    <p:nvSpPr>
                      <p:cNvPr id="1473" name="직사각형 1472"/>
                      <p:cNvSpPr/>
                      <p:nvPr/>
                    </p:nvSpPr>
                    <p:spPr>
                      <a:xfrm>
                        <a:off x="5333903" y="2870094"/>
                        <a:ext cx="1811768" cy="11664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noFill/>
                        <a:prstDash val="solid"/>
                        <a:miter/>
                      </a:ln>
                    </p:spPr>
                    <p:txBody>
                      <a:bodyPr vert="horz" wrap="none" lIns="107999" tIns="45720" rIns="107999" bIns="45720" anchor="ctr" anchorCtr="1" compatLnSpc="1"/>
                      <a:lstStyle/>
                      <a:p>
                        <a:pPr algn="ctr" defTabSz="914400" fontAlgn="auto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altLang="ko-KR" sz="700" b="1" kern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/>
                          <a:ea typeface="맑은 고딕" pitchFamily="50"/>
                        </a:endParaRPr>
                      </a:p>
                    </p:txBody>
                  </p:sp>
                  <p:cxnSp>
                    <p:nvCxnSpPr>
                      <p:cNvPr id="1474" name="직선 연결선 1473"/>
                      <p:cNvCxnSpPr/>
                      <p:nvPr/>
                    </p:nvCxnSpPr>
                    <p:spPr>
                      <a:xfrm>
                        <a:off x="5333903" y="2870094"/>
                        <a:ext cx="1811768" cy="1159562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75" name="직선 연결선 1474"/>
                      <p:cNvCxnSpPr/>
                      <p:nvPr/>
                    </p:nvCxnSpPr>
                    <p:spPr>
                      <a:xfrm flipH="1">
                        <a:off x="5333903" y="2870094"/>
                        <a:ext cx="1811769" cy="1166413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53" name="그룹 1452"/>
                    <p:cNvGrpSpPr/>
                    <p:nvPr/>
                  </p:nvGrpSpPr>
                  <p:grpSpPr>
                    <a:xfrm>
                      <a:off x="4117380" y="3756176"/>
                      <a:ext cx="1609622" cy="932231"/>
                      <a:chOff x="5333903" y="2870094"/>
                      <a:chExt cx="1811769" cy="1166413"/>
                    </a:xfrm>
                  </p:grpSpPr>
                  <p:sp>
                    <p:nvSpPr>
                      <p:cNvPr id="1470" name="직사각형 1469"/>
                      <p:cNvSpPr/>
                      <p:nvPr/>
                    </p:nvSpPr>
                    <p:spPr>
                      <a:xfrm>
                        <a:off x="5333903" y="2870094"/>
                        <a:ext cx="1811768" cy="11664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noFill/>
                        <a:prstDash val="solid"/>
                        <a:miter/>
                      </a:ln>
                    </p:spPr>
                    <p:txBody>
                      <a:bodyPr vert="horz" wrap="none" lIns="107999" tIns="45720" rIns="107999" bIns="45720" anchor="ctr" anchorCtr="1" compatLnSpc="1"/>
                      <a:lstStyle/>
                      <a:p>
                        <a:pPr algn="ctr" defTabSz="914400" fontAlgn="auto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altLang="ko-KR" sz="700" b="1" kern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/>
                          <a:ea typeface="맑은 고딕" pitchFamily="50"/>
                        </a:endParaRPr>
                      </a:p>
                    </p:txBody>
                  </p:sp>
                  <p:cxnSp>
                    <p:nvCxnSpPr>
                      <p:cNvPr id="1471" name="직선 연결선 1470"/>
                      <p:cNvCxnSpPr/>
                      <p:nvPr/>
                    </p:nvCxnSpPr>
                    <p:spPr>
                      <a:xfrm>
                        <a:off x="5333903" y="2870094"/>
                        <a:ext cx="1811768" cy="1159562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72" name="직선 연결선 1471"/>
                      <p:cNvCxnSpPr/>
                      <p:nvPr/>
                    </p:nvCxnSpPr>
                    <p:spPr>
                      <a:xfrm flipH="1">
                        <a:off x="5333903" y="2870094"/>
                        <a:ext cx="1811769" cy="1166413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54" name="그룹 1453"/>
                    <p:cNvGrpSpPr/>
                    <p:nvPr/>
                  </p:nvGrpSpPr>
                  <p:grpSpPr>
                    <a:xfrm>
                      <a:off x="5762030" y="3756176"/>
                      <a:ext cx="1609622" cy="932231"/>
                      <a:chOff x="5333903" y="2870094"/>
                      <a:chExt cx="1811769" cy="1166413"/>
                    </a:xfrm>
                  </p:grpSpPr>
                  <p:sp>
                    <p:nvSpPr>
                      <p:cNvPr id="1467" name="직사각형 1466"/>
                      <p:cNvSpPr/>
                      <p:nvPr/>
                    </p:nvSpPr>
                    <p:spPr>
                      <a:xfrm>
                        <a:off x="5333903" y="2870094"/>
                        <a:ext cx="1811768" cy="11664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noFill/>
                        <a:prstDash val="solid"/>
                        <a:miter/>
                      </a:ln>
                    </p:spPr>
                    <p:txBody>
                      <a:bodyPr vert="horz" wrap="none" lIns="107999" tIns="45720" rIns="107999" bIns="45720" anchor="ctr" anchorCtr="1" compatLnSpc="1"/>
                      <a:lstStyle/>
                      <a:p>
                        <a:pPr algn="ctr" defTabSz="914400" fontAlgn="auto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altLang="ko-KR" sz="700" b="1" kern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맑은 고딕" pitchFamily="50"/>
                            <a:ea typeface="맑은 고딕" pitchFamily="50"/>
                          </a:rPr>
                          <a:t>screen</a:t>
                        </a:r>
                        <a:endParaRPr lang="en-US" altLang="ko-KR" sz="700" b="1" kern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/>
                          <a:ea typeface="맑은 고딕" pitchFamily="50"/>
                        </a:endParaRPr>
                      </a:p>
                    </p:txBody>
                  </p:sp>
                  <p:cxnSp>
                    <p:nvCxnSpPr>
                      <p:cNvPr id="1468" name="직선 연결선 1467"/>
                      <p:cNvCxnSpPr/>
                      <p:nvPr/>
                    </p:nvCxnSpPr>
                    <p:spPr>
                      <a:xfrm>
                        <a:off x="5333903" y="2870094"/>
                        <a:ext cx="1811768" cy="1159562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69" name="직선 연결선 1468"/>
                      <p:cNvCxnSpPr/>
                      <p:nvPr/>
                    </p:nvCxnSpPr>
                    <p:spPr>
                      <a:xfrm flipH="1">
                        <a:off x="5333903" y="2870094"/>
                        <a:ext cx="1811769" cy="1166413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55" name="그룹 1454"/>
                    <p:cNvGrpSpPr/>
                    <p:nvPr/>
                  </p:nvGrpSpPr>
                  <p:grpSpPr>
                    <a:xfrm>
                      <a:off x="2466380" y="4715026"/>
                      <a:ext cx="1609622" cy="932231"/>
                      <a:chOff x="5333903" y="2870094"/>
                      <a:chExt cx="1811769" cy="1166413"/>
                    </a:xfrm>
                  </p:grpSpPr>
                  <p:sp>
                    <p:nvSpPr>
                      <p:cNvPr id="1464" name="직사각형 1463"/>
                      <p:cNvSpPr/>
                      <p:nvPr/>
                    </p:nvSpPr>
                    <p:spPr>
                      <a:xfrm>
                        <a:off x="5333903" y="2870094"/>
                        <a:ext cx="1811768" cy="11664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noFill/>
                        <a:prstDash val="solid"/>
                        <a:miter/>
                      </a:ln>
                    </p:spPr>
                    <p:txBody>
                      <a:bodyPr vert="horz" wrap="none" lIns="107999" tIns="45720" rIns="107999" bIns="45720" anchor="ctr" anchorCtr="1" compatLnSpc="1"/>
                      <a:lstStyle/>
                      <a:p>
                        <a:pPr algn="ctr" defTabSz="914400" fontAlgn="auto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altLang="ko-KR" sz="700" b="1" kern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/>
                          <a:ea typeface="맑은 고딕" pitchFamily="50"/>
                        </a:endParaRPr>
                      </a:p>
                    </p:txBody>
                  </p:sp>
                  <p:cxnSp>
                    <p:nvCxnSpPr>
                      <p:cNvPr id="1465" name="직선 연결선 1464"/>
                      <p:cNvCxnSpPr/>
                      <p:nvPr/>
                    </p:nvCxnSpPr>
                    <p:spPr>
                      <a:xfrm>
                        <a:off x="5333903" y="2870094"/>
                        <a:ext cx="1811768" cy="1159562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66" name="직선 연결선 1465"/>
                      <p:cNvCxnSpPr/>
                      <p:nvPr/>
                    </p:nvCxnSpPr>
                    <p:spPr>
                      <a:xfrm flipH="1">
                        <a:off x="5333903" y="2870094"/>
                        <a:ext cx="1811769" cy="1166413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56" name="그룹 1455"/>
                    <p:cNvGrpSpPr/>
                    <p:nvPr/>
                  </p:nvGrpSpPr>
                  <p:grpSpPr>
                    <a:xfrm>
                      <a:off x="4117380" y="4715026"/>
                      <a:ext cx="1609622" cy="932231"/>
                      <a:chOff x="5333903" y="2870094"/>
                      <a:chExt cx="1811769" cy="1166413"/>
                    </a:xfrm>
                  </p:grpSpPr>
                  <p:sp>
                    <p:nvSpPr>
                      <p:cNvPr id="1461" name="직사각형 1460"/>
                      <p:cNvSpPr/>
                      <p:nvPr/>
                    </p:nvSpPr>
                    <p:spPr>
                      <a:xfrm>
                        <a:off x="5333903" y="2870094"/>
                        <a:ext cx="1811768" cy="11664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noFill/>
                        <a:prstDash val="solid"/>
                        <a:miter/>
                      </a:ln>
                    </p:spPr>
                    <p:txBody>
                      <a:bodyPr vert="horz" wrap="none" lIns="107999" tIns="45720" rIns="107999" bIns="45720" anchor="ctr" anchorCtr="1" compatLnSpc="1"/>
                      <a:lstStyle/>
                      <a:p>
                        <a:pPr algn="ctr" defTabSz="914400" fontAlgn="auto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altLang="ko-KR" sz="700" b="1" kern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/>
                          <a:ea typeface="맑은 고딕" pitchFamily="50"/>
                        </a:endParaRPr>
                      </a:p>
                    </p:txBody>
                  </p:sp>
                  <p:cxnSp>
                    <p:nvCxnSpPr>
                      <p:cNvPr id="1462" name="직선 연결선 1461"/>
                      <p:cNvCxnSpPr/>
                      <p:nvPr/>
                    </p:nvCxnSpPr>
                    <p:spPr>
                      <a:xfrm>
                        <a:off x="5333903" y="2870094"/>
                        <a:ext cx="1811768" cy="1159562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63" name="직선 연결선 1462"/>
                      <p:cNvCxnSpPr/>
                      <p:nvPr/>
                    </p:nvCxnSpPr>
                    <p:spPr>
                      <a:xfrm flipH="1">
                        <a:off x="5333903" y="2870094"/>
                        <a:ext cx="1811769" cy="1166413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57" name="그룹 1456"/>
                    <p:cNvGrpSpPr/>
                    <p:nvPr/>
                  </p:nvGrpSpPr>
                  <p:grpSpPr>
                    <a:xfrm>
                      <a:off x="5762030" y="4715026"/>
                      <a:ext cx="1609622" cy="932231"/>
                      <a:chOff x="5333903" y="2870094"/>
                      <a:chExt cx="1811769" cy="1166413"/>
                    </a:xfrm>
                  </p:grpSpPr>
                  <p:sp>
                    <p:nvSpPr>
                      <p:cNvPr id="1458" name="직사각형 1457"/>
                      <p:cNvSpPr/>
                      <p:nvPr/>
                    </p:nvSpPr>
                    <p:spPr>
                      <a:xfrm>
                        <a:off x="5333903" y="2870094"/>
                        <a:ext cx="1811768" cy="11664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noFill/>
                        <a:prstDash val="solid"/>
                        <a:miter/>
                      </a:ln>
                    </p:spPr>
                    <p:txBody>
                      <a:bodyPr vert="horz" wrap="none" lIns="107999" tIns="45720" rIns="107999" bIns="45720" anchor="ctr" anchorCtr="1" compatLnSpc="1"/>
                      <a:lstStyle/>
                      <a:p>
                        <a:pPr algn="ctr" defTabSz="914400" fontAlgn="auto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altLang="ko-KR" sz="700" b="1" kern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맑은 고딕" pitchFamily="50"/>
                            <a:ea typeface="맑은 고딕" pitchFamily="50"/>
                          </a:rPr>
                          <a:t>screen</a:t>
                        </a:r>
                      </a:p>
                    </p:txBody>
                  </p:sp>
                  <p:cxnSp>
                    <p:nvCxnSpPr>
                      <p:cNvPr id="1459" name="직선 연결선 1458"/>
                      <p:cNvCxnSpPr/>
                      <p:nvPr/>
                    </p:nvCxnSpPr>
                    <p:spPr>
                      <a:xfrm>
                        <a:off x="5333903" y="2870094"/>
                        <a:ext cx="1811768" cy="1159562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60" name="직선 연결선 1459"/>
                      <p:cNvCxnSpPr/>
                      <p:nvPr/>
                    </p:nvCxnSpPr>
                    <p:spPr>
                      <a:xfrm flipH="1">
                        <a:off x="5333903" y="2870094"/>
                        <a:ext cx="1811769" cy="1166413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pic>
              <p:nvPicPr>
                <p:cNvPr id="1615" name="Picture 6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4462" y="4495212"/>
                  <a:ext cx="1786607" cy="112939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618" name="Rectangle 27"/>
                <p:cNvSpPr/>
                <p:nvPr/>
              </p:nvSpPr>
              <p:spPr>
                <a:xfrm>
                  <a:off x="459648" y="4506338"/>
                  <a:ext cx="2653676" cy="1107143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prstDash val="dash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ko-KR" sz="1100" b="1" kern="0" dirty="0">
                    <a:solidFill>
                      <a:srgbClr val="FF0000"/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</p:grpSp>
          <p:sp>
            <p:nvSpPr>
              <p:cNvPr id="2070" name="TextBox 1"/>
              <p:cNvSpPr txBox="1">
                <a:spLocks noChangeArrowheads="1"/>
              </p:cNvSpPr>
              <p:nvPr/>
            </p:nvSpPr>
            <p:spPr bwMode="auto">
              <a:xfrm>
                <a:off x="306140" y="3787806"/>
                <a:ext cx="2317987" cy="329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anchor="ctr">
                <a:spAutoFit/>
              </a:bodyPr>
              <a:lstStyle/>
              <a:p>
                <a:pPr marL="20316" defTabSz="1043056" fontAlgn="auto">
                  <a:lnSpc>
                    <a:spcPct val="150000"/>
                  </a:lnSpc>
                  <a:spcBef>
                    <a:spcPts val="27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100" b="1" spc="-1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"/>
                  </a:rPr>
                  <a:t>가</a:t>
                </a:r>
                <a:r>
                  <a:rPr kumimoji="0" lang="en-US" altLang="ko-KR" sz="1100" b="1" spc="-1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"/>
                  </a:rPr>
                  <a:t>. </a:t>
                </a:r>
                <a:r>
                  <a:rPr kumimoji="0" lang="ko-KR" altLang="en-US" sz="1100" b="1" spc="-1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"/>
                  </a:rPr>
                  <a:t>화면 확대</a:t>
                </a:r>
                <a:endParaRPr kumimoji="0" lang="en-US" altLang="ko-KR" sz="1100" b="1" spc="-1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endParaRPr>
              </a:p>
            </p:txBody>
          </p:sp>
          <p:grpSp>
            <p:nvGrpSpPr>
              <p:cNvPr id="9223" name="그룹 9222"/>
              <p:cNvGrpSpPr/>
              <p:nvPr/>
            </p:nvGrpSpPr>
            <p:grpSpPr>
              <a:xfrm>
                <a:off x="759281" y="4587396"/>
                <a:ext cx="111830" cy="989208"/>
                <a:chOff x="3698930" y="955471"/>
                <a:chExt cx="144016" cy="1333285"/>
              </a:xfrm>
            </p:grpSpPr>
            <p:sp>
              <p:nvSpPr>
                <p:cNvPr id="2437" name="타원 2436"/>
                <p:cNvSpPr/>
                <p:nvPr/>
              </p:nvSpPr>
              <p:spPr>
                <a:xfrm rot="5400000">
                  <a:off x="3698930" y="955471"/>
                  <a:ext cx="144016" cy="144016"/>
                </a:xfrm>
                <a:prstGeom prst="ellipse">
                  <a:avLst/>
                </a:prstGeom>
                <a:solidFill>
                  <a:srgbClr val="FF0000">
                    <a:alpha val="50196"/>
                  </a:srgb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kumimoji="0" lang="ko-KR" altLang="en-US"/>
                </a:p>
              </p:txBody>
            </p:sp>
            <p:cxnSp>
              <p:nvCxnSpPr>
                <p:cNvPr id="2438" name="직선 화살표 연결선 2437"/>
                <p:cNvCxnSpPr>
                  <a:stCxn id="2437" idx="6"/>
                </p:cNvCxnSpPr>
                <p:nvPr/>
              </p:nvCxnSpPr>
              <p:spPr>
                <a:xfrm>
                  <a:off x="3770938" y="1099487"/>
                  <a:ext cx="0" cy="1189269"/>
                </a:xfrm>
                <a:prstGeom prst="straightConnector1">
                  <a:avLst/>
                </a:prstGeom>
                <a:ln w="38100">
                  <a:solidFill>
                    <a:srgbClr val="FF0000">
                      <a:alpha val="50196"/>
                    </a:srgb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448" name="Picture 2" descr="C:\Users\PCK\Desktop\Untitled-5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648813">
                <a:off x="1023498" y="4409525"/>
                <a:ext cx="199598" cy="432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" name="그룹 11"/>
            <p:cNvGrpSpPr/>
            <p:nvPr/>
          </p:nvGrpSpPr>
          <p:grpSpPr>
            <a:xfrm>
              <a:off x="7807016" y="3460766"/>
              <a:ext cx="2436228" cy="2952699"/>
              <a:chOff x="7925257" y="3787806"/>
              <a:chExt cx="2317987" cy="2809392"/>
            </a:xfrm>
          </p:grpSpPr>
          <p:grpSp>
            <p:nvGrpSpPr>
              <p:cNvPr id="293" name="그룹 292"/>
              <p:cNvGrpSpPr/>
              <p:nvPr/>
            </p:nvGrpSpPr>
            <p:grpSpPr>
              <a:xfrm>
                <a:off x="8012664" y="4136174"/>
                <a:ext cx="2230580" cy="1011195"/>
                <a:chOff x="2276896" y="3629662"/>
                <a:chExt cx="5275512" cy="2174146"/>
              </a:xfrm>
            </p:grpSpPr>
            <p:sp>
              <p:nvSpPr>
                <p:cNvPr id="318" name="직사각형 317"/>
                <p:cNvSpPr/>
                <p:nvPr/>
              </p:nvSpPr>
              <p:spPr>
                <a:xfrm>
                  <a:off x="2276896" y="3629662"/>
                  <a:ext cx="5275512" cy="217414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8">
                  <a:solidFill>
                    <a:schemeClr val="bg1">
                      <a:lumMod val="7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ko-KR" altLang="en-US" sz="700" b="1" kern="0" dirty="0">
                    <a:solidFill>
                      <a:srgbClr val="000000"/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grpSp>
              <p:nvGrpSpPr>
                <p:cNvPr id="319" name="그룹 318"/>
                <p:cNvGrpSpPr/>
                <p:nvPr/>
              </p:nvGrpSpPr>
              <p:grpSpPr>
                <a:xfrm>
                  <a:off x="2462016" y="3756176"/>
                  <a:ext cx="4905272" cy="1891081"/>
                  <a:chOff x="2466380" y="3756176"/>
                  <a:chExt cx="4905272" cy="1891081"/>
                </a:xfrm>
              </p:grpSpPr>
              <p:sp>
                <p:nvSpPr>
                  <p:cNvPr id="320" name="직사각형 319"/>
                  <p:cNvSpPr/>
                  <p:nvPr/>
                </p:nvSpPr>
                <p:spPr>
                  <a:xfrm>
                    <a:off x="2466380" y="3756176"/>
                    <a:ext cx="1609622" cy="932232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rgbClr val="FF0000"/>
                    </a:solidFill>
                    <a:prstDash val="solid"/>
                    <a:miter/>
                  </a:ln>
                </p:spPr>
                <p:txBody>
                  <a:bodyPr vert="horz" wrap="none" lIns="107999" tIns="45720" rIns="107999" bIns="45720" anchor="ctr" anchorCtr="1" compatLnSpc="1"/>
                  <a:lstStyle/>
                  <a:p>
                    <a:pPr algn="ctr" defTabSz="914400" fontAlgn="auto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altLang="ko-KR" sz="700" b="1" kern="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itchFamily="50"/>
                      <a:ea typeface="맑은 고딕" pitchFamily="50"/>
                    </a:endParaRPr>
                  </a:p>
                </p:txBody>
              </p:sp>
              <p:grpSp>
                <p:nvGrpSpPr>
                  <p:cNvPr id="321" name="그룹 320"/>
                  <p:cNvGrpSpPr/>
                  <p:nvPr/>
                </p:nvGrpSpPr>
                <p:grpSpPr>
                  <a:xfrm>
                    <a:off x="4117380" y="375617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338" name="직사각형 337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algn="ctr" defTabSz="914400" fontAlgn="auto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1" kern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screen</a:t>
                      </a:r>
                    </a:p>
                  </p:txBody>
                </p:sp>
                <p:cxnSp>
                  <p:nvCxnSpPr>
                    <p:cNvPr id="339" name="직선 연결선 338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0" name="직선 연결선 339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22" name="그룹 321"/>
                  <p:cNvGrpSpPr/>
                  <p:nvPr/>
                </p:nvGrpSpPr>
                <p:grpSpPr>
                  <a:xfrm>
                    <a:off x="5762030" y="375617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335" name="직사각형 334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algn="ctr" defTabSz="914400" fontAlgn="auto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1" kern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screen</a:t>
                      </a:r>
                    </a:p>
                  </p:txBody>
                </p:sp>
                <p:cxnSp>
                  <p:nvCxnSpPr>
                    <p:cNvPr id="336" name="직선 연결선 335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7" name="직선 연결선 336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23" name="그룹 322"/>
                  <p:cNvGrpSpPr/>
                  <p:nvPr/>
                </p:nvGrpSpPr>
                <p:grpSpPr>
                  <a:xfrm>
                    <a:off x="2466380" y="471502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332" name="직사각형 331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algn="ctr" defTabSz="914400" fontAlgn="auto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1" kern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screen</a:t>
                      </a:r>
                    </a:p>
                  </p:txBody>
                </p:sp>
                <p:cxnSp>
                  <p:nvCxnSpPr>
                    <p:cNvPr id="333" name="직선 연결선 332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4" name="직선 연결선 333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24" name="그룹 323"/>
                  <p:cNvGrpSpPr/>
                  <p:nvPr/>
                </p:nvGrpSpPr>
                <p:grpSpPr>
                  <a:xfrm>
                    <a:off x="4117380" y="471502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329" name="직사각형 328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algn="ctr" defTabSz="914400" fontAlgn="auto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1" kern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screen</a:t>
                      </a:r>
                    </a:p>
                  </p:txBody>
                </p:sp>
                <p:cxnSp>
                  <p:nvCxnSpPr>
                    <p:cNvPr id="330" name="직선 연결선 329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1" name="직선 연결선 330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25" name="그룹 324"/>
                  <p:cNvGrpSpPr/>
                  <p:nvPr/>
                </p:nvGrpSpPr>
                <p:grpSpPr>
                  <a:xfrm>
                    <a:off x="5762030" y="471502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326" name="직사각형 325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algn="ctr" defTabSz="914400" fontAlgn="auto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1" kern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screen</a:t>
                      </a:r>
                    </a:p>
                  </p:txBody>
                </p:sp>
                <p:cxnSp>
                  <p:nvCxnSpPr>
                    <p:cNvPr id="327" name="직선 연결선 326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8" name="직선 연결선 327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294" name="그룹 293"/>
              <p:cNvGrpSpPr/>
              <p:nvPr/>
            </p:nvGrpSpPr>
            <p:grpSpPr>
              <a:xfrm>
                <a:off x="8012664" y="5586003"/>
                <a:ext cx="2230580" cy="1011195"/>
                <a:chOff x="2276896" y="3629662"/>
                <a:chExt cx="5275512" cy="2174146"/>
              </a:xfrm>
            </p:grpSpPr>
            <p:sp>
              <p:nvSpPr>
                <p:cNvPr id="295" name="직사각형 294"/>
                <p:cNvSpPr/>
                <p:nvPr/>
              </p:nvSpPr>
              <p:spPr>
                <a:xfrm>
                  <a:off x="2276896" y="3629662"/>
                  <a:ext cx="5275512" cy="2174146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296" name="그룹 295"/>
                <p:cNvGrpSpPr/>
                <p:nvPr/>
              </p:nvGrpSpPr>
              <p:grpSpPr>
                <a:xfrm>
                  <a:off x="2462016" y="3756176"/>
                  <a:ext cx="4905272" cy="1891081"/>
                  <a:chOff x="2466380" y="3756176"/>
                  <a:chExt cx="4905272" cy="1891081"/>
                </a:xfrm>
              </p:grpSpPr>
              <p:sp>
                <p:nvSpPr>
                  <p:cNvPr id="297" name="직사각형 296"/>
                  <p:cNvSpPr/>
                  <p:nvPr/>
                </p:nvSpPr>
                <p:spPr>
                  <a:xfrm>
                    <a:off x="2466380" y="3756176"/>
                    <a:ext cx="1609622" cy="932232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noFill/>
                    <a:prstDash val="solid"/>
                    <a:miter/>
                  </a:ln>
                </p:spPr>
                <p:txBody>
                  <a:bodyPr vert="horz" wrap="none" lIns="107999" tIns="45720" rIns="107999" bIns="45720" anchor="ctr" anchorCtr="1" compatLnSpc="1"/>
                  <a:lstStyle/>
                  <a:p>
                    <a:pPr algn="ctr" defTabSz="914400" fontAlgn="auto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altLang="ko-KR" sz="700" b="1" kern="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itchFamily="50"/>
                      <a:ea typeface="맑은 고딕" pitchFamily="50"/>
                    </a:endParaRPr>
                  </a:p>
                </p:txBody>
              </p:sp>
              <p:grpSp>
                <p:nvGrpSpPr>
                  <p:cNvPr id="298" name="그룹 297"/>
                  <p:cNvGrpSpPr/>
                  <p:nvPr/>
                </p:nvGrpSpPr>
                <p:grpSpPr>
                  <a:xfrm>
                    <a:off x="4117380" y="375617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315" name="직사각형 314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algn="ctr" defTabSz="914400" fontAlgn="auto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1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screen</a:t>
                      </a:r>
                      <a:endParaRPr lang="en-US" altLang="ko-KR" sz="700" b="1" kern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/>
                        <a:ea typeface="맑은 고딕" pitchFamily="50"/>
                      </a:endParaRPr>
                    </a:p>
                  </p:txBody>
                </p:sp>
                <p:cxnSp>
                  <p:nvCxnSpPr>
                    <p:cNvPr id="316" name="직선 연결선 315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7" name="직선 연결선 316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9" name="그룹 298"/>
                  <p:cNvGrpSpPr/>
                  <p:nvPr/>
                </p:nvGrpSpPr>
                <p:grpSpPr>
                  <a:xfrm>
                    <a:off x="5762030" y="375617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312" name="직사각형 311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algn="ctr" defTabSz="914400" fontAlgn="auto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1" kern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screen</a:t>
                      </a:r>
                    </a:p>
                  </p:txBody>
                </p:sp>
                <p:cxnSp>
                  <p:nvCxnSpPr>
                    <p:cNvPr id="313" name="직선 연결선 312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4" name="직선 연결선 313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00" name="그룹 299"/>
                  <p:cNvGrpSpPr/>
                  <p:nvPr/>
                </p:nvGrpSpPr>
                <p:grpSpPr>
                  <a:xfrm>
                    <a:off x="2466380" y="471502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309" name="직사각형 308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algn="ctr" defTabSz="914400" fontAlgn="auto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1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screen</a:t>
                      </a:r>
                      <a:endParaRPr lang="en-US" altLang="ko-KR" sz="700" b="1" kern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/>
                        <a:ea typeface="맑은 고딕" pitchFamily="50"/>
                      </a:endParaRPr>
                    </a:p>
                  </p:txBody>
                </p:sp>
                <p:cxnSp>
                  <p:nvCxnSpPr>
                    <p:cNvPr id="310" name="직선 연결선 309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1" name="직선 연결선 310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01" name="그룹 300"/>
                  <p:cNvGrpSpPr/>
                  <p:nvPr/>
                </p:nvGrpSpPr>
                <p:grpSpPr>
                  <a:xfrm>
                    <a:off x="4117380" y="471502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306" name="직사각형 305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algn="ctr" defTabSz="914400" fontAlgn="auto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1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screen</a:t>
                      </a:r>
                      <a:endParaRPr lang="en-US" altLang="ko-KR" sz="700" b="1" kern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/>
                        <a:ea typeface="맑은 고딕" pitchFamily="50"/>
                      </a:endParaRPr>
                    </a:p>
                  </p:txBody>
                </p:sp>
                <p:cxnSp>
                  <p:nvCxnSpPr>
                    <p:cNvPr id="307" name="직선 연결선 306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8" name="직선 연결선 307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02" name="그룹 301"/>
                  <p:cNvGrpSpPr/>
                  <p:nvPr/>
                </p:nvGrpSpPr>
                <p:grpSpPr>
                  <a:xfrm>
                    <a:off x="5762030" y="471502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303" name="직사각형 302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algn="ctr" defTabSz="914400" fontAlgn="auto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1" kern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screen</a:t>
                      </a:r>
                    </a:p>
                  </p:txBody>
                </p:sp>
                <p:cxnSp>
                  <p:nvCxnSpPr>
                    <p:cNvPr id="304" name="직선 연결선 303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5" name="직선 연결선 304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sp>
            <p:nvSpPr>
              <p:cNvPr id="292" name="TextBox 1"/>
              <p:cNvSpPr txBox="1">
                <a:spLocks noChangeArrowheads="1"/>
              </p:cNvSpPr>
              <p:nvPr/>
            </p:nvSpPr>
            <p:spPr bwMode="auto">
              <a:xfrm>
                <a:off x="7925257" y="3787806"/>
                <a:ext cx="2317987" cy="329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anchor="ctr">
                <a:spAutoFit/>
              </a:bodyPr>
              <a:lstStyle/>
              <a:p>
                <a:pPr marL="20316" defTabSz="1043056" fontAlgn="auto">
                  <a:lnSpc>
                    <a:spcPct val="150000"/>
                  </a:lnSpc>
                  <a:spcBef>
                    <a:spcPts val="27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100" b="1" spc="-1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"/>
                  </a:rPr>
                  <a:t>라</a:t>
                </a:r>
                <a:r>
                  <a:rPr kumimoji="0" lang="en-US" altLang="ko-KR" sz="1100" b="1" spc="-1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"/>
                  </a:rPr>
                  <a:t>. </a:t>
                </a:r>
                <a:r>
                  <a:rPr kumimoji="0" lang="ko-KR" altLang="en-US" sz="1100" b="1" spc="-1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"/>
                  </a:rPr>
                  <a:t>고정 분할 전환</a:t>
                </a:r>
                <a:endParaRPr kumimoji="0" lang="en-US" altLang="ko-KR" sz="1100" b="1" spc="-1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endParaRPr>
              </a:p>
            </p:txBody>
          </p:sp>
          <p:grpSp>
            <p:nvGrpSpPr>
              <p:cNvPr id="274" name="그룹 273"/>
              <p:cNvGrpSpPr/>
              <p:nvPr/>
            </p:nvGrpSpPr>
            <p:grpSpPr>
              <a:xfrm>
                <a:off x="8119062" y="5673578"/>
                <a:ext cx="630502" cy="376113"/>
                <a:chOff x="7793308" y="2954485"/>
                <a:chExt cx="2128925" cy="1220415"/>
              </a:xfrm>
            </p:grpSpPr>
            <p:sp>
              <p:nvSpPr>
                <p:cNvPr id="280" name="Rectangle 27"/>
                <p:cNvSpPr/>
                <p:nvPr/>
              </p:nvSpPr>
              <p:spPr>
                <a:xfrm>
                  <a:off x="7793308" y="2954485"/>
                  <a:ext cx="1026024" cy="553296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ko-KR" sz="700" b="1" kern="0" dirty="0">
                    <a:solidFill>
                      <a:srgbClr val="000000"/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sp>
              <p:nvSpPr>
                <p:cNvPr id="281" name="Rectangle 27"/>
                <p:cNvSpPr/>
                <p:nvPr/>
              </p:nvSpPr>
              <p:spPr>
                <a:xfrm>
                  <a:off x="7793308" y="3621604"/>
                  <a:ext cx="1026024" cy="553296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ko-KR" sz="700" b="1" kern="0" dirty="0">
                    <a:solidFill>
                      <a:srgbClr val="000000"/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sp>
              <p:nvSpPr>
                <p:cNvPr id="282" name="Rectangle 27"/>
                <p:cNvSpPr/>
                <p:nvPr/>
              </p:nvSpPr>
              <p:spPr>
                <a:xfrm>
                  <a:off x="8896209" y="2954485"/>
                  <a:ext cx="1026024" cy="1220413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ko-KR" sz="700" b="1" kern="0" dirty="0">
                    <a:solidFill>
                      <a:srgbClr val="000000"/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pic>
              <p:nvPicPr>
                <p:cNvPr id="283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" r="34386" b="-1"/>
                <a:stretch/>
              </p:blipFill>
              <p:spPr bwMode="auto">
                <a:xfrm>
                  <a:off x="8914085" y="2992525"/>
                  <a:ext cx="981386" cy="1876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84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" r="34386" b="-1"/>
                <a:stretch/>
              </p:blipFill>
              <p:spPr bwMode="auto">
                <a:xfrm>
                  <a:off x="8914085" y="3222295"/>
                  <a:ext cx="981386" cy="1876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85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" r="34386" b="-1"/>
                <a:stretch/>
              </p:blipFill>
              <p:spPr bwMode="auto">
                <a:xfrm>
                  <a:off x="8914085" y="3458445"/>
                  <a:ext cx="981386" cy="1876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86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" r="34386" b="-1"/>
                <a:stretch/>
              </p:blipFill>
              <p:spPr bwMode="auto">
                <a:xfrm>
                  <a:off x="8914085" y="3688219"/>
                  <a:ext cx="981386" cy="1876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87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" r="34386" b="-1"/>
                <a:stretch/>
              </p:blipFill>
              <p:spPr bwMode="auto">
                <a:xfrm>
                  <a:off x="8914085" y="3930753"/>
                  <a:ext cx="981386" cy="1876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88" name="Picture 4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31013" y="2991385"/>
                  <a:ext cx="972070" cy="47250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89" name="Picture 6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56413" y="3663607"/>
                  <a:ext cx="900063" cy="4639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90" name="Picture 7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72547" y="3710591"/>
                  <a:ext cx="267545" cy="2736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275" name="Picture 4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5312" y="4256128"/>
                <a:ext cx="640546" cy="311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6" name="Rectangle 27"/>
              <p:cNvSpPr/>
              <p:nvPr/>
            </p:nvSpPr>
            <p:spPr>
              <a:xfrm>
                <a:off x="8106377" y="5652450"/>
                <a:ext cx="659665" cy="418369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algn="ctr" defTabSz="91440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altLang="ko-KR" sz="1100" b="1" kern="0" dirty="0">
                  <a:solidFill>
                    <a:srgbClr val="FF0000"/>
                  </a:solidFill>
                  <a:latin typeface="맑은 고딕" pitchFamily="50"/>
                  <a:ea typeface="맑은 고딕" pitchFamily="50"/>
                </a:endParaRPr>
              </a:p>
            </p:txBody>
          </p:sp>
          <p:grpSp>
            <p:nvGrpSpPr>
              <p:cNvPr id="277" name="그룹 276"/>
              <p:cNvGrpSpPr/>
              <p:nvPr/>
            </p:nvGrpSpPr>
            <p:grpSpPr>
              <a:xfrm>
                <a:off x="8389636" y="4587396"/>
                <a:ext cx="111830" cy="989207"/>
                <a:chOff x="3698930" y="955471"/>
                <a:chExt cx="144016" cy="1333283"/>
              </a:xfrm>
            </p:grpSpPr>
            <p:sp>
              <p:nvSpPr>
                <p:cNvPr id="278" name="타원 277"/>
                <p:cNvSpPr/>
                <p:nvPr/>
              </p:nvSpPr>
              <p:spPr>
                <a:xfrm rot="5400000">
                  <a:off x="3698930" y="955471"/>
                  <a:ext cx="144016" cy="144016"/>
                </a:xfrm>
                <a:prstGeom prst="ellipse">
                  <a:avLst/>
                </a:prstGeom>
                <a:solidFill>
                  <a:srgbClr val="FF0000">
                    <a:alpha val="50196"/>
                  </a:srgb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kumimoji="0" lang="ko-KR" altLang="en-US"/>
                </a:p>
              </p:txBody>
            </p:sp>
            <p:cxnSp>
              <p:nvCxnSpPr>
                <p:cNvPr id="279" name="직선 화살표 연결선 278"/>
                <p:cNvCxnSpPr>
                  <a:stCxn id="278" idx="6"/>
                </p:cNvCxnSpPr>
                <p:nvPr/>
              </p:nvCxnSpPr>
              <p:spPr>
                <a:xfrm>
                  <a:off x="3770938" y="1099487"/>
                  <a:ext cx="0" cy="1189267"/>
                </a:xfrm>
                <a:prstGeom prst="straightConnector1">
                  <a:avLst/>
                </a:prstGeom>
                <a:ln w="38100">
                  <a:solidFill>
                    <a:srgbClr val="FF0000">
                      <a:alpha val="50196"/>
                    </a:srgb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2" name="그룹 401"/>
            <p:cNvGrpSpPr/>
            <p:nvPr/>
          </p:nvGrpSpPr>
          <p:grpSpPr>
            <a:xfrm>
              <a:off x="5306724" y="3460766"/>
              <a:ext cx="2436228" cy="2952699"/>
              <a:chOff x="2845846" y="3787806"/>
              <a:chExt cx="2317987" cy="2809392"/>
            </a:xfrm>
          </p:grpSpPr>
          <p:grpSp>
            <p:nvGrpSpPr>
              <p:cNvPr id="403" name="그룹 402"/>
              <p:cNvGrpSpPr/>
              <p:nvPr/>
            </p:nvGrpSpPr>
            <p:grpSpPr>
              <a:xfrm>
                <a:off x="2933253" y="4136174"/>
                <a:ext cx="2230580" cy="1011195"/>
                <a:chOff x="2276896" y="3629662"/>
                <a:chExt cx="5275512" cy="2174146"/>
              </a:xfrm>
            </p:grpSpPr>
            <p:sp>
              <p:nvSpPr>
                <p:cNvPr id="436" name="직사각형 435"/>
                <p:cNvSpPr/>
                <p:nvPr/>
              </p:nvSpPr>
              <p:spPr>
                <a:xfrm>
                  <a:off x="2276896" y="3629662"/>
                  <a:ext cx="5275512" cy="217414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8">
                  <a:solidFill>
                    <a:schemeClr val="bg1">
                      <a:lumMod val="7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ko-KR" altLang="en-US" sz="700" b="1" kern="0" dirty="0">
                    <a:solidFill>
                      <a:srgbClr val="000000"/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grpSp>
              <p:nvGrpSpPr>
                <p:cNvPr id="437" name="그룹 436"/>
                <p:cNvGrpSpPr/>
                <p:nvPr/>
              </p:nvGrpSpPr>
              <p:grpSpPr>
                <a:xfrm>
                  <a:off x="2462016" y="3756176"/>
                  <a:ext cx="4905272" cy="1891081"/>
                  <a:chOff x="2466380" y="3756176"/>
                  <a:chExt cx="4905272" cy="1891081"/>
                </a:xfrm>
              </p:grpSpPr>
              <p:sp>
                <p:nvSpPr>
                  <p:cNvPr id="438" name="직사각형 437"/>
                  <p:cNvSpPr/>
                  <p:nvPr/>
                </p:nvSpPr>
                <p:spPr>
                  <a:xfrm>
                    <a:off x="2466380" y="3756176"/>
                    <a:ext cx="1609622" cy="932232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rgbClr val="FF0000"/>
                    </a:solidFill>
                    <a:prstDash val="solid"/>
                    <a:miter/>
                  </a:ln>
                </p:spPr>
                <p:txBody>
                  <a:bodyPr vert="horz" wrap="none" lIns="107999" tIns="45720" rIns="107999" bIns="45720" anchor="ctr" anchorCtr="1" compatLnSpc="1"/>
                  <a:lstStyle/>
                  <a:p>
                    <a:pPr algn="ctr" defTabSz="914400" fontAlgn="auto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altLang="ko-KR" sz="700" b="1" kern="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itchFamily="50"/>
                      <a:ea typeface="맑은 고딕" pitchFamily="50"/>
                    </a:endParaRPr>
                  </a:p>
                </p:txBody>
              </p:sp>
              <p:grpSp>
                <p:nvGrpSpPr>
                  <p:cNvPr id="439" name="그룹 438"/>
                  <p:cNvGrpSpPr/>
                  <p:nvPr/>
                </p:nvGrpSpPr>
                <p:grpSpPr>
                  <a:xfrm>
                    <a:off x="4117380" y="375617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456" name="직사각형 455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algn="ctr" defTabSz="914400" fontAlgn="auto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1" kern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screen</a:t>
                      </a:r>
                    </a:p>
                  </p:txBody>
                </p:sp>
                <p:cxnSp>
                  <p:nvCxnSpPr>
                    <p:cNvPr id="457" name="직선 연결선 456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8" name="직선 연결선 457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40" name="그룹 439"/>
                  <p:cNvGrpSpPr/>
                  <p:nvPr/>
                </p:nvGrpSpPr>
                <p:grpSpPr>
                  <a:xfrm>
                    <a:off x="5762030" y="375617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453" name="직사각형 452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algn="ctr" defTabSz="914400" fontAlgn="auto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1" kern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screen</a:t>
                      </a:r>
                    </a:p>
                  </p:txBody>
                </p:sp>
                <p:cxnSp>
                  <p:nvCxnSpPr>
                    <p:cNvPr id="454" name="직선 연결선 453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5" name="직선 연결선 454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41" name="그룹 440"/>
                  <p:cNvGrpSpPr/>
                  <p:nvPr/>
                </p:nvGrpSpPr>
                <p:grpSpPr>
                  <a:xfrm>
                    <a:off x="2466380" y="471502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450" name="직사각형 449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algn="ctr" defTabSz="914400" fontAlgn="auto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1" kern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screen</a:t>
                      </a:r>
                    </a:p>
                  </p:txBody>
                </p:sp>
                <p:cxnSp>
                  <p:nvCxnSpPr>
                    <p:cNvPr id="451" name="직선 연결선 450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2" name="직선 연결선 451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42" name="그룹 441"/>
                  <p:cNvGrpSpPr/>
                  <p:nvPr/>
                </p:nvGrpSpPr>
                <p:grpSpPr>
                  <a:xfrm>
                    <a:off x="4117380" y="471502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447" name="직사각형 446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algn="ctr" defTabSz="914400" fontAlgn="auto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1" kern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screen</a:t>
                      </a:r>
                    </a:p>
                  </p:txBody>
                </p:sp>
                <p:cxnSp>
                  <p:nvCxnSpPr>
                    <p:cNvPr id="448" name="직선 연결선 447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직선 연결선 448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43" name="그룹 442"/>
                  <p:cNvGrpSpPr/>
                  <p:nvPr/>
                </p:nvGrpSpPr>
                <p:grpSpPr>
                  <a:xfrm>
                    <a:off x="5762030" y="471502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444" name="직사각형 443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algn="ctr" defTabSz="914400" fontAlgn="auto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1" kern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screen</a:t>
                      </a:r>
                    </a:p>
                  </p:txBody>
                </p:sp>
                <p:cxnSp>
                  <p:nvCxnSpPr>
                    <p:cNvPr id="445" name="직선 연결선 444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직선 연결선 445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4" name="그룹 403"/>
              <p:cNvGrpSpPr/>
              <p:nvPr/>
            </p:nvGrpSpPr>
            <p:grpSpPr>
              <a:xfrm>
                <a:off x="2933253" y="5586003"/>
                <a:ext cx="2230580" cy="1011195"/>
                <a:chOff x="354844" y="4419436"/>
                <a:chExt cx="2872546" cy="1302219"/>
              </a:xfrm>
            </p:grpSpPr>
            <p:grpSp>
              <p:nvGrpSpPr>
                <p:cNvPr id="411" name="그룹 410"/>
                <p:cNvGrpSpPr/>
                <p:nvPr/>
              </p:nvGrpSpPr>
              <p:grpSpPr>
                <a:xfrm>
                  <a:off x="354844" y="4419436"/>
                  <a:ext cx="2872546" cy="1302219"/>
                  <a:chOff x="2276896" y="3629662"/>
                  <a:chExt cx="5275512" cy="2174146"/>
                </a:xfrm>
              </p:grpSpPr>
              <p:sp>
                <p:nvSpPr>
                  <p:cNvPr id="413" name="직사각형 412"/>
                  <p:cNvSpPr/>
                  <p:nvPr/>
                </p:nvSpPr>
                <p:spPr>
                  <a:xfrm>
                    <a:off x="2276896" y="3629662"/>
                    <a:ext cx="5275512" cy="2174146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dirty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414" name="그룹 413"/>
                  <p:cNvGrpSpPr/>
                  <p:nvPr/>
                </p:nvGrpSpPr>
                <p:grpSpPr>
                  <a:xfrm>
                    <a:off x="2462016" y="3756175"/>
                    <a:ext cx="4905272" cy="1891082"/>
                    <a:chOff x="2466380" y="3756175"/>
                    <a:chExt cx="4905272" cy="1891082"/>
                  </a:xfrm>
                </p:grpSpPr>
                <p:sp>
                  <p:nvSpPr>
                    <p:cNvPr id="415" name="직사각형 414"/>
                    <p:cNvSpPr/>
                    <p:nvPr/>
                  </p:nvSpPr>
                  <p:spPr>
                    <a:xfrm>
                      <a:off x="2466380" y="3756175"/>
                      <a:ext cx="1609622" cy="93223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algn="ctr" defTabSz="914400" fontAlgn="auto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700" b="1" kern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/>
                        <a:ea typeface="맑은 고딕" pitchFamily="50"/>
                      </a:endParaRPr>
                    </a:p>
                  </p:txBody>
                </p:sp>
                <p:grpSp>
                  <p:nvGrpSpPr>
                    <p:cNvPr id="416" name="그룹 415"/>
                    <p:cNvGrpSpPr/>
                    <p:nvPr/>
                  </p:nvGrpSpPr>
                  <p:grpSpPr>
                    <a:xfrm>
                      <a:off x="4117380" y="3756176"/>
                      <a:ext cx="1609622" cy="932231"/>
                      <a:chOff x="5333903" y="2870094"/>
                      <a:chExt cx="1811769" cy="1166413"/>
                    </a:xfrm>
                  </p:grpSpPr>
                  <p:sp>
                    <p:nvSpPr>
                      <p:cNvPr id="433" name="직사각형 432"/>
                      <p:cNvSpPr/>
                      <p:nvPr/>
                    </p:nvSpPr>
                    <p:spPr>
                      <a:xfrm>
                        <a:off x="5333903" y="2870094"/>
                        <a:ext cx="1811768" cy="11664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noFill/>
                        <a:prstDash val="solid"/>
                        <a:miter/>
                      </a:ln>
                    </p:spPr>
                    <p:txBody>
                      <a:bodyPr vert="horz" wrap="none" lIns="107999" tIns="45720" rIns="107999" bIns="45720" anchor="ctr" anchorCtr="1" compatLnSpc="1"/>
                      <a:lstStyle/>
                      <a:p>
                        <a:pPr algn="ctr" defTabSz="914400" fontAlgn="auto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altLang="ko-KR" sz="700" b="1" kern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맑은 고딕" pitchFamily="50"/>
                            <a:ea typeface="맑은 고딕" pitchFamily="50"/>
                          </a:rPr>
                          <a:t>screen</a:t>
                        </a:r>
                        <a:endParaRPr lang="en-US" altLang="ko-KR" sz="700" b="1" kern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/>
                          <a:ea typeface="맑은 고딕" pitchFamily="50"/>
                        </a:endParaRPr>
                      </a:p>
                    </p:txBody>
                  </p:sp>
                  <p:cxnSp>
                    <p:nvCxnSpPr>
                      <p:cNvPr id="434" name="직선 연결선 433"/>
                      <p:cNvCxnSpPr/>
                      <p:nvPr/>
                    </p:nvCxnSpPr>
                    <p:spPr>
                      <a:xfrm>
                        <a:off x="5333903" y="2870094"/>
                        <a:ext cx="1811768" cy="1159562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5" name="직선 연결선 434"/>
                      <p:cNvCxnSpPr/>
                      <p:nvPr/>
                    </p:nvCxnSpPr>
                    <p:spPr>
                      <a:xfrm flipH="1">
                        <a:off x="5333903" y="2870094"/>
                        <a:ext cx="1811769" cy="1166413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417" name="그룹 416"/>
                    <p:cNvGrpSpPr/>
                    <p:nvPr/>
                  </p:nvGrpSpPr>
                  <p:grpSpPr>
                    <a:xfrm>
                      <a:off x="5762030" y="3756176"/>
                      <a:ext cx="1609622" cy="932231"/>
                      <a:chOff x="5333903" y="2870094"/>
                      <a:chExt cx="1811769" cy="1166413"/>
                    </a:xfrm>
                  </p:grpSpPr>
                  <p:sp>
                    <p:nvSpPr>
                      <p:cNvPr id="430" name="직사각형 429"/>
                      <p:cNvSpPr/>
                      <p:nvPr/>
                    </p:nvSpPr>
                    <p:spPr>
                      <a:xfrm>
                        <a:off x="5333903" y="2870094"/>
                        <a:ext cx="1811768" cy="11664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noFill/>
                        <a:prstDash val="solid"/>
                        <a:miter/>
                      </a:ln>
                    </p:spPr>
                    <p:txBody>
                      <a:bodyPr vert="horz" wrap="none" lIns="107999" tIns="45720" rIns="107999" bIns="45720" anchor="ctr" anchorCtr="1" compatLnSpc="1"/>
                      <a:lstStyle/>
                      <a:p>
                        <a:pPr algn="ctr" defTabSz="914400" fontAlgn="auto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altLang="ko-KR" sz="700" b="1" kern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맑은 고딕" pitchFamily="50"/>
                            <a:ea typeface="맑은 고딕" pitchFamily="50"/>
                          </a:rPr>
                          <a:t>screen</a:t>
                        </a:r>
                      </a:p>
                    </p:txBody>
                  </p:sp>
                  <p:cxnSp>
                    <p:nvCxnSpPr>
                      <p:cNvPr id="431" name="직선 연결선 430"/>
                      <p:cNvCxnSpPr/>
                      <p:nvPr/>
                    </p:nvCxnSpPr>
                    <p:spPr>
                      <a:xfrm>
                        <a:off x="5333903" y="2870094"/>
                        <a:ext cx="1811768" cy="1159562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2" name="직선 연결선 431"/>
                      <p:cNvCxnSpPr/>
                      <p:nvPr/>
                    </p:nvCxnSpPr>
                    <p:spPr>
                      <a:xfrm flipH="1">
                        <a:off x="5333903" y="2870094"/>
                        <a:ext cx="1811769" cy="1166413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418" name="그룹 417"/>
                    <p:cNvGrpSpPr/>
                    <p:nvPr/>
                  </p:nvGrpSpPr>
                  <p:grpSpPr>
                    <a:xfrm>
                      <a:off x="2466380" y="4715026"/>
                      <a:ext cx="1609622" cy="932231"/>
                      <a:chOff x="5333903" y="2870094"/>
                      <a:chExt cx="1811769" cy="1166413"/>
                    </a:xfrm>
                  </p:grpSpPr>
                  <p:sp>
                    <p:nvSpPr>
                      <p:cNvPr id="427" name="직사각형 426"/>
                      <p:cNvSpPr/>
                      <p:nvPr/>
                    </p:nvSpPr>
                    <p:spPr>
                      <a:xfrm>
                        <a:off x="5333903" y="2870094"/>
                        <a:ext cx="1811768" cy="11664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noFill/>
                        <a:prstDash val="solid"/>
                        <a:miter/>
                      </a:ln>
                    </p:spPr>
                    <p:txBody>
                      <a:bodyPr vert="horz" wrap="none" lIns="107999" tIns="45720" rIns="107999" bIns="45720" anchor="ctr" anchorCtr="1" compatLnSpc="1"/>
                      <a:lstStyle/>
                      <a:p>
                        <a:pPr algn="ctr" defTabSz="914400" fontAlgn="auto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altLang="ko-KR" sz="700" b="1" kern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맑은 고딕" pitchFamily="50"/>
                            <a:ea typeface="맑은 고딕" pitchFamily="50"/>
                          </a:rPr>
                          <a:t>screen</a:t>
                        </a:r>
                        <a:endParaRPr lang="en-US" altLang="ko-KR" sz="700" b="1" kern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/>
                          <a:ea typeface="맑은 고딕" pitchFamily="50"/>
                        </a:endParaRPr>
                      </a:p>
                    </p:txBody>
                  </p:sp>
                  <p:cxnSp>
                    <p:nvCxnSpPr>
                      <p:cNvPr id="428" name="직선 연결선 427"/>
                      <p:cNvCxnSpPr/>
                      <p:nvPr/>
                    </p:nvCxnSpPr>
                    <p:spPr>
                      <a:xfrm>
                        <a:off x="5333903" y="2870094"/>
                        <a:ext cx="1811768" cy="1159562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9" name="직선 연결선 428"/>
                      <p:cNvCxnSpPr/>
                      <p:nvPr/>
                    </p:nvCxnSpPr>
                    <p:spPr>
                      <a:xfrm flipH="1">
                        <a:off x="5333903" y="2870094"/>
                        <a:ext cx="1811769" cy="1166413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419" name="그룹 418"/>
                    <p:cNvGrpSpPr/>
                    <p:nvPr/>
                  </p:nvGrpSpPr>
                  <p:grpSpPr>
                    <a:xfrm>
                      <a:off x="4117380" y="4715026"/>
                      <a:ext cx="1609622" cy="932231"/>
                      <a:chOff x="5333903" y="2870094"/>
                      <a:chExt cx="1811769" cy="1166413"/>
                    </a:xfrm>
                  </p:grpSpPr>
                  <p:sp>
                    <p:nvSpPr>
                      <p:cNvPr id="424" name="직사각형 423"/>
                      <p:cNvSpPr/>
                      <p:nvPr/>
                    </p:nvSpPr>
                    <p:spPr>
                      <a:xfrm>
                        <a:off x="5333903" y="2870094"/>
                        <a:ext cx="1811768" cy="11664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noFill/>
                        <a:prstDash val="solid"/>
                        <a:miter/>
                      </a:ln>
                    </p:spPr>
                    <p:txBody>
                      <a:bodyPr vert="horz" wrap="none" lIns="107999" tIns="45720" rIns="107999" bIns="45720" anchor="ctr" anchorCtr="1" compatLnSpc="1"/>
                      <a:lstStyle/>
                      <a:p>
                        <a:pPr algn="ctr" defTabSz="914400" fontAlgn="auto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altLang="ko-KR" sz="700" b="1" kern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맑은 고딕" pitchFamily="50"/>
                            <a:ea typeface="맑은 고딕" pitchFamily="50"/>
                          </a:rPr>
                          <a:t>screen</a:t>
                        </a:r>
                        <a:endParaRPr lang="en-US" altLang="ko-KR" sz="700" b="1" kern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/>
                          <a:ea typeface="맑은 고딕" pitchFamily="50"/>
                        </a:endParaRPr>
                      </a:p>
                    </p:txBody>
                  </p:sp>
                  <p:cxnSp>
                    <p:nvCxnSpPr>
                      <p:cNvPr id="425" name="직선 연결선 424"/>
                      <p:cNvCxnSpPr/>
                      <p:nvPr/>
                    </p:nvCxnSpPr>
                    <p:spPr>
                      <a:xfrm>
                        <a:off x="5333903" y="2870094"/>
                        <a:ext cx="1811768" cy="1159562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6" name="직선 연결선 425"/>
                      <p:cNvCxnSpPr/>
                      <p:nvPr/>
                    </p:nvCxnSpPr>
                    <p:spPr>
                      <a:xfrm flipH="1">
                        <a:off x="5333903" y="2870094"/>
                        <a:ext cx="1811769" cy="1166413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420" name="그룹 419"/>
                    <p:cNvGrpSpPr/>
                    <p:nvPr/>
                  </p:nvGrpSpPr>
                  <p:grpSpPr>
                    <a:xfrm>
                      <a:off x="5762030" y="4715026"/>
                      <a:ext cx="1609622" cy="932231"/>
                      <a:chOff x="5333903" y="2870094"/>
                      <a:chExt cx="1811769" cy="1166413"/>
                    </a:xfrm>
                  </p:grpSpPr>
                  <p:sp>
                    <p:nvSpPr>
                      <p:cNvPr id="421" name="직사각형 420"/>
                      <p:cNvSpPr/>
                      <p:nvPr/>
                    </p:nvSpPr>
                    <p:spPr>
                      <a:xfrm>
                        <a:off x="5333903" y="2870094"/>
                        <a:ext cx="1811768" cy="11664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noFill/>
                        <a:prstDash val="solid"/>
                        <a:miter/>
                      </a:ln>
                    </p:spPr>
                    <p:txBody>
                      <a:bodyPr vert="horz" wrap="none" lIns="107999" tIns="45720" rIns="107999" bIns="45720" anchor="ctr" anchorCtr="1" compatLnSpc="1"/>
                      <a:lstStyle/>
                      <a:p>
                        <a:pPr algn="ctr" defTabSz="914400" fontAlgn="auto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altLang="ko-KR" sz="700" b="1" kern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맑은 고딕" pitchFamily="50"/>
                            <a:ea typeface="맑은 고딕" pitchFamily="50"/>
                          </a:rPr>
                          <a:t>screen</a:t>
                        </a:r>
                      </a:p>
                    </p:txBody>
                  </p:sp>
                  <p:cxnSp>
                    <p:nvCxnSpPr>
                      <p:cNvPr id="422" name="직선 연결선 421"/>
                      <p:cNvCxnSpPr/>
                      <p:nvPr/>
                    </p:nvCxnSpPr>
                    <p:spPr>
                      <a:xfrm>
                        <a:off x="5333903" y="2870094"/>
                        <a:ext cx="1811768" cy="1159562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3" name="직선 연결선 422"/>
                      <p:cNvCxnSpPr/>
                      <p:nvPr/>
                    </p:nvCxnSpPr>
                    <p:spPr>
                      <a:xfrm flipH="1">
                        <a:off x="5333903" y="2870094"/>
                        <a:ext cx="1811769" cy="1166413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412" name="Rectangle 27"/>
                <p:cNvSpPr/>
                <p:nvPr/>
              </p:nvSpPr>
              <p:spPr>
                <a:xfrm>
                  <a:off x="471939" y="4505332"/>
                  <a:ext cx="849517" cy="533443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prstDash val="dash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ko-KR" sz="1100" b="1" kern="0" dirty="0">
                    <a:solidFill>
                      <a:srgbClr val="FF0000"/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</p:grpSp>
          <p:sp>
            <p:nvSpPr>
              <p:cNvPr id="405" name="TextBox 1"/>
              <p:cNvSpPr txBox="1">
                <a:spLocks noChangeArrowheads="1"/>
              </p:cNvSpPr>
              <p:nvPr/>
            </p:nvSpPr>
            <p:spPr bwMode="auto">
              <a:xfrm>
                <a:off x="2845846" y="3787806"/>
                <a:ext cx="2317987" cy="329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anchor="ctr">
                <a:spAutoFit/>
              </a:bodyPr>
              <a:lstStyle/>
              <a:p>
                <a:pPr marL="20316" defTabSz="1043056" fontAlgn="auto">
                  <a:lnSpc>
                    <a:spcPct val="150000"/>
                  </a:lnSpc>
                  <a:spcBef>
                    <a:spcPts val="27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100" b="1" spc="-1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"/>
                  </a:rPr>
                  <a:t>다</a:t>
                </a:r>
                <a:r>
                  <a:rPr kumimoji="0" lang="en-US" altLang="ko-KR" sz="1100" b="1" spc="-1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"/>
                  </a:rPr>
                  <a:t>. </a:t>
                </a:r>
                <a:r>
                  <a:rPr kumimoji="0" lang="ko-KR" altLang="en-US" sz="1100" b="1" spc="-1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"/>
                  </a:rPr>
                  <a:t>고정 전환</a:t>
                </a:r>
                <a:endParaRPr kumimoji="0" lang="en-US" altLang="ko-KR" sz="1100" b="1" spc="-1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endParaRPr>
              </a:p>
            </p:txBody>
          </p:sp>
          <p:pic>
            <p:nvPicPr>
              <p:cNvPr id="406" name="Picture 4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50235" y="4256128"/>
                <a:ext cx="640546" cy="311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7" name="Picture 17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52553" y="5689005"/>
                <a:ext cx="595330" cy="342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408" name="그룹 407"/>
              <p:cNvGrpSpPr/>
              <p:nvPr/>
            </p:nvGrpSpPr>
            <p:grpSpPr>
              <a:xfrm>
                <a:off x="3291697" y="4587396"/>
                <a:ext cx="111830" cy="989207"/>
                <a:chOff x="3698930" y="955471"/>
                <a:chExt cx="144016" cy="1333283"/>
              </a:xfrm>
            </p:grpSpPr>
            <p:sp>
              <p:nvSpPr>
                <p:cNvPr id="409" name="타원 408"/>
                <p:cNvSpPr/>
                <p:nvPr/>
              </p:nvSpPr>
              <p:spPr>
                <a:xfrm rot="5400000">
                  <a:off x="3698930" y="955471"/>
                  <a:ext cx="144016" cy="144016"/>
                </a:xfrm>
                <a:prstGeom prst="ellipse">
                  <a:avLst/>
                </a:prstGeom>
                <a:solidFill>
                  <a:srgbClr val="FF0000">
                    <a:alpha val="50196"/>
                  </a:srgb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kumimoji="0" lang="ko-KR" altLang="en-US"/>
                </a:p>
              </p:txBody>
            </p:sp>
            <p:cxnSp>
              <p:nvCxnSpPr>
                <p:cNvPr id="410" name="직선 화살표 연결선 409"/>
                <p:cNvCxnSpPr>
                  <a:stCxn id="409" idx="6"/>
                </p:cNvCxnSpPr>
                <p:nvPr/>
              </p:nvCxnSpPr>
              <p:spPr>
                <a:xfrm>
                  <a:off x="3770938" y="1099487"/>
                  <a:ext cx="0" cy="1189267"/>
                </a:xfrm>
                <a:prstGeom prst="straightConnector1">
                  <a:avLst/>
                </a:prstGeom>
                <a:ln w="38100">
                  <a:solidFill>
                    <a:srgbClr val="FF0000">
                      <a:alpha val="50196"/>
                    </a:srgb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" name="그룹 14"/>
            <p:cNvGrpSpPr/>
            <p:nvPr/>
          </p:nvGrpSpPr>
          <p:grpSpPr>
            <a:xfrm>
              <a:off x="2806432" y="3460766"/>
              <a:ext cx="2436228" cy="2952699"/>
              <a:chOff x="2806432" y="3460766"/>
              <a:chExt cx="2436228" cy="2952699"/>
            </a:xfrm>
          </p:grpSpPr>
          <p:grpSp>
            <p:nvGrpSpPr>
              <p:cNvPr id="2237" name="그룹 2236"/>
              <p:cNvGrpSpPr/>
              <p:nvPr/>
            </p:nvGrpSpPr>
            <p:grpSpPr>
              <a:xfrm>
                <a:off x="2898298" y="3826904"/>
                <a:ext cx="2344362" cy="1062776"/>
                <a:chOff x="2276896" y="3629662"/>
                <a:chExt cx="5275512" cy="2174146"/>
              </a:xfrm>
            </p:grpSpPr>
            <p:sp>
              <p:nvSpPr>
                <p:cNvPr id="2272" name="직사각형 2271"/>
                <p:cNvSpPr/>
                <p:nvPr/>
              </p:nvSpPr>
              <p:spPr>
                <a:xfrm>
                  <a:off x="2276896" y="3629662"/>
                  <a:ext cx="5275512" cy="217414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8">
                  <a:solidFill>
                    <a:schemeClr val="bg1">
                      <a:lumMod val="7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ko-KR" altLang="en-US" sz="700" b="1" kern="0" dirty="0">
                    <a:solidFill>
                      <a:srgbClr val="000000"/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grpSp>
              <p:nvGrpSpPr>
                <p:cNvPr id="2273" name="그룹 2272"/>
                <p:cNvGrpSpPr/>
                <p:nvPr/>
              </p:nvGrpSpPr>
              <p:grpSpPr>
                <a:xfrm>
                  <a:off x="2462016" y="3756176"/>
                  <a:ext cx="4905272" cy="1891081"/>
                  <a:chOff x="2466380" y="3756176"/>
                  <a:chExt cx="4905272" cy="1891081"/>
                </a:xfrm>
              </p:grpSpPr>
              <p:sp>
                <p:nvSpPr>
                  <p:cNvPr id="2295" name="직사각형 2294"/>
                  <p:cNvSpPr/>
                  <p:nvPr/>
                </p:nvSpPr>
                <p:spPr>
                  <a:xfrm>
                    <a:off x="2466380" y="3756176"/>
                    <a:ext cx="1609622" cy="932232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rgbClr val="FF0000"/>
                    </a:solidFill>
                    <a:prstDash val="solid"/>
                    <a:miter/>
                  </a:ln>
                </p:spPr>
                <p:txBody>
                  <a:bodyPr vert="horz" wrap="none" lIns="107999" tIns="45720" rIns="107999" bIns="45720" anchor="ctr" anchorCtr="1" compatLnSpc="1"/>
                  <a:lstStyle/>
                  <a:p>
                    <a:pPr algn="ctr" defTabSz="914400" fontAlgn="auto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altLang="ko-KR" sz="700" b="1" kern="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itchFamily="50"/>
                      <a:ea typeface="맑은 고딕" pitchFamily="50"/>
                    </a:endParaRPr>
                  </a:p>
                </p:txBody>
              </p:sp>
              <p:grpSp>
                <p:nvGrpSpPr>
                  <p:cNvPr id="2275" name="그룹 2274"/>
                  <p:cNvGrpSpPr/>
                  <p:nvPr/>
                </p:nvGrpSpPr>
                <p:grpSpPr>
                  <a:xfrm>
                    <a:off x="4117380" y="375617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2292" name="직사각형 2291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algn="ctr" defTabSz="914400" fontAlgn="auto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1" kern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screen</a:t>
                      </a:r>
                    </a:p>
                  </p:txBody>
                </p:sp>
                <p:cxnSp>
                  <p:nvCxnSpPr>
                    <p:cNvPr id="2293" name="직선 연결선 2292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94" name="직선 연결선 2293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276" name="그룹 2275"/>
                  <p:cNvGrpSpPr/>
                  <p:nvPr/>
                </p:nvGrpSpPr>
                <p:grpSpPr>
                  <a:xfrm>
                    <a:off x="5762030" y="375617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2289" name="직사각형 2288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algn="ctr" defTabSz="914400" fontAlgn="auto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1" kern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screen</a:t>
                      </a:r>
                    </a:p>
                  </p:txBody>
                </p:sp>
                <p:cxnSp>
                  <p:nvCxnSpPr>
                    <p:cNvPr id="2290" name="직선 연결선 2289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91" name="직선 연결선 2290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277" name="그룹 2276"/>
                  <p:cNvGrpSpPr/>
                  <p:nvPr/>
                </p:nvGrpSpPr>
                <p:grpSpPr>
                  <a:xfrm>
                    <a:off x="2466380" y="471502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2286" name="직사각형 2285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algn="ctr" defTabSz="914400" fontAlgn="auto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1" kern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screen</a:t>
                      </a:r>
                    </a:p>
                  </p:txBody>
                </p:sp>
                <p:cxnSp>
                  <p:nvCxnSpPr>
                    <p:cNvPr id="2287" name="직선 연결선 2286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88" name="직선 연결선 2287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278" name="그룹 2277"/>
                  <p:cNvGrpSpPr/>
                  <p:nvPr/>
                </p:nvGrpSpPr>
                <p:grpSpPr>
                  <a:xfrm>
                    <a:off x="4117380" y="471502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2283" name="직사각형 2282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algn="ctr" defTabSz="914400" fontAlgn="auto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1" kern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screen</a:t>
                      </a:r>
                    </a:p>
                  </p:txBody>
                </p:sp>
                <p:cxnSp>
                  <p:nvCxnSpPr>
                    <p:cNvPr id="2284" name="직선 연결선 2283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85" name="직선 연결선 2284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279" name="그룹 2278"/>
                  <p:cNvGrpSpPr/>
                  <p:nvPr/>
                </p:nvGrpSpPr>
                <p:grpSpPr>
                  <a:xfrm>
                    <a:off x="5762030" y="471502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2280" name="직사각형 2279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algn="ctr" defTabSz="914400" fontAlgn="auto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1" kern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screen</a:t>
                      </a:r>
                    </a:p>
                  </p:txBody>
                </p:sp>
                <p:cxnSp>
                  <p:nvCxnSpPr>
                    <p:cNvPr id="2281" name="직선 연결선 2280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82" name="직선 연결선 2281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2242" name="그룹 2241"/>
              <p:cNvGrpSpPr/>
              <p:nvPr/>
            </p:nvGrpSpPr>
            <p:grpSpPr>
              <a:xfrm>
                <a:off x="2898298" y="5350689"/>
                <a:ext cx="2344362" cy="1062776"/>
                <a:chOff x="2276896" y="3629662"/>
                <a:chExt cx="5275512" cy="2174146"/>
              </a:xfrm>
            </p:grpSpPr>
            <p:sp>
              <p:nvSpPr>
                <p:cNvPr id="2246" name="직사각형 2245"/>
                <p:cNvSpPr/>
                <p:nvPr/>
              </p:nvSpPr>
              <p:spPr>
                <a:xfrm>
                  <a:off x="2276896" y="3629662"/>
                  <a:ext cx="5275512" cy="2174146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2247" name="그룹 2246"/>
                <p:cNvGrpSpPr/>
                <p:nvPr/>
              </p:nvGrpSpPr>
              <p:grpSpPr>
                <a:xfrm>
                  <a:off x="2462016" y="3756175"/>
                  <a:ext cx="4905272" cy="1891082"/>
                  <a:chOff x="2466380" y="3756175"/>
                  <a:chExt cx="4905272" cy="1891082"/>
                </a:xfrm>
              </p:grpSpPr>
              <p:sp>
                <p:nvSpPr>
                  <p:cNvPr id="2269" name="직사각형 2268"/>
                  <p:cNvSpPr/>
                  <p:nvPr/>
                </p:nvSpPr>
                <p:spPr>
                  <a:xfrm>
                    <a:off x="2466380" y="3756175"/>
                    <a:ext cx="1609623" cy="1876270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noFill/>
                    <a:prstDash val="solid"/>
                    <a:miter/>
                  </a:ln>
                </p:spPr>
                <p:txBody>
                  <a:bodyPr vert="horz" wrap="none" lIns="107999" tIns="45720" rIns="107999" bIns="45720" anchor="ctr" anchorCtr="1" compatLnSpc="1"/>
                  <a:lstStyle/>
                  <a:p>
                    <a:pPr algn="ctr" defTabSz="914400" fontAlgn="auto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altLang="ko-KR" sz="700" b="1" kern="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itchFamily="50"/>
                      <a:ea typeface="맑은 고딕" pitchFamily="50"/>
                    </a:endParaRPr>
                  </a:p>
                </p:txBody>
              </p:sp>
              <p:grpSp>
                <p:nvGrpSpPr>
                  <p:cNvPr id="2249" name="그룹 2248"/>
                  <p:cNvGrpSpPr/>
                  <p:nvPr/>
                </p:nvGrpSpPr>
                <p:grpSpPr>
                  <a:xfrm>
                    <a:off x="4117380" y="375617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2266" name="직사각형 2265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algn="ctr" defTabSz="914400" fontAlgn="auto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1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screen</a:t>
                      </a:r>
                      <a:endParaRPr lang="en-US" altLang="ko-KR" sz="700" b="1" kern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/>
                        <a:ea typeface="맑은 고딕" pitchFamily="50"/>
                      </a:endParaRPr>
                    </a:p>
                  </p:txBody>
                </p:sp>
                <p:cxnSp>
                  <p:nvCxnSpPr>
                    <p:cNvPr id="2267" name="직선 연결선 2266"/>
                    <p:cNvCxnSpPr/>
                    <p:nvPr/>
                  </p:nvCxnSpPr>
                  <p:spPr>
                    <a:xfrm>
                      <a:off x="5333903" y="2870094"/>
                      <a:ext cx="1811769" cy="1159561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68" name="직선 연결선 2267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250" name="그룹 2249"/>
                  <p:cNvGrpSpPr/>
                  <p:nvPr/>
                </p:nvGrpSpPr>
                <p:grpSpPr>
                  <a:xfrm>
                    <a:off x="5762030" y="375617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2263" name="직사각형 2262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algn="ctr" defTabSz="914400" fontAlgn="auto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1" kern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screen</a:t>
                      </a:r>
                    </a:p>
                  </p:txBody>
                </p:sp>
                <p:cxnSp>
                  <p:nvCxnSpPr>
                    <p:cNvPr id="2264" name="직선 연결선 2263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65" name="직선 연결선 2264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252" name="그룹 2251"/>
                  <p:cNvGrpSpPr/>
                  <p:nvPr/>
                </p:nvGrpSpPr>
                <p:grpSpPr>
                  <a:xfrm>
                    <a:off x="4117380" y="471502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2257" name="직사각형 2256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algn="ctr" defTabSz="914400" fontAlgn="auto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1" kern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screen</a:t>
                      </a:r>
                      <a:endParaRPr lang="en-US" altLang="ko-KR" sz="700" b="1" kern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/>
                        <a:ea typeface="맑은 고딕" pitchFamily="50"/>
                      </a:endParaRPr>
                    </a:p>
                  </p:txBody>
                </p:sp>
                <p:cxnSp>
                  <p:nvCxnSpPr>
                    <p:cNvPr id="2258" name="직선 연결선 2257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59" name="직선 연결선 2258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253" name="그룹 2252"/>
                  <p:cNvGrpSpPr/>
                  <p:nvPr/>
                </p:nvGrpSpPr>
                <p:grpSpPr>
                  <a:xfrm>
                    <a:off x="5762030" y="471502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2254" name="직사각형 2253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algn="ctr" defTabSz="914400" fontAlgn="auto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1" kern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screen</a:t>
                      </a:r>
                    </a:p>
                  </p:txBody>
                </p:sp>
                <p:cxnSp>
                  <p:nvCxnSpPr>
                    <p:cNvPr id="2255" name="직선 연결선 2254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56" name="직선 연결선 2255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sp>
            <p:nvSpPr>
              <p:cNvPr id="2245" name="Rectangle 27"/>
              <p:cNvSpPr/>
              <p:nvPr/>
            </p:nvSpPr>
            <p:spPr>
              <a:xfrm>
                <a:off x="2989286" y="5430515"/>
                <a:ext cx="686449" cy="87344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algn="ctr" defTabSz="91440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altLang="ko-KR" sz="1100" b="1" kern="0" dirty="0">
                  <a:solidFill>
                    <a:srgbClr val="FF0000"/>
                  </a:solidFill>
                  <a:latin typeface="맑은 고딕" pitchFamily="50"/>
                  <a:ea typeface="맑은 고딕" pitchFamily="50"/>
                </a:endParaRPr>
              </a:p>
            </p:txBody>
          </p:sp>
          <p:sp>
            <p:nvSpPr>
              <p:cNvPr id="2298" name="TextBox 1"/>
              <p:cNvSpPr txBox="1">
                <a:spLocks noChangeArrowheads="1"/>
              </p:cNvSpPr>
              <p:nvPr/>
            </p:nvSpPr>
            <p:spPr bwMode="auto">
              <a:xfrm>
                <a:off x="2806432" y="3460766"/>
                <a:ext cx="2436228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anchor="ctr">
                <a:spAutoFit/>
              </a:bodyPr>
              <a:lstStyle/>
              <a:p>
                <a:pPr marL="20316" defTabSz="1043056" fontAlgn="auto">
                  <a:lnSpc>
                    <a:spcPct val="150000"/>
                  </a:lnSpc>
                  <a:spcBef>
                    <a:spcPts val="27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100" b="1" spc="-1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"/>
                  </a:rPr>
                  <a:t>나</a:t>
                </a:r>
                <a:r>
                  <a:rPr kumimoji="0" lang="en-US" altLang="ko-KR" sz="1100" b="1" spc="-1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"/>
                  </a:rPr>
                  <a:t>. </a:t>
                </a:r>
                <a:r>
                  <a:rPr kumimoji="0" lang="ko-KR" altLang="en-US" sz="1100" b="1" spc="-1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"/>
                  </a:rPr>
                  <a:t>화면 전환</a:t>
                </a:r>
                <a:endParaRPr kumimoji="0" lang="en-US" altLang="ko-KR" sz="1100" b="1" spc="-1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endParaRPr>
              </a:p>
            </p:txBody>
          </p:sp>
          <p:pic>
            <p:nvPicPr>
              <p:cNvPr id="2429" name="Picture 4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21247" y="3952977"/>
                <a:ext cx="673220" cy="3272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442" name="그룹 2441"/>
              <p:cNvGrpSpPr/>
              <p:nvPr/>
            </p:nvGrpSpPr>
            <p:grpSpPr>
              <a:xfrm>
                <a:off x="3275026" y="4301143"/>
                <a:ext cx="117534" cy="1039666"/>
                <a:chOff x="3698930" y="955471"/>
                <a:chExt cx="144016" cy="1333283"/>
              </a:xfrm>
            </p:grpSpPr>
            <p:sp>
              <p:nvSpPr>
                <p:cNvPr id="2443" name="타원 2442"/>
                <p:cNvSpPr/>
                <p:nvPr/>
              </p:nvSpPr>
              <p:spPr>
                <a:xfrm rot="5400000">
                  <a:off x="3698930" y="955471"/>
                  <a:ext cx="144016" cy="144016"/>
                </a:xfrm>
                <a:prstGeom prst="ellipse">
                  <a:avLst/>
                </a:prstGeom>
                <a:solidFill>
                  <a:srgbClr val="FF0000">
                    <a:alpha val="50196"/>
                  </a:srgb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kumimoji="0" lang="ko-KR" altLang="en-US"/>
                </a:p>
              </p:txBody>
            </p:sp>
            <p:cxnSp>
              <p:nvCxnSpPr>
                <p:cNvPr id="2444" name="직선 화살표 연결선 2443"/>
                <p:cNvCxnSpPr>
                  <a:stCxn id="2443" idx="6"/>
                </p:cNvCxnSpPr>
                <p:nvPr/>
              </p:nvCxnSpPr>
              <p:spPr>
                <a:xfrm>
                  <a:off x="3770938" y="1099487"/>
                  <a:ext cx="0" cy="1189267"/>
                </a:xfrm>
                <a:prstGeom prst="straightConnector1">
                  <a:avLst/>
                </a:prstGeom>
                <a:ln w="38100">
                  <a:solidFill>
                    <a:srgbClr val="FF0000">
                      <a:alpha val="50196"/>
                    </a:srgb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그룹 12"/>
              <p:cNvGrpSpPr/>
              <p:nvPr/>
            </p:nvGrpSpPr>
            <p:grpSpPr>
              <a:xfrm>
                <a:off x="3015765" y="5501517"/>
                <a:ext cx="612403" cy="702576"/>
                <a:chOff x="3079861" y="5724102"/>
                <a:chExt cx="290647" cy="346982"/>
              </a:xfrm>
            </p:grpSpPr>
            <p:pic>
              <p:nvPicPr>
                <p:cNvPr id="459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" r="34386" b="-1"/>
                <a:stretch/>
              </p:blipFill>
              <p:spPr bwMode="auto">
                <a:xfrm>
                  <a:off x="3079861" y="5724102"/>
                  <a:ext cx="290647" cy="578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60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" r="34386" b="-1"/>
                <a:stretch/>
              </p:blipFill>
              <p:spPr bwMode="auto">
                <a:xfrm>
                  <a:off x="3079861" y="5794914"/>
                  <a:ext cx="290647" cy="578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61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" r="34386" b="-1"/>
                <a:stretch/>
              </p:blipFill>
              <p:spPr bwMode="auto">
                <a:xfrm>
                  <a:off x="3079861" y="5867692"/>
                  <a:ext cx="290647" cy="578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62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" r="34386" b="-1"/>
                <a:stretch/>
              </p:blipFill>
              <p:spPr bwMode="auto">
                <a:xfrm>
                  <a:off x="3079861" y="5938504"/>
                  <a:ext cx="290647" cy="578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63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" r="34386" b="-1"/>
                <a:stretch/>
              </p:blipFill>
              <p:spPr bwMode="auto">
                <a:xfrm>
                  <a:off x="3079861" y="6013250"/>
                  <a:ext cx="290647" cy="578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485" name="Picture 2" descr="C:\Users\PCK\Desktop\Untitled-5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648813">
              <a:off x="3609353" y="4108172"/>
              <a:ext cx="209780" cy="455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6" name="Picture 2" descr="C:\Users\PCK\Desktop\Untitled-5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648813">
              <a:off x="6144735" y="4108172"/>
              <a:ext cx="209780" cy="455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7" name="Picture 2" descr="C:\Users\PCK\Desktop\Untitled-5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648813">
              <a:off x="8638553" y="4108172"/>
              <a:ext cx="209780" cy="455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8" name="TextBox 487"/>
          <p:cNvSpPr txBox="1"/>
          <p:nvPr/>
        </p:nvSpPr>
        <p:spPr>
          <a:xfrm>
            <a:off x="549301" y="1937644"/>
            <a:ext cx="7560840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0" lang="ko-KR" altLang="en-US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</a:t>
            </a:r>
            <a:r>
              <a:rPr kumimoji="0" lang="en-US" altLang="ko-KR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 </a:t>
            </a:r>
            <a:r>
              <a:rPr kumimoji="0" lang="ko-KR" altLang="en-US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화면 확대 </a:t>
            </a:r>
            <a:r>
              <a:rPr kumimoji="0" lang="en-US" altLang="ko-KR" sz="90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: </a:t>
            </a:r>
            <a:r>
              <a:rPr kumimoji="0" lang="ko-KR" altLang="en-US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스크린</a:t>
            </a:r>
            <a:r>
              <a:rPr kumimoji="0" lang="ko-KR" altLang="en-US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 확대되는 경우</a:t>
            </a:r>
            <a:r>
              <a:rPr kumimoji="0" lang="en-US" altLang="ko-KR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(</a:t>
            </a:r>
            <a:r>
              <a:rPr kumimoji="0" lang="ko-KR" altLang="en-US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지도</a:t>
            </a:r>
            <a:r>
              <a:rPr kumimoji="0" lang="en-US" altLang="ko-KR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)</a:t>
            </a:r>
            <a:endParaRPr kumimoji="0" lang="ko-KR" altLang="en-US" sz="900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0" lang="ko-KR" altLang="en-US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나</a:t>
            </a:r>
            <a:r>
              <a:rPr kumimoji="0" lang="en-US" altLang="ko-KR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 </a:t>
            </a:r>
            <a:r>
              <a:rPr kumimoji="0" lang="ko-KR" altLang="en-US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화면 전환</a:t>
            </a:r>
            <a:r>
              <a:rPr kumimoji="0" lang="ko-KR" altLang="en-US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kumimoji="0" lang="en-US" altLang="ko-KR" sz="90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: </a:t>
            </a:r>
            <a:r>
              <a:rPr kumimoji="0" lang="ko-KR" altLang="en-US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스크린이 아래 스크린과 병합되며 확대되는 경우</a:t>
            </a:r>
            <a:endParaRPr kumimoji="0" lang="ko-KR" altLang="en-US" sz="900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0" lang="ko-KR" altLang="en-US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다</a:t>
            </a:r>
            <a:r>
              <a:rPr kumimoji="0" lang="en-US" altLang="ko-KR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 </a:t>
            </a:r>
            <a:r>
              <a:rPr kumimoji="0" lang="ko-KR" altLang="en-US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고정 전환 </a:t>
            </a:r>
            <a:r>
              <a:rPr kumimoji="0" lang="en-US" altLang="ko-KR" sz="90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: </a:t>
            </a:r>
            <a:r>
              <a:rPr kumimoji="0" lang="ko-KR" altLang="en-US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확대되지 않고 해당 스크린이 전환되는 경우</a:t>
            </a:r>
            <a:endParaRPr kumimoji="0" lang="ko-KR" altLang="en-US" sz="900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0" lang="ko-KR" altLang="en-US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</a:t>
            </a:r>
            <a:r>
              <a:rPr kumimoji="0" lang="en-US" altLang="ko-KR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 </a:t>
            </a:r>
            <a:r>
              <a:rPr kumimoji="0" lang="ko-KR" altLang="en-US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고정 분할 전환 </a:t>
            </a:r>
            <a:r>
              <a:rPr kumimoji="0" lang="en-US" altLang="ko-KR" sz="90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: </a:t>
            </a:r>
            <a:r>
              <a:rPr kumimoji="0" lang="en-US" altLang="ko-KR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kumimoji="0" lang="ko-KR" altLang="en-US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확대되지 않고 </a:t>
            </a:r>
            <a:r>
              <a:rPr kumimoji="0" lang="ko-KR" altLang="en-US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스크린 내에서 레이아웃이 나눠지는 경우</a:t>
            </a:r>
            <a:endParaRPr kumimoji="0" lang="ko-KR" altLang="en-US" sz="900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989845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164" y="324207"/>
            <a:ext cx="4197592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멀티스크린</a:t>
            </a:r>
            <a:r>
              <a:rPr kumimoji="0" lang="en-US" altLang="ko-KR" sz="20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</a:t>
            </a:r>
            <a:r>
              <a:rPr kumimoji="0" lang="ko-KR" altLang="en-US" sz="2000" b="1" spc="-1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내비게이션용</a:t>
            </a:r>
            <a:r>
              <a:rPr kumimoji="0" lang="ko-KR" altLang="en-US" sz="20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터치스크린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19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2-3. </a:t>
            </a:r>
            <a:r>
              <a:rPr kumimoji="0" lang="ko-KR" altLang="en-US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표준화면유형 정의 </a:t>
            </a:r>
            <a:r>
              <a:rPr kumimoji="0" lang="en-US" altLang="ko-KR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– 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화면분할 기준 </a:t>
            </a:r>
            <a:endParaRPr kumimoji="0" lang="en-US" altLang="ko-KR" sz="1400" b="1" spc="-1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6140" y="1476375"/>
            <a:ext cx="10130280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941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화면 분할은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효율적인 인터페이스의 구축과 일관된 정보 전달을 위하여 업무화면의 레이아웃 및 화면 </a:t>
            </a:r>
            <a:r>
              <a:rPr kumimoji="0" lang="ko-KR" altLang="en-US" sz="1050" spc="-1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내</a:t>
            </a:r>
            <a:r>
              <a:rPr kumimoji="0" lang="ko-KR" altLang="en-US" sz="1050" spc="-1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비게이션과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관련한 공통사항을 유형화한 것이다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 </a:t>
            </a:r>
          </a:p>
          <a:p>
            <a:pPr marL="67941" lvl="0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기본화면 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6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분할을 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준수하되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사이즈 오버 시 사용자에게 혼란을 줄 수 있으므로 가능한 정해진 레이아웃을 이용한다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  <a:endParaRPr kumimoji="0" lang="en-US" altLang="ko-KR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192" name="TextBox 1"/>
          <p:cNvSpPr txBox="1">
            <a:spLocks noChangeArrowheads="1"/>
          </p:cNvSpPr>
          <p:nvPr/>
        </p:nvSpPr>
        <p:spPr bwMode="auto">
          <a:xfrm>
            <a:off x="242281" y="2052439"/>
            <a:ext cx="10000963" cy="31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11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</a:t>
            </a:r>
            <a:r>
              <a:rPr kumimoji="0" lang="en-US" altLang="ko-KR" sz="11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 </a:t>
            </a:r>
            <a:r>
              <a:rPr kumimoji="0" lang="ko-KR" altLang="en-US" sz="11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사용 가능한 </a:t>
            </a:r>
            <a:r>
              <a:rPr kumimoji="0" lang="ko-KR" altLang="en-US" sz="11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화면분할</a:t>
            </a:r>
            <a:endParaRPr kumimoji="0" lang="en-US" altLang="ko-KR" sz="11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kumimoji="0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3" name="TextBox 222"/>
          <p:cNvSpPr txBox="1"/>
          <p:nvPr/>
        </p:nvSpPr>
        <p:spPr>
          <a:xfrm>
            <a:off x="710653" y="3461692"/>
            <a:ext cx="1431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기본 화면</a:t>
            </a:r>
            <a:r>
              <a:rPr lang="en-US" altLang="ko-KR" sz="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지도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활용 구조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ko-KR" altLang="en-US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378148" y="2420605"/>
            <a:ext cx="2091294" cy="965486"/>
            <a:chOff x="378148" y="2557066"/>
            <a:chExt cx="1665166" cy="768756"/>
          </a:xfrm>
        </p:grpSpPr>
        <p:sp>
          <p:nvSpPr>
            <p:cNvPr id="229" name="직사각형 228"/>
            <p:cNvSpPr/>
            <p:nvPr/>
          </p:nvSpPr>
          <p:spPr>
            <a:xfrm>
              <a:off x="378148" y="2557066"/>
              <a:ext cx="1665166" cy="76875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436579" y="2601800"/>
              <a:ext cx="1550684" cy="671842"/>
              <a:chOff x="436579" y="2601800"/>
              <a:chExt cx="1550684" cy="671842"/>
            </a:xfrm>
          </p:grpSpPr>
          <p:grpSp>
            <p:nvGrpSpPr>
              <p:cNvPr id="231" name="그룹 230"/>
              <p:cNvGrpSpPr/>
              <p:nvPr/>
            </p:nvGrpSpPr>
            <p:grpSpPr>
              <a:xfrm>
                <a:off x="436579" y="2601800"/>
                <a:ext cx="508062" cy="329628"/>
                <a:chOff x="5333903" y="2870094"/>
                <a:chExt cx="1811769" cy="1166416"/>
              </a:xfrm>
            </p:grpSpPr>
            <p:sp>
              <p:nvSpPr>
                <p:cNvPr id="232" name="직사각형 231"/>
                <p:cNvSpPr/>
                <p:nvPr/>
              </p:nvSpPr>
              <p:spPr>
                <a:xfrm>
                  <a:off x="5333903" y="2870097"/>
                  <a:ext cx="1811769" cy="116641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3175">
                  <a:noFill/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ko-KR" sz="700" b="1" kern="0" dirty="0">
                    <a:solidFill>
                      <a:schemeClr val="bg1">
                        <a:lumMod val="50000"/>
                      </a:schemeClr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cxnSp>
              <p:nvCxnSpPr>
                <p:cNvPr id="233" name="직선 연결선 232"/>
                <p:cNvCxnSpPr/>
                <p:nvPr/>
              </p:nvCxnSpPr>
              <p:spPr>
                <a:xfrm>
                  <a:off x="5333903" y="2870094"/>
                  <a:ext cx="1811768" cy="1159562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  <p:cxnSp>
              <p:nvCxnSpPr>
                <p:cNvPr id="234" name="직선 연결선 233"/>
                <p:cNvCxnSpPr/>
                <p:nvPr/>
              </p:nvCxnSpPr>
              <p:spPr>
                <a:xfrm flipH="1">
                  <a:off x="5333903" y="2870094"/>
                  <a:ext cx="1811769" cy="1166413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</p:grpSp>
          <p:grpSp>
            <p:nvGrpSpPr>
              <p:cNvPr id="235" name="그룹 234"/>
              <p:cNvGrpSpPr/>
              <p:nvPr/>
            </p:nvGrpSpPr>
            <p:grpSpPr>
              <a:xfrm>
                <a:off x="957702" y="2601800"/>
                <a:ext cx="508062" cy="329627"/>
                <a:chOff x="5333903" y="2870094"/>
                <a:chExt cx="1811769" cy="1166413"/>
              </a:xfrm>
            </p:grpSpPr>
            <p:sp>
              <p:nvSpPr>
                <p:cNvPr id="237" name="직사각형 236"/>
                <p:cNvSpPr/>
                <p:nvPr/>
              </p:nvSpPr>
              <p:spPr>
                <a:xfrm>
                  <a:off x="5333903" y="2870094"/>
                  <a:ext cx="1811768" cy="116641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3175">
                  <a:noFill/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ko-KR" sz="700" b="1" kern="0" dirty="0">
                    <a:solidFill>
                      <a:schemeClr val="bg1">
                        <a:lumMod val="50000"/>
                      </a:schemeClr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cxnSp>
              <p:nvCxnSpPr>
                <p:cNvPr id="238" name="직선 연결선 237"/>
                <p:cNvCxnSpPr/>
                <p:nvPr/>
              </p:nvCxnSpPr>
              <p:spPr>
                <a:xfrm>
                  <a:off x="5333903" y="2870094"/>
                  <a:ext cx="1811768" cy="1159562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  <p:cxnSp>
              <p:nvCxnSpPr>
                <p:cNvPr id="239" name="직선 연결선 238"/>
                <p:cNvCxnSpPr/>
                <p:nvPr/>
              </p:nvCxnSpPr>
              <p:spPr>
                <a:xfrm flipH="1">
                  <a:off x="5333903" y="2870094"/>
                  <a:ext cx="1811769" cy="1166413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</p:grpSp>
          <p:grpSp>
            <p:nvGrpSpPr>
              <p:cNvPr id="245" name="그룹 244"/>
              <p:cNvGrpSpPr/>
              <p:nvPr/>
            </p:nvGrpSpPr>
            <p:grpSpPr>
              <a:xfrm>
                <a:off x="436579" y="2944015"/>
                <a:ext cx="508062" cy="329627"/>
                <a:chOff x="5333903" y="2870094"/>
                <a:chExt cx="1811769" cy="1166413"/>
              </a:xfrm>
            </p:grpSpPr>
            <p:sp>
              <p:nvSpPr>
                <p:cNvPr id="252" name="직사각형 251"/>
                <p:cNvSpPr/>
                <p:nvPr/>
              </p:nvSpPr>
              <p:spPr>
                <a:xfrm>
                  <a:off x="5333903" y="2870094"/>
                  <a:ext cx="1811768" cy="116641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3175">
                  <a:noFill/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ko-KR" sz="700" b="1" kern="0" dirty="0">
                    <a:solidFill>
                      <a:schemeClr val="bg1">
                        <a:lumMod val="50000"/>
                      </a:schemeClr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cxnSp>
              <p:nvCxnSpPr>
                <p:cNvPr id="253" name="직선 연결선 252"/>
                <p:cNvCxnSpPr/>
                <p:nvPr/>
              </p:nvCxnSpPr>
              <p:spPr>
                <a:xfrm>
                  <a:off x="5333903" y="2870094"/>
                  <a:ext cx="1811768" cy="1159562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  <p:cxnSp>
              <p:nvCxnSpPr>
                <p:cNvPr id="254" name="직선 연결선 253"/>
                <p:cNvCxnSpPr/>
                <p:nvPr/>
              </p:nvCxnSpPr>
              <p:spPr>
                <a:xfrm flipH="1">
                  <a:off x="5333903" y="2870094"/>
                  <a:ext cx="1811769" cy="1166413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</p:grpSp>
          <p:grpSp>
            <p:nvGrpSpPr>
              <p:cNvPr id="255" name="그룹 254"/>
              <p:cNvGrpSpPr/>
              <p:nvPr/>
            </p:nvGrpSpPr>
            <p:grpSpPr>
              <a:xfrm>
                <a:off x="957702" y="2944015"/>
                <a:ext cx="508062" cy="329627"/>
                <a:chOff x="5333903" y="2870094"/>
                <a:chExt cx="1811769" cy="1166413"/>
              </a:xfrm>
            </p:grpSpPr>
            <p:sp>
              <p:nvSpPr>
                <p:cNvPr id="256" name="직사각형 255"/>
                <p:cNvSpPr/>
                <p:nvPr/>
              </p:nvSpPr>
              <p:spPr>
                <a:xfrm>
                  <a:off x="5333903" y="2870094"/>
                  <a:ext cx="1811768" cy="116641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3175">
                  <a:noFill/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ko-KR" sz="700" b="1" kern="0" dirty="0">
                    <a:solidFill>
                      <a:schemeClr val="bg1">
                        <a:lumMod val="50000"/>
                      </a:schemeClr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cxnSp>
              <p:nvCxnSpPr>
                <p:cNvPr id="257" name="직선 연결선 256"/>
                <p:cNvCxnSpPr/>
                <p:nvPr/>
              </p:nvCxnSpPr>
              <p:spPr>
                <a:xfrm>
                  <a:off x="5333903" y="2870094"/>
                  <a:ext cx="1811768" cy="1159562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  <p:cxnSp>
              <p:nvCxnSpPr>
                <p:cNvPr id="258" name="직선 연결선 257"/>
                <p:cNvCxnSpPr/>
                <p:nvPr/>
              </p:nvCxnSpPr>
              <p:spPr>
                <a:xfrm flipH="1">
                  <a:off x="5333903" y="2870094"/>
                  <a:ext cx="1811769" cy="1166413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</p:grpSp>
          <p:grpSp>
            <p:nvGrpSpPr>
              <p:cNvPr id="22" name="그룹 21"/>
              <p:cNvGrpSpPr/>
              <p:nvPr/>
            </p:nvGrpSpPr>
            <p:grpSpPr>
              <a:xfrm>
                <a:off x="1479201" y="2601800"/>
                <a:ext cx="508062" cy="671842"/>
                <a:chOff x="1476820" y="2601800"/>
                <a:chExt cx="508062" cy="671842"/>
              </a:xfrm>
            </p:grpSpPr>
            <p:grpSp>
              <p:nvGrpSpPr>
                <p:cNvPr id="240" name="그룹 239"/>
                <p:cNvGrpSpPr/>
                <p:nvPr/>
              </p:nvGrpSpPr>
              <p:grpSpPr>
                <a:xfrm>
                  <a:off x="1476820" y="2601800"/>
                  <a:ext cx="508062" cy="329627"/>
                  <a:chOff x="5333903" y="2870094"/>
                  <a:chExt cx="1811769" cy="1166413"/>
                </a:xfrm>
              </p:grpSpPr>
              <p:sp>
                <p:nvSpPr>
                  <p:cNvPr id="242" name="직사각형 241"/>
                  <p:cNvSpPr/>
                  <p:nvPr/>
                </p:nvSpPr>
                <p:spPr>
                  <a:xfrm>
                    <a:off x="5333903" y="2870094"/>
                    <a:ext cx="1811769" cy="1166413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3175">
                    <a:noFill/>
                    <a:prstDash val="solid"/>
                    <a:miter/>
                  </a:ln>
                </p:spPr>
                <p:txBody>
                  <a:bodyPr vert="horz" wrap="none" lIns="107999" tIns="45720" rIns="107999" bIns="45720" anchor="ctr" anchorCtr="1" compatLnSpc="1"/>
                  <a:lstStyle/>
                  <a:p>
                    <a:pPr algn="ctr" defTabSz="914400" fontAlgn="auto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altLang="ko-KR" sz="700" b="1" kern="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itchFamily="50"/>
                      <a:ea typeface="맑은 고딕" pitchFamily="50"/>
                    </a:endParaRPr>
                  </a:p>
                </p:txBody>
              </p:sp>
              <p:cxnSp>
                <p:nvCxnSpPr>
                  <p:cNvPr id="243" name="직선 연결선 242"/>
                  <p:cNvCxnSpPr/>
                  <p:nvPr/>
                </p:nvCxnSpPr>
                <p:spPr>
                  <a:xfrm>
                    <a:off x="5333903" y="2870094"/>
                    <a:ext cx="1811769" cy="1159562"/>
                  </a:xfrm>
                  <a:prstGeom prst="line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50000"/>
                      </a:schemeClr>
                    </a:solidFill>
                    <a:prstDash val="solid"/>
                    <a:miter/>
                  </a:ln>
                </p:spPr>
              </p:cxnSp>
              <p:cxnSp>
                <p:nvCxnSpPr>
                  <p:cNvPr id="244" name="직선 연결선 243"/>
                  <p:cNvCxnSpPr/>
                  <p:nvPr/>
                </p:nvCxnSpPr>
                <p:spPr>
                  <a:xfrm flipH="1">
                    <a:off x="5333903" y="2870094"/>
                    <a:ext cx="1811769" cy="1166413"/>
                  </a:xfrm>
                  <a:prstGeom prst="line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50000"/>
                      </a:schemeClr>
                    </a:solidFill>
                    <a:prstDash val="solid"/>
                    <a:miter/>
                  </a:ln>
                </p:spPr>
              </p:cxnSp>
            </p:grpSp>
            <p:grpSp>
              <p:nvGrpSpPr>
                <p:cNvPr id="259" name="그룹 258"/>
                <p:cNvGrpSpPr/>
                <p:nvPr/>
              </p:nvGrpSpPr>
              <p:grpSpPr>
                <a:xfrm>
                  <a:off x="1476820" y="2944015"/>
                  <a:ext cx="508062" cy="329627"/>
                  <a:chOff x="5333903" y="2870094"/>
                  <a:chExt cx="1811769" cy="1166413"/>
                </a:xfrm>
              </p:grpSpPr>
              <p:sp>
                <p:nvSpPr>
                  <p:cNvPr id="260" name="직사각형 259"/>
                  <p:cNvSpPr/>
                  <p:nvPr/>
                </p:nvSpPr>
                <p:spPr>
                  <a:xfrm>
                    <a:off x="5333903" y="2870094"/>
                    <a:ext cx="1811769" cy="1166413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3175">
                    <a:noFill/>
                    <a:prstDash val="solid"/>
                    <a:miter/>
                  </a:ln>
                </p:spPr>
                <p:txBody>
                  <a:bodyPr vert="horz" wrap="none" lIns="107999" tIns="45720" rIns="107999" bIns="45720" anchor="ctr" anchorCtr="1" compatLnSpc="1"/>
                  <a:lstStyle/>
                  <a:p>
                    <a:pPr algn="ctr" defTabSz="914400" fontAlgn="auto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altLang="ko-KR" sz="700" b="1" kern="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itchFamily="50"/>
                      <a:ea typeface="맑은 고딕" pitchFamily="50"/>
                    </a:endParaRPr>
                  </a:p>
                </p:txBody>
              </p:sp>
              <p:cxnSp>
                <p:nvCxnSpPr>
                  <p:cNvPr id="261" name="직선 연결선 260"/>
                  <p:cNvCxnSpPr/>
                  <p:nvPr/>
                </p:nvCxnSpPr>
                <p:spPr>
                  <a:xfrm>
                    <a:off x="5333903" y="2870094"/>
                    <a:ext cx="1811769" cy="1159562"/>
                  </a:xfrm>
                  <a:prstGeom prst="line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50000"/>
                      </a:schemeClr>
                    </a:solidFill>
                    <a:prstDash val="solid"/>
                    <a:miter/>
                  </a:ln>
                </p:spPr>
              </p:cxnSp>
              <p:cxnSp>
                <p:nvCxnSpPr>
                  <p:cNvPr id="262" name="직선 연결선 261"/>
                  <p:cNvCxnSpPr/>
                  <p:nvPr/>
                </p:nvCxnSpPr>
                <p:spPr>
                  <a:xfrm flipH="1">
                    <a:off x="5333903" y="2870094"/>
                    <a:ext cx="1811769" cy="1166413"/>
                  </a:xfrm>
                  <a:prstGeom prst="line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50000"/>
                      </a:schemeClr>
                    </a:solidFill>
                    <a:prstDash val="solid"/>
                    <a:miter/>
                  </a:ln>
                </p:spPr>
              </p:cxnSp>
            </p:grpSp>
          </p:grpSp>
        </p:grpSp>
      </p:grpSp>
      <p:grpSp>
        <p:nvGrpSpPr>
          <p:cNvPr id="78" name="그룹 77"/>
          <p:cNvGrpSpPr/>
          <p:nvPr/>
        </p:nvGrpSpPr>
        <p:grpSpPr>
          <a:xfrm>
            <a:off x="265012" y="5467443"/>
            <a:ext cx="6026171" cy="1284566"/>
            <a:chOff x="265012" y="5396613"/>
            <a:chExt cx="6026171" cy="1284566"/>
          </a:xfrm>
        </p:grpSpPr>
        <p:sp>
          <p:nvSpPr>
            <p:cNvPr id="602" name="TextBox 601"/>
            <p:cNvSpPr txBox="1"/>
            <p:nvPr/>
          </p:nvSpPr>
          <p:spPr>
            <a:xfrm>
              <a:off x="265012" y="5396613"/>
              <a:ext cx="1929374" cy="316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0316" defTabSz="1043056" fontAlgn="auto">
                <a:lnSpc>
                  <a:spcPct val="150000"/>
                </a:lnSpc>
                <a:spcBef>
                  <a:spcPts val="270"/>
                </a:spcBef>
                <a:spcAft>
                  <a:spcPts val="0"/>
                </a:spcAft>
                <a:defRPr/>
              </a:pPr>
              <a:r>
                <a:rPr kumimoji="0" lang="ko-KR" altLang="en-US" sz="1100" b="1" spc="-1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나</a:t>
              </a:r>
              <a:r>
                <a:rPr kumimoji="0" lang="en-US" altLang="ko-KR" sz="1100" b="1" spc="-1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. </a:t>
              </a:r>
              <a:r>
                <a:rPr kumimoji="0" lang="ko-KR" altLang="en-US" sz="1100" b="1" spc="-1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사용할 수 없는 화면분할  </a:t>
              </a:r>
              <a:endParaRPr kumimoji="0" lang="en-US" altLang="ko-KR" sz="11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endParaRPr>
            </a:p>
          </p:txBody>
        </p:sp>
        <p:grpSp>
          <p:nvGrpSpPr>
            <p:cNvPr id="603" name="그룹 602"/>
            <p:cNvGrpSpPr/>
            <p:nvPr/>
          </p:nvGrpSpPr>
          <p:grpSpPr>
            <a:xfrm>
              <a:off x="376277" y="5781478"/>
              <a:ext cx="1405419" cy="899700"/>
              <a:chOff x="2522263" y="5762427"/>
              <a:chExt cx="1665166" cy="1065981"/>
            </a:xfrm>
          </p:grpSpPr>
          <p:grpSp>
            <p:nvGrpSpPr>
              <p:cNvPr id="604" name="그룹 603"/>
              <p:cNvGrpSpPr/>
              <p:nvPr/>
            </p:nvGrpSpPr>
            <p:grpSpPr>
              <a:xfrm>
                <a:off x="2522263" y="5762427"/>
                <a:ext cx="1665166" cy="1065981"/>
                <a:chOff x="4321498" y="2557066"/>
                <a:chExt cx="1665166" cy="1065981"/>
              </a:xfrm>
            </p:grpSpPr>
            <p:sp>
              <p:nvSpPr>
                <p:cNvPr id="606" name="직사각형 605"/>
                <p:cNvSpPr/>
                <p:nvPr/>
              </p:nvSpPr>
              <p:spPr>
                <a:xfrm>
                  <a:off x="4321498" y="2557066"/>
                  <a:ext cx="1665166" cy="76875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8">
                  <a:solidFill>
                    <a:schemeClr val="bg1">
                      <a:lumMod val="7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ko-KR" altLang="en-US" sz="700" b="1" kern="0" dirty="0">
                    <a:solidFill>
                      <a:srgbClr val="000000"/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grpSp>
              <p:nvGrpSpPr>
                <p:cNvPr id="607" name="그룹 606"/>
                <p:cNvGrpSpPr/>
                <p:nvPr/>
              </p:nvGrpSpPr>
              <p:grpSpPr>
                <a:xfrm>
                  <a:off x="4379559" y="2601800"/>
                  <a:ext cx="1548672" cy="671842"/>
                  <a:chOff x="5333903" y="2870094"/>
                  <a:chExt cx="5522625" cy="2377370"/>
                </a:xfrm>
              </p:grpSpPr>
              <p:sp>
                <p:nvSpPr>
                  <p:cNvPr id="609" name="직사각형 608"/>
                  <p:cNvSpPr/>
                  <p:nvPr/>
                </p:nvSpPr>
                <p:spPr>
                  <a:xfrm>
                    <a:off x="5333903" y="2870094"/>
                    <a:ext cx="5522625" cy="2370519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noFill/>
                    <a:prstDash val="solid"/>
                    <a:miter/>
                  </a:ln>
                </p:spPr>
                <p:txBody>
                  <a:bodyPr vert="horz" wrap="none" lIns="107999" tIns="45720" rIns="107999" bIns="45720" anchor="ctr" anchorCtr="1" compatLnSpc="1"/>
                  <a:lstStyle/>
                  <a:p>
                    <a:pPr algn="ctr" defTabSz="914400" fontAlgn="auto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altLang="ko-KR" sz="700" b="1" kern="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itchFamily="50"/>
                      <a:ea typeface="맑은 고딕" pitchFamily="50"/>
                    </a:endParaRPr>
                  </a:p>
                </p:txBody>
              </p:sp>
              <p:cxnSp>
                <p:nvCxnSpPr>
                  <p:cNvPr id="610" name="직선 연결선 609"/>
                  <p:cNvCxnSpPr/>
                  <p:nvPr/>
                </p:nvCxnSpPr>
                <p:spPr>
                  <a:xfrm>
                    <a:off x="5333903" y="2870094"/>
                    <a:ext cx="5522625" cy="2377370"/>
                  </a:xfrm>
                  <a:prstGeom prst="line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50000"/>
                      </a:schemeClr>
                    </a:solidFill>
                    <a:prstDash val="solid"/>
                    <a:miter/>
                  </a:ln>
                </p:spPr>
              </p:cxnSp>
              <p:cxnSp>
                <p:nvCxnSpPr>
                  <p:cNvPr id="611" name="직선 연결선 610"/>
                  <p:cNvCxnSpPr/>
                  <p:nvPr/>
                </p:nvCxnSpPr>
                <p:spPr>
                  <a:xfrm flipH="1">
                    <a:off x="5333903" y="2870098"/>
                    <a:ext cx="5522625" cy="2377366"/>
                  </a:xfrm>
                  <a:prstGeom prst="line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50000"/>
                      </a:schemeClr>
                    </a:solidFill>
                    <a:prstDash val="solid"/>
                    <a:miter/>
                  </a:ln>
                </p:spPr>
              </p:cxnSp>
            </p:grpSp>
            <p:sp>
              <p:nvSpPr>
                <p:cNvPr id="608" name="TextBox 607"/>
                <p:cNvSpPr txBox="1"/>
                <p:nvPr/>
              </p:nvSpPr>
              <p:spPr>
                <a:xfrm>
                  <a:off x="4529243" y="3386018"/>
                  <a:ext cx="1254173" cy="2370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700" b="1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6</a:t>
                  </a:r>
                  <a:r>
                    <a:rPr lang="ko-KR" altLang="en-US" sz="700" b="1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화면 사용 경우</a:t>
                  </a:r>
                  <a:endParaRPr lang="ko-KR" altLang="en-US" sz="7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605" name="Rectangle 27"/>
              <p:cNvSpPr/>
              <p:nvPr/>
            </p:nvSpPr>
            <p:spPr>
              <a:xfrm>
                <a:off x="2580325" y="5807161"/>
                <a:ext cx="1548672" cy="669906"/>
              </a:xfrm>
              <a:prstGeom prst="rect">
                <a:avLst/>
              </a:prstGeom>
              <a:solidFill>
                <a:schemeClr val="bg1"/>
              </a:solidFill>
              <a:ln w="9528">
                <a:solidFill>
                  <a:srgbClr val="FF0000"/>
                </a:solidFill>
                <a:prstDash val="dash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algn="ctr" defTabSz="91440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100" b="1" kern="0" dirty="0">
                    <a:solidFill>
                      <a:srgbClr val="FF0000"/>
                    </a:solidFill>
                    <a:latin typeface="맑은 고딕" pitchFamily="50"/>
                    <a:ea typeface="맑은 고딕" pitchFamily="50"/>
                  </a:rPr>
                  <a:t>X</a:t>
                </a:r>
              </a:p>
            </p:txBody>
          </p:sp>
        </p:grpSp>
        <p:sp>
          <p:nvSpPr>
            <p:cNvPr id="615" name="TextBox 614"/>
            <p:cNvSpPr txBox="1"/>
            <p:nvPr/>
          </p:nvSpPr>
          <p:spPr>
            <a:xfrm>
              <a:off x="2054779" y="6481124"/>
              <a:ext cx="105853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가</a:t>
              </a:r>
              <a:r>
                <a:rPr lang="ko-KR" altLang="en-US" sz="7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로</a:t>
              </a:r>
              <a:r>
                <a:rPr lang="ko-KR" altLang="en-US" sz="7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로 어긋난 경우</a:t>
              </a:r>
              <a:endParaRPr lang="ko-KR" altLang="en-US" sz="7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16" name="직사각형 615"/>
            <p:cNvSpPr/>
            <p:nvPr/>
          </p:nvSpPr>
          <p:spPr>
            <a:xfrm>
              <a:off x="1879440" y="5781479"/>
              <a:ext cx="1405418" cy="6488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8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endParaRPr lang="ko-KR" altLang="en-US" sz="700" b="1" kern="0" dirty="0">
                <a:solidFill>
                  <a:srgbClr val="000000"/>
                </a:solidFill>
                <a:latin typeface="맑은 고딕" pitchFamily="50"/>
                <a:ea typeface="맑은 고딕" pitchFamily="50"/>
              </a:endParaRPr>
            </a:p>
          </p:txBody>
        </p:sp>
        <p:grpSp>
          <p:nvGrpSpPr>
            <p:cNvPr id="618" name="그룹 617"/>
            <p:cNvGrpSpPr/>
            <p:nvPr/>
          </p:nvGrpSpPr>
          <p:grpSpPr>
            <a:xfrm>
              <a:off x="2366580" y="5819235"/>
              <a:ext cx="427917" cy="278209"/>
              <a:chOff x="5333903" y="2870094"/>
              <a:chExt cx="1811769" cy="1166413"/>
            </a:xfrm>
          </p:grpSpPr>
          <p:sp>
            <p:nvSpPr>
              <p:cNvPr id="631" name="직사각형 630"/>
              <p:cNvSpPr/>
              <p:nvPr/>
            </p:nvSpPr>
            <p:spPr>
              <a:xfrm>
                <a:off x="5333903" y="2870094"/>
                <a:ext cx="1811768" cy="1166413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algn="ctr" defTabSz="91440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altLang="ko-KR" sz="700" b="1" kern="0" dirty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endParaRPr>
              </a:p>
            </p:txBody>
          </p:sp>
          <p:cxnSp>
            <p:nvCxnSpPr>
              <p:cNvPr id="632" name="직선 연결선 631"/>
              <p:cNvCxnSpPr/>
              <p:nvPr/>
            </p:nvCxnSpPr>
            <p:spPr>
              <a:xfrm>
                <a:off x="5333903" y="2870094"/>
                <a:ext cx="1811768" cy="1159562"/>
              </a:xfrm>
              <a:prstGeom prst="line">
                <a:avLst/>
              </a:prstGeom>
              <a:solidFill>
                <a:schemeClr val="bg1"/>
              </a:solidFill>
              <a:ln w="9528">
                <a:solidFill>
                  <a:schemeClr val="bg1">
                    <a:lumMod val="85000"/>
                  </a:schemeClr>
                </a:solidFill>
                <a:prstDash val="solid"/>
                <a:miter/>
              </a:ln>
            </p:spPr>
          </p:cxnSp>
          <p:cxnSp>
            <p:nvCxnSpPr>
              <p:cNvPr id="633" name="직선 연결선 632"/>
              <p:cNvCxnSpPr/>
              <p:nvPr/>
            </p:nvCxnSpPr>
            <p:spPr>
              <a:xfrm flipH="1">
                <a:off x="5333903" y="2870094"/>
                <a:ext cx="1811769" cy="1166413"/>
              </a:xfrm>
              <a:prstGeom prst="line">
                <a:avLst/>
              </a:prstGeom>
              <a:solidFill>
                <a:schemeClr val="bg1"/>
              </a:solidFill>
              <a:ln w="9528">
                <a:solidFill>
                  <a:schemeClr val="bg1">
                    <a:lumMod val="85000"/>
                  </a:schemeClr>
                </a:solidFill>
                <a:prstDash val="solid"/>
                <a:miter/>
              </a:ln>
            </p:spPr>
          </p:cxnSp>
        </p:grpSp>
        <p:grpSp>
          <p:nvGrpSpPr>
            <p:cNvPr id="619" name="그룹 618"/>
            <p:cNvGrpSpPr/>
            <p:nvPr/>
          </p:nvGrpSpPr>
          <p:grpSpPr>
            <a:xfrm>
              <a:off x="2806730" y="5819235"/>
              <a:ext cx="427918" cy="278209"/>
              <a:chOff x="5333903" y="2870094"/>
              <a:chExt cx="1811769" cy="1166413"/>
            </a:xfrm>
          </p:grpSpPr>
          <p:sp>
            <p:nvSpPr>
              <p:cNvPr id="628" name="직사각형 627"/>
              <p:cNvSpPr/>
              <p:nvPr/>
            </p:nvSpPr>
            <p:spPr>
              <a:xfrm>
                <a:off x="5333903" y="2870094"/>
                <a:ext cx="1811768" cy="1166413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algn="ctr" defTabSz="91440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altLang="ko-KR" sz="700" b="1" kern="0" dirty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endParaRPr>
              </a:p>
            </p:txBody>
          </p:sp>
          <p:cxnSp>
            <p:nvCxnSpPr>
              <p:cNvPr id="629" name="직선 연결선 628"/>
              <p:cNvCxnSpPr/>
              <p:nvPr/>
            </p:nvCxnSpPr>
            <p:spPr>
              <a:xfrm>
                <a:off x="5333903" y="2870094"/>
                <a:ext cx="1811768" cy="1159562"/>
              </a:xfrm>
              <a:prstGeom prst="line">
                <a:avLst/>
              </a:prstGeom>
              <a:solidFill>
                <a:schemeClr val="bg1"/>
              </a:solidFill>
              <a:ln w="9528">
                <a:solidFill>
                  <a:schemeClr val="bg1">
                    <a:lumMod val="85000"/>
                  </a:schemeClr>
                </a:solidFill>
                <a:prstDash val="solid"/>
                <a:miter/>
              </a:ln>
            </p:spPr>
          </p:cxnSp>
          <p:cxnSp>
            <p:nvCxnSpPr>
              <p:cNvPr id="630" name="직선 연결선 629"/>
              <p:cNvCxnSpPr/>
              <p:nvPr/>
            </p:nvCxnSpPr>
            <p:spPr>
              <a:xfrm flipH="1">
                <a:off x="5333903" y="2870094"/>
                <a:ext cx="1811769" cy="1166413"/>
              </a:xfrm>
              <a:prstGeom prst="line">
                <a:avLst/>
              </a:prstGeom>
              <a:solidFill>
                <a:schemeClr val="bg1"/>
              </a:solidFill>
              <a:ln w="9528">
                <a:solidFill>
                  <a:schemeClr val="bg1">
                    <a:lumMod val="85000"/>
                  </a:schemeClr>
                </a:solidFill>
                <a:prstDash val="solid"/>
                <a:miter/>
              </a:ln>
            </p:spPr>
          </p:cxnSp>
        </p:grpSp>
        <p:grpSp>
          <p:nvGrpSpPr>
            <p:cNvPr id="620" name="그룹 619"/>
            <p:cNvGrpSpPr/>
            <p:nvPr/>
          </p:nvGrpSpPr>
          <p:grpSpPr>
            <a:xfrm>
              <a:off x="2366580" y="6108068"/>
              <a:ext cx="427917" cy="278209"/>
              <a:chOff x="5333903" y="2870094"/>
              <a:chExt cx="1811769" cy="1166413"/>
            </a:xfrm>
          </p:grpSpPr>
          <p:sp>
            <p:nvSpPr>
              <p:cNvPr id="625" name="직사각형 624"/>
              <p:cNvSpPr/>
              <p:nvPr/>
            </p:nvSpPr>
            <p:spPr>
              <a:xfrm>
                <a:off x="5333903" y="2870094"/>
                <a:ext cx="1811768" cy="1166413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algn="ctr" defTabSz="91440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altLang="ko-KR" sz="700" b="1" kern="0" dirty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endParaRPr>
              </a:p>
            </p:txBody>
          </p:sp>
          <p:cxnSp>
            <p:nvCxnSpPr>
              <p:cNvPr id="626" name="직선 연결선 625"/>
              <p:cNvCxnSpPr/>
              <p:nvPr/>
            </p:nvCxnSpPr>
            <p:spPr>
              <a:xfrm>
                <a:off x="5333903" y="2870094"/>
                <a:ext cx="1811768" cy="1159562"/>
              </a:xfrm>
              <a:prstGeom prst="line">
                <a:avLst/>
              </a:prstGeom>
              <a:solidFill>
                <a:schemeClr val="bg1"/>
              </a:solidFill>
              <a:ln w="9528">
                <a:solidFill>
                  <a:schemeClr val="bg1">
                    <a:lumMod val="85000"/>
                  </a:schemeClr>
                </a:solidFill>
                <a:prstDash val="solid"/>
                <a:miter/>
              </a:ln>
            </p:spPr>
          </p:cxnSp>
          <p:cxnSp>
            <p:nvCxnSpPr>
              <p:cNvPr id="627" name="직선 연결선 626"/>
              <p:cNvCxnSpPr/>
              <p:nvPr/>
            </p:nvCxnSpPr>
            <p:spPr>
              <a:xfrm flipH="1">
                <a:off x="5333903" y="2870094"/>
                <a:ext cx="1811769" cy="1166413"/>
              </a:xfrm>
              <a:prstGeom prst="line">
                <a:avLst/>
              </a:prstGeom>
              <a:solidFill>
                <a:schemeClr val="bg1"/>
              </a:solidFill>
              <a:ln w="9528">
                <a:solidFill>
                  <a:schemeClr val="bg1">
                    <a:lumMod val="85000"/>
                  </a:schemeClr>
                </a:solidFill>
                <a:prstDash val="solid"/>
                <a:miter/>
              </a:ln>
            </p:spPr>
          </p:cxnSp>
        </p:grpSp>
        <p:grpSp>
          <p:nvGrpSpPr>
            <p:cNvPr id="621" name="그룹 620"/>
            <p:cNvGrpSpPr/>
            <p:nvPr/>
          </p:nvGrpSpPr>
          <p:grpSpPr>
            <a:xfrm>
              <a:off x="2806730" y="6108068"/>
              <a:ext cx="427918" cy="278209"/>
              <a:chOff x="5333903" y="2870094"/>
              <a:chExt cx="1811769" cy="1166413"/>
            </a:xfrm>
          </p:grpSpPr>
          <p:sp>
            <p:nvSpPr>
              <p:cNvPr id="622" name="직사각형 621"/>
              <p:cNvSpPr/>
              <p:nvPr/>
            </p:nvSpPr>
            <p:spPr>
              <a:xfrm>
                <a:off x="5333903" y="2870094"/>
                <a:ext cx="1811768" cy="1166413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algn="ctr" defTabSz="91440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altLang="ko-KR" sz="700" b="1" kern="0" dirty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endParaRPr>
              </a:p>
            </p:txBody>
          </p:sp>
          <p:cxnSp>
            <p:nvCxnSpPr>
              <p:cNvPr id="623" name="직선 연결선 622"/>
              <p:cNvCxnSpPr/>
              <p:nvPr/>
            </p:nvCxnSpPr>
            <p:spPr>
              <a:xfrm>
                <a:off x="5333903" y="2870094"/>
                <a:ext cx="1811768" cy="1159562"/>
              </a:xfrm>
              <a:prstGeom prst="line">
                <a:avLst/>
              </a:prstGeom>
              <a:solidFill>
                <a:schemeClr val="bg1"/>
              </a:solidFill>
              <a:ln w="9528">
                <a:solidFill>
                  <a:schemeClr val="bg1">
                    <a:lumMod val="85000"/>
                  </a:schemeClr>
                </a:solidFill>
                <a:prstDash val="solid"/>
                <a:miter/>
              </a:ln>
            </p:spPr>
          </p:cxnSp>
          <p:cxnSp>
            <p:nvCxnSpPr>
              <p:cNvPr id="624" name="직선 연결선 623"/>
              <p:cNvCxnSpPr/>
              <p:nvPr/>
            </p:nvCxnSpPr>
            <p:spPr>
              <a:xfrm flipH="1">
                <a:off x="5333903" y="2870094"/>
                <a:ext cx="1811769" cy="1166413"/>
              </a:xfrm>
              <a:prstGeom prst="line">
                <a:avLst/>
              </a:prstGeom>
              <a:solidFill>
                <a:schemeClr val="bg1"/>
              </a:solidFill>
              <a:ln w="9528">
                <a:solidFill>
                  <a:schemeClr val="bg1">
                    <a:lumMod val="85000"/>
                  </a:schemeClr>
                </a:solidFill>
                <a:prstDash val="solid"/>
                <a:miter/>
              </a:ln>
            </p:spPr>
          </p:cxnSp>
        </p:grpSp>
        <p:sp>
          <p:nvSpPr>
            <p:cNvPr id="614" name="Rectangle 27"/>
            <p:cNvSpPr/>
            <p:nvPr/>
          </p:nvSpPr>
          <p:spPr>
            <a:xfrm>
              <a:off x="1928572" y="5819235"/>
              <a:ext cx="416754" cy="427937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rgbClr val="FF0000"/>
              </a:solidFill>
              <a:prstDash val="dash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100" b="1" kern="0" dirty="0">
                  <a:solidFill>
                    <a:srgbClr val="FF0000"/>
                  </a:solidFill>
                  <a:latin typeface="맑은 고딕" pitchFamily="50"/>
                  <a:ea typeface="맑은 고딕" pitchFamily="50"/>
                </a:rPr>
                <a:t>X</a:t>
              </a:r>
            </a:p>
          </p:txBody>
        </p:sp>
        <p:grpSp>
          <p:nvGrpSpPr>
            <p:cNvPr id="637" name="그룹 636"/>
            <p:cNvGrpSpPr/>
            <p:nvPr/>
          </p:nvGrpSpPr>
          <p:grpSpPr>
            <a:xfrm>
              <a:off x="3382602" y="5781478"/>
              <a:ext cx="1405419" cy="899700"/>
              <a:chOff x="6427493" y="5762427"/>
              <a:chExt cx="1665166" cy="1065981"/>
            </a:xfrm>
          </p:grpSpPr>
          <p:grpSp>
            <p:nvGrpSpPr>
              <p:cNvPr id="638" name="그룹 637"/>
              <p:cNvGrpSpPr/>
              <p:nvPr/>
            </p:nvGrpSpPr>
            <p:grpSpPr>
              <a:xfrm>
                <a:off x="6427493" y="5762427"/>
                <a:ext cx="1665166" cy="1065981"/>
                <a:chOff x="378148" y="2557066"/>
                <a:chExt cx="1665166" cy="1065981"/>
              </a:xfrm>
            </p:grpSpPr>
            <p:sp>
              <p:nvSpPr>
                <p:cNvPr id="640" name="TextBox 639"/>
                <p:cNvSpPr txBox="1"/>
                <p:nvPr/>
              </p:nvSpPr>
              <p:spPr>
                <a:xfrm>
                  <a:off x="585892" y="3386018"/>
                  <a:ext cx="1254173" cy="2370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700" b="1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세로로 어긋난 경우</a:t>
                  </a:r>
                  <a:endParaRPr lang="ko-KR" altLang="en-US" sz="7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641" name="그룹 640"/>
                <p:cNvGrpSpPr/>
                <p:nvPr/>
              </p:nvGrpSpPr>
              <p:grpSpPr>
                <a:xfrm>
                  <a:off x="378148" y="2557066"/>
                  <a:ext cx="1665166" cy="768756"/>
                  <a:chOff x="378148" y="2557066"/>
                  <a:chExt cx="1665166" cy="768756"/>
                </a:xfrm>
              </p:grpSpPr>
              <p:sp>
                <p:nvSpPr>
                  <p:cNvPr id="642" name="직사각형 641"/>
                  <p:cNvSpPr/>
                  <p:nvPr/>
                </p:nvSpPr>
                <p:spPr>
                  <a:xfrm>
                    <a:off x="378148" y="2557066"/>
                    <a:ext cx="1665166" cy="768756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9528">
                    <a:solidFill>
                      <a:schemeClr val="bg1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vert="horz" wrap="none" lIns="107999" tIns="45720" rIns="107999" bIns="45720" anchor="ctr" anchorCtr="1" compatLnSpc="1"/>
                  <a:lstStyle/>
                  <a:p>
                    <a:pPr algn="ctr" defTabSz="914400" fontAlgn="auto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ko-KR" altLang="en-US" sz="700" b="1" kern="0" dirty="0">
                      <a:solidFill>
                        <a:srgbClr val="000000"/>
                      </a:solidFill>
                      <a:latin typeface="맑은 고딕" pitchFamily="50"/>
                      <a:ea typeface="맑은 고딕" pitchFamily="50"/>
                    </a:endParaRPr>
                  </a:p>
                </p:txBody>
              </p:sp>
              <p:grpSp>
                <p:nvGrpSpPr>
                  <p:cNvPr id="643" name="그룹 642"/>
                  <p:cNvGrpSpPr/>
                  <p:nvPr/>
                </p:nvGrpSpPr>
                <p:grpSpPr>
                  <a:xfrm>
                    <a:off x="436578" y="2601800"/>
                    <a:ext cx="1550685" cy="671842"/>
                    <a:chOff x="436578" y="2601800"/>
                    <a:chExt cx="1550685" cy="671842"/>
                  </a:xfrm>
                </p:grpSpPr>
                <p:grpSp>
                  <p:nvGrpSpPr>
                    <p:cNvPr id="644" name="그룹 643"/>
                    <p:cNvGrpSpPr/>
                    <p:nvPr/>
                  </p:nvGrpSpPr>
                  <p:grpSpPr>
                    <a:xfrm>
                      <a:off x="436578" y="2601801"/>
                      <a:ext cx="1029186" cy="329627"/>
                      <a:chOff x="5333899" y="2870098"/>
                      <a:chExt cx="3670118" cy="1166412"/>
                    </a:xfrm>
                  </p:grpSpPr>
                  <p:sp>
                    <p:nvSpPr>
                      <p:cNvPr id="662" name="직사각형 661"/>
                      <p:cNvSpPr/>
                      <p:nvPr/>
                    </p:nvSpPr>
                    <p:spPr>
                      <a:xfrm>
                        <a:off x="5333899" y="2870098"/>
                        <a:ext cx="3670114" cy="11664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noFill/>
                        <a:prstDash val="solid"/>
                        <a:miter/>
                      </a:ln>
                    </p:spPr>
                    <p:txBody>
                      <a:bodyPr vert="horz" wrap="none" lIns="107999" tIns="45720" rIns="107999" bIns="45720" anchor="ctr" anchorCtr="1" compatLnSpc="1"/>
                      <a:lstStyle/>
                      <a:p>
                        <a:pPr algn="ctr" defTabSz="914400" fontAlgn="auto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altLang="ko-KR" sz="700" b="1" kern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/>
                          <a:ea typeface="맑은 고딕" pitchFamily="50"/>
                        </a:endParaRPr>
                      </a:p>
                    </p:txBody>
                  </p:sp>
                  <p:cxnSp>
                    <p:nvCxnSpPr>
                      <p:cNvPr id="663" name="직선 연결선 662"/>
                      <p:cNvCxnSpPr/>
                      <p:nvPr/>
                    </p:nvCxnSpPr>
                    <p:spPr>
                      <a:xfrm>
                        <a:off x="7578605" y="2880521"/>
                        <a:ext cx="1425412" cy="1149134"/>
                      </a:xfrm>
                      <a:prstGeom prst="line">
                        <a:avLst/>
                      </a:prstGeom>
                      <a:solidFill>
                        <a:schemeClr val="bg1"/>
                      </a:solidFill>
                      <a:ln w="9528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miter/>
                      </a:ln>
                    </p:spPr>
                  </p:cxnSp>
                  <p:cxnSp>
                    <p:nvCxnSpPr>
                      <p:cNvPr id="664" name="직선 연결선 663"/>
                      <p:cNvCxnSpPr/>
                      <p:nvPr/>
                    </p:nvCxnSpPr>
                    <p:spPr>
                      <a:xfrm flipH="1">
                        <a:off x="7323675" y="2870098"/>
                        <a:ext cx="1680342" cy="1159565"/>
                      </a:xfrm>
                      <a:prstGeom prst="line">
                        <a:avLst/>
                      </a:prstGeom>
                      <a:solidFill>
                        <a:schemeClr val="bg1"/>
                      </a:solidFill>
                      <a:ln w="9528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miter/>
                      </a:ln>
                    </p:spPr>
                  </p:cxnSp>
                </p:grpSp>
                <p:grpSp>
                  <p:nvGrpSpPr>
                    <p:cNvPr id="645" name="그룹 644"/>
                    <p:cNvGrpSpPr/>
                    <p:nvPr/>
                  </p:nvGrpSpPr>
                  <p:grpSpPr>
                    <a:xfrm>
                      <a:off x="436579" y="2944015"/>
                      <a:ext cx="508062" cy="329627"/>
                      <a:chOff x="5333903" y="2870094"/>
                      <a:chExt cx="1811769" cy="1166413"/>
                    </a:xfrm>
                  </p:grpSpPr>
                  <p:sp>
                    <p:nvSpPr>
                      <p:cNvPr id="659" name="직사각형 658"/>
                      <p:cNvSpPr/>
                      <p:nvPr/>
                    </p:nvSpPr>
                    <p:spPr>
                      <a:xfrm>
                        <a:off x="5333903" y="2870094"/>
                        <a:ext cx="1811768" cy="11664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8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miter/>
                      </a:ln>
                    </p:spPr>
                    <p:txBody>
                      <a:bodyPr vert="horz" wrap="none" lIns="107999" tIns="45720" rIns="107999" bIns="45720" anchor="ctr" anchorCtr="1" compatLnSpc="1"/>
                      <a:lstStyle/>
                      <a:p>
                        <a:pPr algn="ctr" defTabSz="914400" fontAlgn="auto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altLang="ko-KR" sz="700" b="1" kern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/>
                          <a:ea typeface="맑은 고딕" pitchFamily="50"/>
                        </a:endParaRPr>
                      </a:p>
                    </p:txBody>
                  </p:sp>
                  <p:cxnSp>
                    <p:nvCxnSpPr>
                      <p:cNvPr id="660" name="직선 연결선 659"/>
                      <p:cNvCxnSpPr/>
                      <p:nvPr/>
                    </p:nvCxnSpPr>
                    <p:spPr>
                      <a:xfrm>
                        <a:off x="5333903" y="2870094"/>
                        <a:ext cx="1811768" cy="1159562"/>
                      </a:xfrm>
                      <a:prstGeom prst="line">
                        <a:avLst/>
                      </a:prstGeom>
                      <a:solidFill>
                        <a:schemeClr val="bg1"/>
                      </a:solidFill>
                      <a:ln w="9528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miter/>
                      </a:ln>
                    </p:spPr>
                  </p:cxnSp>
                  <p:cxnSp>
                    <p:nvCxnSpPr>
                      <p:cNvPr id="661" name="직선 연결선 660"/>
                      <p:cNvCxnSpPr/>
                      <p:nvPr/>
                    </p:nvCxnSpPr>
                    <p:spPr>
                      <a:xfrm flipH="1">
                        <a:off x="5333903" y="2870094"/>
                        <a:ext cx="1811769" cy="1166413"/>
                      </a:xfrm>
                      <a:prstGeom prst="line">
                        <a:avLst/>
                      </a:prstGeom>
                      <a:solidFill>
                        <a:schemeClr val="bg1"/>
                      </a:solidFill>
                      <a:ln w="9528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miter/>
                      </a:ln>
                    </p:spPr>
                  </p:cxnSp>
                </p:grpSp>
                <p:grpSp>
                  <p:nvGrpSpPr>
                    <p:cNvPr id="646" name="그룹 645"/>
                    <p:cNvGrpSpPr/>
                    <p:nvPr/>
                  </p:nvGrpSpPr>
                  <p:grpSpPr>
                    <a:xfrm>
                      <a:off x="957702" y="2944015"/>
                      <a:ext cx="508062" cy="329627"/>
                      <a:chOff x="5333903" y="2870094"/>
                      <a:chExt cx="1811769" cy="1166413"/>
                    </a:xfrm>
                  </p:grpSpPr>
                  <p:sp>
                    <p:nvSpPr>
                      <p:cNvPr id="656" name="직사각형 655"/>
                      <p:cNvSpPr/>
                      <p:nvPr/>
                    </p:nvSpPr>
                    <p:spPr>
                      <a:xfrm>
                        <a:off x="5333903" y="2870094"/>
                        <a:ext cx="1811768" cy="11664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8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miter/>
                      </a:ln>
                    </p:spPr>
                    <p:txBody>
                      <a:bodyPr vert="horz" wrap="none" lIns="107999" tIns="45720" rIns="107999" bIns="45720" anchor="ctr" anchorCtr="1" compatLnSpc="1"/>
                      <a:lstStyle/>
                      <a:p>
                        <a:pPr algn="ctr" defTabSz="914400" fontAlgn="auto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altLang="ko-KR" sz="700" b="1" kern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/>
                          <a:ea typeface="맑은 고딕" pitchFamily="50"/>
                        </a:endParaRPr>
                      </a:p>
                    </p:txBody>
                  </p:sp>
                  <p:cxnSp>
                    <p:nvCxnSpPr>
                      <p:cNvPr id="657" name="직선 연결선 656"/>
                      <p:cNvCxnSpPr/>
                      <p:nvPr/>
                    </p:nvCxnSpPr>
                    <p:spPr>
                      <a:xfrm>
                        <a:off x="5333903" y="2870094"/>
                        <a:ext cx="1811768" cy="1159562"/>
                      </a:xfrm>
                      <a:prstGeom prst="line">
                        <a:avLst/>
                      </a:prstGeom>
                      <a:solidFill>
                        <a:schemeClr val="bg1"/>
                      </a:solidFill>
                      <a:ln w="9528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miter/>
                      </a:ln>
                    </p:spPr>
                  </p:cxnSp>
                  <p:cxnSp>
                    <p:nvCxnSpPr>
                      <p:cNvPr id="658" name="직선 연결선 657"/>
                      <p:cNvCxnSpPr/>
                      <p:nvPr/>
                    </p:nvCxnSpPr>
                    <p:spPr>
                      <a:xfrm flipH="1">
                        <a:off x="5333903" y="2870094"/>
                        <a:ext cx="1811769" cy="1166413"/>
                      </a:xfrm>
                      <a:prstGeom prst="line">
                        <a:avLst/>
                      </a:prstGeom>
                      <a:solidFill>
                        <a:schemeClr val="bg1"/>
                      </a:solidFill>
                      <a:ln w="9528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miter/>
                      </a:ln>
                    </p:spPr>
                  </p:cxnSp>
                </p:grpSp>
                <p:grpSp>
                  <p:nvGrpSpPr>
                    <p:cNvPr id="647" name="그룹 646"/>
                    <p:cNvGrpSpPr/>
                    <p:nvPr/>
                  </p:nvGrpSpPr>
                  <p:grpSpPr>
                    <a:xfrm>
                      <a:off x="1479201" y="2601800"/>
                      <a:ext cx="508062" cy="671842"/>
                      <a:chOff x="1476820" y="2601800"/>
                      <a:chExt cx="508062" cy="671842"/>
                    </a:xfrm>
                  </p:grpSpPr>
                  <p:grpSp>
                    <p:nvGrpSpPr>
                      <p:cNvPr id="648" name="그룹 647"/>
                      <p:cNvGrpSpPr/>
                      <p:nvPr/>
                    </p:nvGrpSpPr>
                    <p:grpSpPr>
                      <a:xfrm>
                        <a:off x="1476820" y="2601800"/>
                        <a:ext cx="508062" cy="329627"/>
                        <a:chOff x="5333903" y="2870094"/>
                        <a:chExt cx="1811769" cy="1166413"/>
                      </a:xfrm>
                    </p:grpSpPr>
                    <p:sp>
                      <p:nvSpPr>
                        <p:cNvPr id="653" name="직사각형 652"/>
                        <p:cNvSpPr/>
                        <p:nvPr/>
                      </p:nvSpPr>
                      <p:spPr>
                        <a:xfrm>
                          <a:off x="5333903" y="2870094"/>
                          <a:ext cx="1811769" cy="116641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9528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miter/>
                        </a:ln>
                      </p:spPr>
                      <p:txBody>
                        <a:bodyPr vert="horz" wrap="none" lIns="107999" tIns="45720" rIns="107999" bIns="45720" anchor="ctr" anchorCtr="1" compatLnSpc="1"/>
                        <a:lstStyle/>
                        <a:p>
                          <a:pPr algn="ctr" defTabSz="914400" fontAlgn="auto">
                            <a:lnSpc>
                              <a:spcPct val="9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altLang="ko-KR" sz="700" b="1" kern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맑은 고딕" pitchFamily="50"/>
                            <a:ea typeface="맑은 고딕" pitchFamily="50"/>
                          </a:endParaRPr>
                        </a:p>
                      </p:txBody>
                    </p:sp>
                    <p:cxnSp>
                      <p:nvCxnSpPr>
                        <p:cNvPr id="654" name="직선 연결선 653"/>
                        <p:cNvCxnSpPr/>
                        <p:nvPr/>
                      </p:nvCxnSpPr>
                      <p:spPr>
                        <a:xfrm>
                          <a:off x="5333903" y="2870094"/>
                          <a:ext cx="1811769" cy="1159562"/>
                        </a:xfrm>
                        <a:prstGeom prst="line">
                          <a:avLst/>
                        </a:prstGeom>
                        <a:solidFill>
                          <a:schemeClr val="bg1"/>
                        </a:solidFill>
                        <a:ln w="9528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miter/>
                        </a:ln>
                      </p:spPr>
                    </p:cxnSp>
                    <p:cxnSp>
                      <p:nvCxnSpPr>
                        <p:cNvPr id="655" name="직선 연결선 654"/>
                        <p:cNvCxnSpPr/>
                        <p:nvPr/>
                      </p:nvCxnSpPr>
                      <p:spPr>
                        <a:xfrm flipH="1">
                          <a:off x="5333903" y="2870094"/>
                          <a:ext cx="1811769" cy="1166413"/>
                        </a:xfrm>
                        <a:prstGeom prst="line">
                          <a:avLst/>
                        </a:prstGeom>
                        <a:solidFill>
                          <a:schemeClr val="bg1"/>
                        </a:solidFill>
                        <a:ln w="9528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miter/>
                        </a:ln>
                      </p:spPr>
                    </p:cxnSp>
                  </p:grpSp>
                  <p:grpSp>
                    <p:nvGrpSpPr>
                      <p:cNvPr id="649" name="그룹 648"/>
                      <p:cNvGrpSpPr/>
                      <p:nvPr/>
                    </p:nvGrpSpPr>
                    <p:grpSpPr>
                      <a:xfrm>
                        <a:off x="1476820" y="2944015"/>
                        <a:ext cx="508062" cy="329627"/>
                        <a:chOff x="5333903" y="2870094"/>
                        <a:chExt cx="1811769" cy="1166413"/>
                      </a:xfrm>
                    </p:grpSpPr>
                    <p:sp>
                      <p:nvSpPr>
                        <p:cNvPr id="650" name="직사각형 649"/>
                        <p:cNvSpPr/>
                        <p:nvPr/>
                      </p:nvSpPr>
                      <p:spPr>
                        <a:xfrm>
                          <a:off x="5333903" y="2870094"/>
                          <a:ext cx="1811769" cy="116641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175">
                          <a:noFill/>
                          <a:prstDash val="solid"/>
                          <a:miter/>
                        </a:ln>
                      </p:spPr>
                      <p:txBody>
                        <a:bodyPr vert="horz" wrap="none" lIns="107999" tIns="45720" rIns="107999" bIns="45720" anchor="ctr" anchorCtr="1" compatLnSpc="1"/>
                        <a:lstStyle/>
                        <a:p>
                          <a:pPr algn="ctr" defTabSz="914400" fontAlgn="auto">
                            <a:lnSpc>
                              <a:spcPct val="9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altLang="ko-KR" sz="700" b="1" kern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맑은 고딕" pitchFamily="50"/>
                            <a:ea typeface="맑은 고딕" pitchFamily="50"/>
                          </a:endParaRPr>
                        </a:p>
                      </p:txBody>
                    </p:sp>
                    <p:cxnSp>
                      <p:nvCxnSpPr>
                        <p:cNvPr id="651" name="직선 연결선 650"/>
                        <p:cNvCxnSpPr/>
                        <p:nvPr/>
                      </p:nvCxnSpPr>
                      <p:spPr>
                        <a:xfrm>
                          <a:off x="5333903" y="2870094"/>
                          <a:ext cx="1811769" cy="1159562"/>
                        </a:xfrm>
                        <a:prstGeom prst="line">
                          <a:avLst/>
                        </a:prstGeom>
                        <a:solidFill>
                          <a:schemeClr val="bg1"/>
                        </a:solidFill>
                        <a:ln w="9528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miter/>
                        </a:ln>
                      </p:spPr>
                    </p:cxnSp>
                    <p:cxnSp>
                      <p:nvCxnSpPr>
                        <p:cNvPr id="652" name="직선 연결선 651"/>
                        <p:cNvCxnSpPr/>
                        <p:nvPr/>
                      </p:nvCxnSpPr>
                      <p:spPr>
                        <a:xfrm flipH="1">
                          <a:off x="5333903" y="2870094"/>
                          <a:ext cx="1811769" cy="1166413"/>
                        </a:xfrm>
                        <a:prstGeom prst="line">
                          <a:avLst/>
                        </a:prstGeom>
                        <a:solidFill>
                          <a:schemeClr val="bg1"/>
                        </a:solidFill>
                        <a:ln w="9528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miter/>
                        </a:ln>
                      </p:spPr>
                    </p:cxnSp>
                  </p:grpSp>
                </p:grpSp>
              </p:grpSp>
            </p:grpSp>
          </p:grpSp>
          <p:sp>
            <p:nvSpPr>
              <p:cNvPr id="639" name="Rectangle 27"/>
              <p:cNvSpPr/>
              <p:nvPr/>
            </p:nvSpPr>
            <p:spPr>
              <a:xfrm>
                <a:off x="6483192" y="5807162"/>
                <a:ext cx="776882" cy="673303"/>
              </a:xfrm>
              <a:prstGeom prst="rect">
                <a:avLst/>
              </a:prstGeom>
              <a:solidFill>
                <a:schemeClr val="bg1"/>
              </a:solidFill>
              <a:ln w="9528">
                <a:solidFill>
                  <a:srgbClr val="FF0000"/>
                </a:solidFill>
                <a:prstDash val="dash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algn="ctr" defTabSz="91440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100" b="1" kern="0" dirty="0">
                    <a:solidFill>
                      <a:srgbClr val="FF0000"/>
                    </a:solidFill>
                    <a:latin typeface="맑은 고딕" pitchFamily="50"/>
                    <a:ea typeface="맑은 고딕" pitchFamily="50"/>
                  </a:rPr>
                  <a:t>X</a:t>
                </a:r>
              </a:p>
            </p:txBody>
          </p:sp>
        </p:grpSp>
        <p:grpSp>
          <p:nvGrpSpPr>
            <p:cNvPr id="665" name="그룹 664"/>
            <p:cNvGrpSpPr/>
            <p:nvPr/>
          </p:nvGrpSpPr>
          <p:grpSpPr>
            <a:xfrm>
              <a:off x="4885765" y="5781479"/>
              <a:ext cx="1405418" cy="899700"/>
              <a:chOff x="8393453" y="5762427"/>
              <a:chExt cx="1665166" cy="1065981"/>
            </a:xfrm>
          </p:grpSpPr>
          <p:sp>
            <p:nvSpPr>
              <p:cNvPr id="666" name="TextBox 665"/>
              <p:cNvSpPr txBox="1"/>
              <p:nvPr/>
            </p:nvSpPr>
            <p:spPr>
              <a:xfrm>
                <a:off x="8601198" y="6591379"/>
                <a:ext cx="1254171" cy="2370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세로 </a:t>
                </a:r>
                <a:r>
                  <a:rPr lang="en-US" altLang="ko-KR" sz="7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r>
                  <a:rPr lang="ko-KR" altLang="en-US" sz="7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분할 사용 경우</a:t>
                </a:r>
                <a:endParaRPr lang="ko-KR" altLang="en-US" sz="7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67" name="직사각형 666"/>
              <p:cNvSpPr/>
              <p:nvPr/>
            </p:nvSpPr>
            <p:spPr>
              <a:xfrm>
                <a:off x="8393453" y="5762427"/>
                <a:ext cx="1665166" cy="7687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8">
                <a:solidFill>
                  <a:schemeClr val="bg1">
                    <a:lumMod val="75000"/>
                  </a:schemeClr>
                </a:solidFill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algn="ctr" defTabSz="91440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ko-KR" altLang="en-US" sz="700" b="1" kern="0" dirty="0">
                  <a:solidFill>
                    <a:srgbClr val="000000"/>
                  </a:solidFill>
                  <a:latin typeface="맑은 고딕" pitchFamily="50"/>
                  <a:ea typeface="맑은 고딕" pitchFamily="50"/>
                </a:endParaRPr>
              </a:p>
            </p:txBody>
          </p:sp>
          <p:grpSp>
            <p:nvGrpSpPr>
              <p:cNvPr id="668" name="그룹 667"/>
              <p:cNvGrpSpPr/>
              <p:nvPr/>
            </p:nvGrpSpPr>
            <p:grpSpPr>
              <a:xfrm>
                <a:off x="8451884" y="6149376"/>
                <a:ext cx="508062" cy="329627"/>
                <a:chOff x="5333903" y="2870094"/>
                <a:chExt cx="1811769" cy="1166413"/>
              </a:xfrm>
            </p:grpSpPr>
            <p:sp>
              <p:nvSpPr>
                <p:cNvPr id="692" name="직사각형 691"/>
                <p:cNvSpPr/>
                <p:nvPr/>
              </p:nvSpPr>
              <p:spPr>
                <a:xfrm>
                  <a:off x="5333903" y="2870094"/>
                  <a:ext cx="1811768" cy="116641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ko-KR" sz="700" b="1" kern="0" dirty="0">
                    <a:solidFill>
                      <a:schemeClr val="bg1">
                        <a:lumMod val="50000"/>
                      </a:schemeClr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cxnSp>
              <p:nvCxnSpPr>
                <p:cNvPr id="693" name="직선 연결선 692"/>
                <p:cNvCxnSpPr/>
                <p:nvPr/>
              </p:nvCxnSpPr>
              <p:spPr>
                <a:xfrm>
                  <a:off x="5333903" y="2870094"/>
                  <a:ext cx="1811768" cy="1159562"/>
                </a:xfrm>
                <a:prstGeom prst="line">
                  <a:avLst/>
                </a:prstGeom>
                <a:solidFill>
                  <a:schemeClr val="bg1"/>
                </a:solidFill>
                <a:ln w="9528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</p:cxnSp>
            <p:cxnSp>
              <p:nvCxnSpPr>
                <p:cNvPr id="694" name="직선 연결선 693"/>
                <p:cNvCxnSpPr/>
                <p:nvPr/>
              </p:nvCxnSpPr>
              <p:spPr>
                <a:xfrm flipH="1">
                  <a:off x="5333903" y="2870094"/>
                  <a:ext cx="1811769" cy="1166413"/>
                </a:xfrm>
                <a:prstGeom prst="line">
                  <a:avLst/>
                </a:prstGeom>
                <a:solidFill>
                  <a:schemeClr val="bg1"/>
                </a:solidFill>
                <a:ln w="9528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</p:cxnSp>
          </p:grpSp>
          <p:grpSp>
            <p:nvGrpSpPr>
              <p:cNvPr id="669" name="그룹 668"/>
              <p:cNvGrpSpPr/>
              <p:nvPr/>
            </p:nvGrpSpPr>
            <p:grpSpPr>
              <a:xfrm>
                <a:off x="8973007" y="6149376"/>
                <a:ext cx="508062" cy="329627"/>
                <a:chOff x="5333903" y="2870094"/>
                <a:chExt cx="1811769" cy="1166413"/>
              </a:xfrm>
            </p:grpSpPr>
            <p:sp>
              <p:nvSpPr>
                <p:cNvPr id="689" name="직사각형 688"/>
                <p:cNvSpPr/>
                <p:nvPr/>
              </p:nvSpPr>
              <p:spPr>
                <a:xfrm>
                  <a:off x="5333903" y="2870094"/>
                  <a:ext cx="1811768" cy="116641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ko-KR" sz="700" b="1" kern="0" dirty="0">
                    <a:solidFill>
                      <a:schemeClr val="bg1">
                        <a:lumMod val="50000"/>
                      </a:schemeClr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cxnSp>
              <p:nvCxnSpPr>
                <p:cNvPr id="690" name="직선 연결선 689"/>
                <p:cNvCxnSpPr/>
                <p:nvPr/>
              </p:nvCxnSpPr>
              <p:spPr>
                <a:xfrm>
                  <a:off x="5333903" y="2870094"/>
                  <a:ext cx="1811768" cy="1159562"/>
                </a:xfrm>
                <a:prstGeom prst="line">
                  <a:avLst/>
                </a:prstGeom>
                <a:solidFill>
                  <a:schemeClr val="bg1"/>
                </a:solidFill>
                <a:ln w="9528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</p:cxnSp>
            <p:cxnSp>
              <p:nvCxnSpPr>
                <p:cNvPr id="691" name="직선 연결선 690"/>
                <p:cNvCxnSpPr/>
                <p:nvPr/>
              </p:nvCxnSpPr>
              <p:spPr>
                <a:xfrm flipH="1">
                  <a:off x="5333903" y="2870094"/>
                  <a:ext cx="1811769" cy="1166413"/>
                </a:xfrm>
                <a:prstGeom prst="line">
                  <a:avLst/>
                </a:prstGeom>
                <a:solidFill>
                  <a:schemeClr val="bg1"/>
                </a:solidFill>
                <a:ln w="9528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</p:cxnSp>
          </p:grpSp>
          <p:grpSp>
            <p:nvGrpSpPr>
              <p:cNvPr id="670" name="그룹 669"/>
              <p:cNvGrpSpPr/>
              <p:nvPr/>
            </p:nvGrpSpPr>
            <p:grpSpPr>
              <a:xfrm>
                <a:off x="9494506" y="5807161"/>
                <a:ext cx="508062" cy="671842"/>
                <a:chOff x="1476820" y="2601800"/>
                <a:chExt cx="508062" cy="671842"/>
              </a:xfrm>
            </p:grpSpPr>
            <p:grpSp>
              <p:nvGrpSpPr>
                <p:cNvPr id="681" name="그룹 680"/>
                <p:cNvGrpSpPr/>
                <p:nvPr/>
              </p:nvGrpSpPr>
              <p:grpSpPr>
                <a:xfrm>
                  <a:off x="1476820" y="2601800"/>
                  <a:ext cx="508062" cy="329627"/>
                  <a:chOff x="5333903" y="2870094"/>
                  <a:chExt cx="1811769" cy="1166413"/>
                </a:xfrm>
              </p:grpSpPr>
              <p:sp>
                <p:nvSpPr>
                  <p:cNvPr id="686" name="직사각형 685"/>
                  <p:cNvSpPr/>
                  <p:nvPr/>
                </p:nvSpPr>
                <p:spPr>
                  <a:xfrm>
                    <a:off x="5333903" y="2870094"/>
                    <a:ext cx="1811769" cy="116641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noFill/>
                    <a:prstDash val="solid"/>
                    <a:miter/>
                  </a:ln>
                </p:spPr>
                <p:txBody>
                  <a:bodyPr vert="horz" wrap="none" lIns="107999" tIns="45720" rIns="107999" bIns="45720" anchor="ctr" anchorCtr="1" compatLnSpc="1"/>
                  <a:lstStyle/>
                  <a:p>
                    <a:pPr algn="ctr" defTabSz="914400" fontAlgn="auto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altLang="ko-KR" sz="700" b="1" kern="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itchFamily="50"/>
                      <a:ea typeface="맑은 고딕" pitchFamily="50"/>
                    </a:endParaRPr>
                  </a:p>
                </p:txBody>
              </p:sp>
              <p:cxnSp>
                <p:nvCxnSpPr>
                  <p:cNvPr id="687" name="직선 연결선 686"/>
                  <p:cNvCxnSpPr/>
                  <p:nvPr/>
                </p:nvCxnSpPr>
                <p:spPr>
                  <a:xfrm>
                    <a:off x="5333903" y="2870094"/>
                    <a:ext cx="1811769" cy="1159562"/>
                  </a:xfrm>
                  <a:prstGeom prst="line">
                    <a:avLst/>
                  </a:prstGeom>
                  <a:solidFill>
                    <a:schemeClr val="bg1"/>
                  </a:solidFill>
                  <a:ln w="9528">
                    <a:solidFill>
                      <a:schemeClr val="bg1">
                        <a:lumMod val="85000"/>
                      </a:schemeClr>
                    </a:solidFill>
                    <a:prstDash val="solid"/>
                    <a:miter/>
                  </a:ln>
                </p:spPr>
              </p:cxnSp>
              <p:cxnSp>
                <p:nvCxnSpPr>
                  <p:cNvPr id="688" name="직선 연결선 687"/>
                  <p:cNvCxnSpPr/>
                  <p:nvPr/>
                </p:nvCxnSpPr>
                <p:spPr>
                  <a:xfrm flipH="1">
                    <a:off x="5333903" y="2870094"/>
                    <a:ext cx="1811769" cy="1166413"/>
                  </a:xfrm>
                  <a:prstGeom prst="line">
                    <a:avLst/>
                  </a:prstGeom>
                  <a:solidFill>
                    <a:schemeClr val="bg1"/>
                  </a:solidFill>
                  <a:ln w="9528">
                    <a:solidFill>
                      <a:schemeClr val="bg1">
                        <a:lumMod val="85000"/>
                      </a:schemeClr>
                    </a:solidFill>
                    <a:prstDash val="solid"/>
                    <a:miter/>
                  </a:ln>
                </p:spPr>
              </p:cxnSp>
            </p:grpSp>
            <p:grpSp>
              <p:nvGrpSpPr>
                <p:cNvPr id="682" name="그룹 681"/>
                <p:cNvGrpSpPr/>
                <p:nvPr/>
              </p:nvGrpSpPr>
              <p:grpSpPr>
                <a:xfrm>
                  <a:off x="1476820" y="2944015"/>
                  <a:ext cx="508062" cy="329627"/>
                  <a:chOff x="5333903" y="2870094"/>
                  <a:chExt cx="1811769" cy="1166413"/>
                </a:xfrm>
              </p:grpSpPr>
              <p:sp>
                <p:nvSpPr>
                  <p:cNvPr id="683" name="직사각형 682"/>
                  <p:cNvSpPr/>
                  <p:nvPr/>
                </p:nvSpPr>
                <p:spPr>
                  <a:xfrm>
                    <a:off x="5333903" y="2870094"/>
                    <a:ext cx="1811769" cy="116641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noFill/>
                    <a:prstDash val="solid"/>
                    <a:miter/>
                  </a:ln>
                </p:spPr>
                <p:txBody>
                  <a:bodyPr vert="horz" wrap="none" lIns="107999" tIns="45720" rIns="107999" bIns="45720" anchor="ctr" anchorCtr="1" compatLnSpc="1"/>
                  <a:lstStyle/>
                  <a:p>
                    <a:pPr algn="ctr" defTabSz="914400" fontAlgn="auto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altLang="ko-KR" sz="700" b="1" kern="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itchFamily="50"/>
                      <a:ea typeface="맑은 고딕" pitchFamily="50"/>
                    </a:endParaRPr>
                  </a:p>
                </p:txBody>
              </p:sp>
              <p:cxnSp>
                <p:nvCxnSpPr>
                  <p:cNvPr id="684" name="직선 연결선 683"/>
                  <p:cNvCxnSpPr/>
                  <p:nvPr/>
                </p:nvCxnSpPr>
                <p:spPr>
                  <a:xfrm>
                    <a:off x="5333903" y="2870094"/>
                    <a:ext cx="1811769" cy="1159562"/>
                  </a:xfrm>
                  <a:prstGeom prst="line">
                    <a:avLst/>
                  </a:prstGeom>
                  <a:solidFill>
                    <a:schemeClr val="bg1"/>
                  </a:solidFill>
                  <a:ln w="9528">
                    <a:solidFill>
                      <a:schemeClr val="bg1">
                        <a:lumMod val="85000"/>
                      </a:schemeClr>
                    </a:solidFill>
                    <a:prstDash val="solid"/>
                    <a:miter/>
                  </a:ln>
                </p:spPr>
              </p:cxnSp>
              <p:cxnSp>
                <p:nvCxnSpPr>
                  <p:cNvPr id="685" name="직선 연결선 684"/>
                  <p:cNvCxnSpPr/>
                  <p:nvPr/>
                </p:nvCxnSpPr>
                <p:spPr>
                  <a:xfrm flipH="1">
                    <a:off x="5333903" y="2870094"/>
                    <a:ext cx="1811769" cy="1166413"/>
                  </a:xfrm>
                  <a:prstGeom prst="line">
                    <a:avLst/>
                  </a:prstGeom>
                  <a:solidFill>
                    <a:schemeClr val="bg1"/>
                  </a:solidFill>
                  <a:ln w="9528">
                    <a:solidFill>
                      <a:schemeClr val="bg1">
                        <a:lumMod val="85000"/>
                      </a:schemeClr>
                    </a:solidFill>
                    <a:prstDash val="solid"/>
                    <a:miter/>
                  </a:ln>
                </p:spPr>
              </p:cxnSp>
            </p:grpSp>
          </p:grpSp>
          <p:grpSp>
            <p:nvGrpSpPr>
              <p:cNvPr id="671" name="그룹 670"/>
              <p:cNvGrpSpPr/>
              <p:nvPr/>
            </p:nvGrpSpPr>
            <p:grpSpPr>
              <a:xfrm>
                <a:off x="8451884" y="5810106"/>
                <a:ext cx="508062" cy="329627"/>
                <a:chOff x="5333903" y="2870094"/>
                <a:chExt cx="1811769" cy="1166413"/>
              </a:xfrm>
            </p:grpSpPr>
            <p:sp>
              <p:nvSpPr>
                <p:cNvPr id="678" name="직사각형 677"/>
                <p:cNvSpPr/>
                <p:nvPr/>
              </p:nvSpPr>
              <p:spPr>
                <a:xfrm>
                  <a:off x="5333903" y="2870094"/>
                  <a:ext cx="1811768" cy="116641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ko-KR" sz="700" b="1" kern="0" dirty="0">
                    <a:solidFill>
                      <a:schemeClr val="bg1">
                        <a:lumMod val="50000"/>
                      </a:schemeClr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cxnSp>
              <p:nvCxnSpPr>
                <p:cNvPr id="679" name="직선 연결선 678"/>
                <p:cNvCxnSpPr/>
                <p:nvPr/>
              </p:nvCxnSpPr>
              <p:spPr>
                <a:xfrm>
                  <a:off x="5333903" y="2870094"/>
                  <a:ext cx="1811768" cy="1159562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  <p:cxnSp>
              <p:nvCxnSpPr>
                <p:cNvPr id="680" name="직선 연결선 679"/>
                <p:cNvCxnSpPr/>
                <p:nvPr/>
              </p:nvCxnSpPr>
              <p:spPr>
                <a:xfrm flipH="1">
                  <a:off x="5333903" y="2870094"/>
                  <a:ext cx="1811769" cy="1166413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</p:grpSp>
          <p:grpSp>
            <p:nvGrpSpPr>
              <p:cNvPr id="672" name="그룹 671"/>
              <p:cNvGrpSpPr/>
              <p:nvPr/>
            </p:nvGrpSpPr>
            <p:grpSpPr>
              <a:xfrm>
                <a:off x="8973007" y="5810106"/>
                <a:ext cx="508062" cy="329627"/>
                <a:chOff x="5333903" y="2870094"/>
                <a:chExt cx="1811769" cy="1166413"/>
              </a:xfrm>
            </p:grpSpPr>
            <p:sp>
              <p:nvSpPr>
                <p:cNvPr id="675" name="직사각형 674"/>
                <p:cNvSpPr/>
                <p:nvPr/>
              </p:nvSpPr>
              <p:spPr>
                <a:xfrm>
                  <a:off x="5333903" y="2870094"/>
                  <a:ext cx="1811768" cy="1166413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ko-KR" sz="700" b="1" kern="0" dirty="0">
                    <a:solidFill>
                      <a:schemeClr val="bg1">
                        <a:lumMod val="50000"/>
                      </a:schemeClr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cxnSp>
              <p:nvCxnSpPr>
                <p:cNvPr id="676" name="직선 연결선 675"/>
                <p:cNvCxnSpPr/>
                <p:nvPr/>
              </p:nvCxnSpPr>
              <p:spPr>
                <a:xfrm>
                  <a:off x="5333903" y="2870094"/>
                  <a:ext cx="1811768" cy="1159562"/>
                </a:xfrm>
                <a:prstGeom prst="line">
                  <a:avLst/>
                </a:prstGeom>
                <a:solidFill>
                  <a:schemeClr val="bg1"/>
                </a:solidFill>
                <a:ln w="9528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</p:cxnSp>
            <p:cxnSp>
              <p:nvCxnSpPr>
                <p:cNvPr id="677" name="직선 연결선 676"/>
                <p:cNvCxnSpPr/>
                <p:nvPr/>
              </p:nvCxnSpPr>
              <p:spPr>
                <a:xfrm flipH="1">
                  <a:off x="5333903" y="2870094"/>
                  <a:ext cx="1811769" cy="1166413"/>
                </a:xfrm>
                <a:prstGeom prst="line">
                  <a:avLst/>
                </a:prstGeom>
                <a:solidFill>
                  <a:schemeClr val="bg1"/>
                </a:solidFill>
                <a:ln w="9528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</p:cxnSp>
          </p:grpSp>
          <p:sp>
            <p:nvSpPr>
              <p:cNvPr id="673" name="Rectangle 27"/>
              <p:cNvSpPr/>
              <p:nvPr/>
            </p:nvSpPr>
            <p:spPr>
              <a:xfrm>
                <a:off x="8452278" y="5807163"/>
                <a:ext cx="1028791" cy="327690"/>
              </a:xfrm>
              <a:prstGeom prst="rect">
                <a:avLst/>
              </a:prstGeom>
              <a:solidFill>
                <a:schemeClr val="bg1"/>
              </a:solidFill>
              <a:ln w="9528">
                <a:solidFill>
                  <a:srgbClr val="FF0000"/>
                </a:solidFill>
                <a:prstDash val="dash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algn="ctr" defTabSz="91440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100" b="1" kern="0" dirty="0">
                    <a:solidFill>
                      <a:srgbClr val="FF0000"/>
                    </a:solidFill>
                    <a:latin typeface="맑은 고딕" pitchFamily="50"/>
                    <a:ea typeface="맑은 고딕" pitchFamily="50"/>
                  </a:rPr>
                  <a:t>X</a:t>
                </a:r>
              </a:p>
            </p:txBody>
          </p:sp>
        </p:grpSp>
        <p:grpSp>
          <p:nvGrpSpPr>
            <p:cNvPr id="714" name="그룹 713"/>
            <p:cNvGrpSpPr/>
            <p:nvPr/>
          </p:nvGrpSpPr>
          <p:grpSpPr>
            <a:xfrm>
              <a:off x="1928430" y="6284034"/>
              <a:ext cx="427917" cy="103477"/>
              <a:chOff x="5333903" y="2870094"/>
              <a:chExt cx="1811769" cy="1166413"/>
            </a:xfrm>
          </p:grpSpPr>
          <p:sp>
            <p:nvSpPr>
              <p:cNvPr id="715" name="직사각형 714"/>
              <p:cNvSpPr/>
              <p:nvPr/>
            </p:nvSpPr>
            <p:spPr>
              <a:xfrm>
                <a:off x="5333903" y="2870094"/>
                <a:ext cx="1811768" cy="1166413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algn="ctr" defTabSz="91440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altLang="ko-KR" sz="700" b="1" kern="0" dirty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endParaRPr>
              </a:p>
            </p:txBody>
          </p:sp>
          <p:cxnSp>
            <p:nvCxnSpPr>
              <p:cNvPr id="716" name="직선 연결선 715"/>
              <p:cNvCxnSpPr/>
              <p:nvPr/>
            </p:nvCxnSpPr>
            <p:spPr>
              <a:xfrm>
                <a:off x="5333903" y="2870094"/>
                <a:ext cx="1811768" cy="1159562"/>
              </a:xfrm>
              <a:prstGeom prst="line">
                <a:avLst/>
              </a:prstGeom>
              <a:solidFill>
                <a:schemeClr val="bg1"/>
              </a:solidFill>
              <a:ln w="9528">
                <a:solidFill>
                  <a:schemeClr val="bg1">
                    <a:lumMod val="85000"/>
                  </a:schemeClr>
                </a:solidFill>
                <a:prstDash val="solid"/>
                <a:miter/>
              </a:ln>
            </p:spPr>
          </p:cxnSp>
          <p:cxnSp>
            <p:nvCxnSpPr>
              <p:cNvPr id="717" name="직선 연결선 716"/>
              <p:cNvCxnSpPr/>
              <p:nvPr/>
            </p:nvCxnSpPr>
            <p:spPr>
              <a:xfrm flipH="1">
                <a:off x="5333903" y="2870094"/>
                <a:ext cx="1811769" cy="1166413"/>
              </a:xfrm>
              <a:prstGeom prst="line">
                <a:avLst/>
              </a:prstGeom>
              <a:solidFill>
                <a:schemeClr val="bg1"/>
              </a:solidFill>
              <a:ln w="9528">
                <a:solidFill>
                  <a:schemeClr val="bg1">
                    <a:lumMod val="85000"/>
                  </a:schemeClr>
                </a:solidFill>
                <a:prstDash val="solid"/>
                <a:miter/>
              </a:ln>
            </p:spPr>
          </p:cxnSp>
        </p:grpSp>
        <p:cxnSp>
          <p:nvCxnSpPr>
            <p:cNvPr id="718" name="직선 연결선 717"/>
            <p:cNvCxnSpPr>
              <a:endCxn id="606" idx="3"/>
            </p:cNvCxnSpPr>
            <p:nvPr/>
          </p:nvCxnSpPr>
          <p:spPr>
            <a:xfrm>
              <a:off x="373115" y="6102755"/>
              <a:ext cx="1408581" cy="3143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직선 연결선 718"/>
            <p:cNvCxnSpPr/>
            <p:nvPr/>
          </p:nvCxnSpPr>
          <p:spPr>
            <a:xfrm>
              <a:off x="1309965" y="5778470"/>
              <a:ext cx="0" cy="645394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" name="직선 연결선 721"/>
            <p:cNvCxnSpPr/>
            <p:nvPr/>
          </p:nvCxnSpPr>
          <p:spPr>
            <a:xfrm>
              <a:off x="838234" y="5778470"/>
              <a:ext cx="0" cy="645394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6" name="직선 연결선 725"/>
            <p:cNvCxnSpPr/>
            <p:nvPr/>
          </p:nvCxnSpPr>
          <p:spPr>
            <a:xfrm>
              <a:off x="1865365" y="6102755"/>
              <a:ext cx="1408581" cy="3143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7" name="직선 연결선 726"/>
            <p:cNvCxnSpPr/>
            <p:nvPr/>
          </p:nvCxnSpPr>
          <p:spPr>
            <a:xfrm>
              <a:off x="2802215" y="5778470"/>
              <a:ext cx="0" cy="645394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8" name="직선 연결선 727"/>
            <p:cNvCxnSpPr/>
            <p:nvPr/>
          </p:nvCxnSpPr>
          <p:spPr>
            <a:xfrm>
              <a:off x="2356381" y="5778470"/>
              <a:ext cx="0" cy="645394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9" name="직선 연결선 728"/>
            <p:cNvCxnSpPr/>
            <p:nvPr/>
          </p:nvCxnSpPr>
          <p:spPr>
            <a:xfrm>
              <a:off x="3383015" y="6102755"/>
              <a:ext cx="1408581" cy="3143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0" name="직선 연결선 729"/>
            <p:cNvCxnSpPr/>
            <p:nvPr/>
          </p:nvCxnSpPr>
          <p:spPr>
            <a:xfrm>
              <a:off x="4319865" y="5778470"/>
              <a:ext cx="0" cy="645394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1" name="직선 연결선 730"/>
            <p:cNvCxnSpPr/>
            <p:nvPr/>
          </p:nvCxnSpPr>
          <p:spPr>
            <a:xfrm>
              <a:off x="3848134" y="5778470"/>
              <a:ext cx="0" cy="645394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2" name="직선 연결선 731"/>
            <p:cNvCxnSpPr/>
            <p:nvPr/>
          </p:nvCxnSpPr>
          <p:spPr>
            <a:xfrm>
              <a:off x="4875265" y="6102755"/>
              <a:ext cx="1408581" cy="3143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3" name="직선 연결선 732"/>
            <p:cNvCxnSpPr/>
            <p:nvPr/>
          </p:nvCxnSpPr>
          <p:spPr>
            <a:xfrm>
              <a:off x="5812115" y="5778470"/>
              <a:ext cx="0" cy="645394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4" name="직선 연결선 733"/>
            <p:cNvCxnSpPr/>
            <p:nvPr/>
          </p:nvCxnSpPr>
          <p:spPr>
            <a:xfrm>
              <a:off x="5340384" y="5778470"/>
              <a:ext cx="0" cy="645394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3" name="그룹 882"/>
          <p:cNvGrpSpPr/>
          <p:nvPr/>
        </p:nvGrpSpPr>
        <p:grpSpPr>
          <a:xfrm>
            <a:off x="5331582" y="2422530"/>
            <a:ext cx="2091294" cy="1379641"/>
            <a:chOff x="378148" y="2557066"/>
            <a:chExt cx="1665166" cy="1098521"/>
          </a:xfrm>
        </p:grpSpPr>
        <p:sp>
          <p:nvSpPr>
            <p:cNvPr id="884" name="직사각형 883"/>
            <p:cNvSpPr/>
            <p:nvPr/>
          </p:nvSpPr>
          <p:spPr>
            <a:xfrm>
              <a:off x="378148" y="2557066"/>
              <a:ext cx="1665166" cy="76875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85" name="TextBox 884"/>
            <p:cNvSpPr txBox="1"/>
            <p:nvPr/>
          </p:nvSpPr>
          <p:spPr>
            <a:xfrm>
              <a:off x="694726" y="3386018"/>
              <a:ext cx="1036506" cy="26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화면 분할 </a:t>
              </a:r>
              <a:r>
                <a:rPr lang="en-US" altLang="ko-KR" sz="8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</a:p>
            <a:p>
              <a:pPr algn="ctr"/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지도 활용 구조</a:t>
              </a: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886" name="그룹 885"/>
            <p:cNvGrpSpPr/>
            <p:nvPr/>
          </p:nvGrpSpPr>
          <p:grpSpPr>
            <a:xfrm>
              <a:off x="436578" y="2601800"/>
              <a:ext cx="1026764" cy="669906"/>
              <a:chOff x="5333899" y="2870094"/>
              <a:chExt cx="3661481" cy="2370518"/>
            </a:xfrm>
          </p:grpSpPr>
          <p:sp>
            <p:nvSpPr>
              <p:cNvPr id="891" name="직사각형 890"/>
              <p:cNvSpPr/>
              <p:nvPr/>
            </p:nvSpPr>
            <p:spPr>
              <a:xfrm>
                <a:off x="5333899" y="2870098"/>
                <a:ext cx="3650155" cy="237051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>
                <a:noFill/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algn="ctr" defTabSz="91440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altLang="ko-KR" sz="700" b="1" kern="0" dirty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endParaRPr>
              </a:p>
            </p:txBody>
          </p:sp>
          <p:cxnSp>
            <p:nvCxnSpPr>
              <p:cNvPr id="892" name="직선 연결선 891"/>
              <p:cNvCxnSpPr/>
              <p:nvPr/>
            </p:nvCxnSpPr>
            <p:spPr>
              <a:xfrm>
                <a:off x="5333903" y="2870094"/>
                <a:ext cx="3661473" cy="2343402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</p:cxnSp>
          <p:cxnSp>
            <p:nvCxnSpPr>
              <p:cNvPr id="893" name="직선 연결선 892"/>
              <p:cNvCxnSpPr/>
              <p:nvPr/>
            </p:nvCxnSpPr>
            <p:spPr>
              <a:xfrm flipH="1">
                <a:off x="5333899" y="2870098"/>
                <a:ext cx="3661481" cy="2343398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</p:cxnSp>
        </p:grpSp>
        <p:grpSp>
          <p:nvGrpSpPr>
            <p:cNvPr id="887" name="그룹 886"/>
            <p:cNvGrpSpPr/>
            <p:nvPr/>
          </p:nvGrpSpPr>
          <p:grpSpPr>
            <a:xfrm>
              <a:off x="1476820" y="2601800"/>
              <a:ext cx="508062" cy="671842"/>
              <a:chOff x="5333903" y="1659138"/>
              <a:chExt cx="1811769" cy="2377370"/>
            </a:xfrm>
          </p:grpSpPr>
          <p:sp>
            <p:nvSpPr>
              <p:cNvPr id="888" name="직사각형 887"/>
              <p:cNvSpPr/>
              <p:nvPr/>
            </p:nvSpPr>
            <p:spPr>
              <a:xfrm>
                <a:off x="5333903" y="1659138"/>
                <a:ext cx="1811769" cy="237737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algn="ctr" defTabSz="91440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altLang="ko-KR" sz="700" b="1" kern="0" dirty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endParaRPr>
              </a:p>
            </p:txBody>
          </p:sp>
          <p:cxnSp>
            <p:nvCxnSpPr>
              <p:cNvPr id="889" name="직선 연결선 888"/>
              <p:cNvCxnSpPr/>
              <p:nvPr/>
            </p:nvCxnSpPr>
            <p:spPr>
              <a:xfrm>
                <a:off x="5344804" y="1659142"/>
                <a:ext cx="1800868" cy="2370516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</p:cxnSp>
          <p:cxnSp>
            <p:nvCxnSpPr>
              <p:cNvPr id="890" name="직선 연결선 889"/>
              <p:cNvCxnSpPr/>
              <p:nvPr/>
            </p:nvCxnSpPr>
            <p:spPr>
              <a:xfrm flipH="1">
                <a:off x="5333903" y="1659142"/>
                <a:ext cx="1811769" cy="2377366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</p:cxnSp>
        </p:grpSp>
      </p:grpSp>
      <p:grpSp>
        <p:nvGrpSpPr>
          <p:cNvPr id="894" name="그룹 893"/>
          <p:cNvGrpSpPr/>
          <p:nvPr/>
        </p:nvGrpSpPr>
        <p:grpSpPr>
          <a:xfrm>
            <a:off x="2855341" y="2422530"/>
            <a:ext cx="2091294" cy="1379641"/>
            <a:chOff x="378148" y="2557066"/>
            <a:chExt cx="1665166" cy="1098521"/>
          </a:xfrm>
        </p:grpSpPr>
        <p:sp>
          <p:nvSpPr>
            <p:cNvPr id="895" name="TextBox 894"/>
            <p:cNvSpPr txBox="1"/>
            <p:nvPr/>
          </p:nvSpPr>
          <p:spPr>
            <a:xfrm>
              <a:off x="694726" y="3386018"/>
              <a:ext cx="1036506" cy="26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화면 분할 </a:t>
              </a:r>
              <a:r>
                <a:rPr lang="en-US" altLang="ko-KR" sz="8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</a:p>
            <a:p>
              <a:pPr algn="ctr"/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지도 활용 구조</a:t>
              </a: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96" name="직사각형 895"/>
            <p:cNvSpPr/>
            <p:nvPr/>
          </p:nvSpPr>
          <p:spPr>
            <a:xfrm>
              <a:off x="378148" y="2557066"/>
              <a:ext cx="1665166" cy="76875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897" name="그룹 896"/>
            <p:cNvGrpSpPr/>
            <p:nvPr/>
          </p:nvGrpSpPr>
          <p:grpSpPr>
            <a:xfrm>
              <a:off x="436578" y="2601800"/>
              <a:ext cx="1026764" cy="669906"/>
              <a:chOff x="5333899" y="2870094"/>
              <a:chExt cx="3661481" cy="2370518"/>
            </a:xfrm>
          </p:grpSpPr>
          <p:sp>
            <p:nvSpPr>
              <p:cNvPr id="906" name="직사각형 905"/>
              <p:cNvSpPr/>
              <p:nvPr/>
            </p:nvSpPr>
            <p:spPr>
              <a:xfrm>
                <a:off x="5333899" y="2870098"/>
                <a:ext cx="3661477" cy="237051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>
                <a:noFill/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algn="ctr" defTabSz="91440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altLang="ko-KR" sz="700" b="1" kern="0" dirty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endParaRPr>
              </a:p>
            </p:txBody>
          </p:sp>
          <p:cxnSp>
            <p:nvCxnSpPr>
              <p:cNvPr id="907" name="직선 연결선 906"/>
              <p:cNvCxnSpPr/>
              <p:nvPr/>
            </p:nvCxnSpPr>
            <p:spPr>
              <a:xfrm>
                <a:off x="5333903" y="2870094"/>
                <a:ext cx="3661473" cy="2343402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</p:cxnSp>
          <p:cxnSp>
            <p:nvCxnSpPr>
              <p:cNvPr id="908" name="직선 연결선 907"/>
              <p:cNvCxnSpPr/>
              <p:nvPr/>
            </p:nvCxnSpPr>
            <p:spPr>
              <a:xfrm flipH="1">
                <a:off x="5333899" y="2870098"/>
                <a:ext cx="3661481" cy="2343398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</p:cxnSp>
        </p:grpSp>
        <p:grpSp>
          <p:nvGrpSpPr>
            <p:cNvPr id="898" name="그룹 897"/>
            <p:cNvGrpSpPr/>
            <p:nvPr/>
          </p:nvGrpSpPr>
          <p:grpSpPr>
            <a:xfrm>
              <a:off x="1476820" y="2601800"/>
              <a:ext cx="510443" cy="329627"/>
              <a:chOff x="5333903" y="2870094"/>
              <a:chExt cx="1820260" cy="1166413"/>
            </a:xfrm>
          </p:grpSpPr>
          <p:sp>
            <p:nvSpPr>
              <p:cNvPr id="903" name="직사각형 902"/>
              <p:cNvSpPr/>
              <p:nvPr/>
            </p:nvSpPr>
            <p:spPr>
              <a:xfrm>
                <a:off x="5342394" y="2870094"/>
                <a:ext cx="1811769" cy="1166413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algn="ctr" defTabSz="91440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altLang="ko-KR" sz="700" b="1" kern="0" dirty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endParaRPr>
              </a:p>
            </p:txBody>
          </p:sp>
          <p:cxnSp>
            <p:nvCxnSpPr>
              <p:cNvPr id="904" name="직선 연결선 903"/>
              <p:cNvCxnSpPr/>
              <p:nvPr/>
            </p:nvCxnSpPr>
            <p:spPr>
              <a:xfrm>
                <a:off x="5333903" y="2881265"/>
                <a:ext cx="1811769" cy="1148391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</p:cxnSp>
          <p:cxnSp>
            <p:nvCxnSpPr>
              <p:cNvPr id="905" name="직선 연결선 904"/>
              <p:cNvCxnSpPr/>
              <p:nvPr/>
            </p:nvCxnSpPr>
            <p:spPr>
              <a:xfrm flipH="1">
                <a:off x="5342394" y="2870094"/>
                <a:ext cx="1811769" cy="1166413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</p:cxnSp>
        </p:grpSp>
        <p:grpSp>
          <p:nvGrpSpPr>
            <p:cNvPr id="899" name="그룹 898"/>
            <p:cNvGrpSpPr/>
            <p:nvPr/>
          </p:nvGrpSpPr>
          <p:grpSpPr>
            <a:xfrm>
              <a:off x="1476820" y="2944015"/>
              <a:ext cx="510443" cy="329627"/>
              <a:chOff x="5333903" y="2870094"/>
              <a:chExt cx="1820260" cy="1166413"/>
            </a:xfrm>
          </p:grpSpPr>
          <p:sp>
            <p:nvSpPr>
              <p:cNvPr id="900" name="직사각형 899"/>
              <p:cNvSpPr/>
              <p:nvPr/>
            </p:nvSpPr>
            <p:spPr>
              <a:xfrm>
                <a:off x="5342394" y="2870094"/>
                <a:ext cx="1811769" cy="1166413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algn="ctr" defTabSz="91440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altLang="ko-KR" sz="700" b="1" kern="0" dirty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endParaRPr>
              </a:p>
            </p:txBody>
          </p:sp>
          <p:cxnSp>
            <p:nvCxnSpPr>
              <p:cNvPr id="901" name="직선 연결선 900"/>
              <p:cNvCxnSpPr/>
              <p:nvPr/>
            </p:nvCxnSpPr>
            <p:spPr>
              <a:xfrm>
                <a:off x="5333903" y="2870094"/>
                <a:ext cx="1811768" cy="1159562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</p:cxnSp>
          <p:cxnSp>
            <p:nvCxnSpPr>
              <p:cNvPr id="902" name="직선 연결선 901"/>
              <p:cNvCxnSpPr/>
              <p:nvPr/>
            </p:nvCxnSpPr>
            <p:spPr>
              <a:xfrm flipH="1">
                <a:off x="5333903" y="2870094"/>
                <a:ext cx="1811769" cy="1166413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</p:cxnSp>
        </p:grpSp>
      </p:grpSp>
      <p:grpSp>
        <p:nvGrpSpPr>
          <p:cNvPr id="957" name="그룹 956"/>
          <p:cNvGrpSpPr/>
          <p:nvPr/>
        </p:nvGrpSpPr>
        <p:grpSpPr>
          <a:xfrm>
            <a:off x="2849067" y="3924647"/>
            <a:ext cx="2091294" cy="1379641"/>
            <a:chOff x="7807870" y="2420605"/>
            <a:chExt cx="2091294" cy="1379641"/>
          </a:xfrm>
        </p:grpSpPr>
        <p:sp>
          <p:nvSpPr>
            <p:cNvPr id="958" name="직사각형 957"/>
            <p:cNvSpPr/>
            <p:nvPr/>
          </p:nvSpPr>
          <p:spPr>
            <a:xfrm>
              <a:off x="7807870" y="2420605"/>
              <a:ext cx="2091294" cy="96548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959" name="그룹 958"/>
            <p:cNvGrpSpPr/>
            <p:nvPr/>
          </p:nvGrpSpPr>
          <p:grpSpPr>
            <a:xfrm>
              <a:off x="8537213" y="2476787"/>
              <a:ext cx="638079" cy="413981"/>
              <a:chOff x="5333903" y="2870094"/>
              <a:chExt cx="1811769" cy="1166413"/>
            </a:xfrm>
          </p:grpSpPr>
          <p:sp>
            <p:nvSpPr>
              <p:cNvPr id="977" name="직사각형 976"/>
              <p:cNvSpPr/>
              <p:nvPr/>
            </p:nvSpPr>
            <p:spPr>
              <a:xfrm>
                <a:off x="5333903" y="2870094"/>
                <a:ext cx="1811768" cy="1166413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algn="ctr" defTabSz="91440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altLang="ko-KR" sz="700" b="1" kern="0" dirty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endParaRPr>
              </a:p>
            </p:txBody>
          </p:sp>
          <p:cxnSp>
            <p:nvCxnSpPr>
              <p:cNvPr id="978" name="직선 연결선 977"/>
              <p:cNvCxnSpPr/>
              <p:nvPr/>
            </p:nvCxnSpPr>
            <p:spPr>
              <a:xfrm>
                <a:off x="5333903" y="2870094"/>
                <a:ext cx="1811768" cy="1159562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</p:cxnSp>
          <p:cxnSp>
            <p:nvCxnSpPr>
              <p:cNvPr id="979" name="직선 연결선 978"/>
              <p:cNvCxnSpPr/>
              <p:nvPr/>
            </p:nvCxnSpPr>
            <p:spPr>
              <a:xfrm flipH="1">
                <a:off x="5333903" y="2870094"/>
                <a:ext cx="1811769" cy="1166413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</p:cxnSp>
        </p:grpSp>
        <p:grpSp>
          <p:nvGrpSpPr>
            <p:cNvPr id="960" name="그룹 959"/>
            <p:cNvGrpSpPr/>
            <p:nvPr/>
          </p:nvGrpSpPr>
          <p:grpSpPr>
            <a:xfrm>
              <a:off x="8537213" y="2906577"/>
              <a:ext cx="638079" cy="413981"/>
              <a:chOff x="5333903" y="2870094"/>
              <a:chExt cx="1811769" cy="1166413"/>
            </a:xfrm>
          </p:grpSpPr>
          <p:sp>
            <p:nvSpPr>
              <p:cNvPr id="974" name="직사각형 973"/>
              <p:cNvSpPr/>
              <p:nvPr/>
            </p:nvSpPr>
            <p:spPr>
              <a:xfrm>
                <a:off x="5333903" y="2870094"/>
                <a:ext cx="1811768" cy="1166413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algn="ctr" defTabSz="91440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altLang="ko-KR" sz="700" b="1" kern="0" dirty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endParaRPr>
              </a:p>
            </p:txBody>
          </p:sp>
          <p:cxnSp>
            <p:nvCxnSpPr>
              <p:cNvPr id="975" name="직선 연결선 974"/>
              <p:cNvCxnSpPr/>
              <p:nvPr/>
            </p:nvCxnSpPr>
            <p:spPr>
              <a:xfrm>
                <a:off x="5333903" y="2870094"/>
                <a:ext cx="1811768" cy="1159562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</p:cxnSp>
          <p:cxnSp>
            <p:nvCxnSpPr>
              <p:cNvPr id="976" name="직선 연결선 975"/>
              <p:cNvCxnSpPr/>
              <p:nvPr/>
            </p:nvCxnSpPr>
            <p:spPr>
              <a:xfrm flipH="1">
                <a:off x="5333903" y="2870094"/>
                <a:ext cx="1811769" cy="1166413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</p:cxnSp>
        </p:grpSp>
        <p:grpSp>
          <p:nvGrpSpPr>
            <p:cNvPr id="961" name="그룹 960"/>
            <p:cNvGrpSpPr/>
            <p:nvPr/>
          </p:nvGrpSpPr>
          <p:grpSpPr>
            <a:xfrm>
              <a:off x="9192134" y="2476787"/>
              <a:ext cx="644533" cy="843772"/>
              <a:chOff x="5333903" y="2870094"/>
              <a:chExt cx="1830095" cy="2377369"/>
            </a:xfrm>
          </p:grpSpPr>
          <p:sp>
            <p:nvSpPr>
              <p:cNvPr id="971" name="직사각형 970"/>
              <p:cNvSpPr/>
              <p:nvPr/>
            </p:nvSpPr>
            <p:spPr>
              <a:xfrm>
                <a:off x="5333903" y="2870098"/>
                <a:ext cx="1811769" cy="237051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>
                <a:noFill/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algn="ctr" defTabSz="91440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altLang="ko-KR" sz="700" b="1" kern="0" dirty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endParaRPr>
              </a:p>
            </p:txBody>
          </p:sp>
          <p:cxnSp>
            <p:nvCxnSpPr>
              <p:cNvPr id="972" name="직선 연결선 971"/>
              <p:cNvCxnSpPr/>
              <p:nvPr/>
            </p:nvCxnSpPr>
            <p:spPr>
              <a:xfrm>
                <a:off x="5333903" y="2870094"/>
                <a:ext cx="1830095" cy="2377369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</p:cxnSp>
          <p:cxnSp>
            <p:nvCxnSpPr>
              <p:cNvPr id="973" name="직선 연결선 972"/>
              <p:cNvCxnSpPr/>
              <p:nvPr/>
            </p:nvCxnSpPr>
            <p:spPr>
              <a:xfrm flipH="1">
                <a:off x="5343941" y="2870094"/>
                <a:ext cx="1801731" cy="2377369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</p:cxnSp>
        </p:grpSp>
        <p:grpSp>
          <p:nvGrpSpPr>
            <p:cNvPr id="962" name="그룹 961"/>
            <p:cNvGrpSpPr/>
            <p:nvPr/>
          </p:nvGrpSpPr>
          <p:grpSpPr>
            <a:xfrm>
              <a:off x="7880789" y="2476787"/>
              <a:ext cx="638079" cy="413981"/>
              <a:chOff x="5333903" y="2870094"/>
              <a:chExt cx="1811769" cy="1166413"/>
            </a:xfrm>
          </p:grpSpPr>
          <p:sp>
            <p:nvSpPr>
              <p:cNvPr id="968" name="직사각형 967"/>
              <p:cNvSpPr/>
              <p:nvPr/>
            </p:nvSpPr>
            <p:spPr>
              <a:xfrm>
                <a:off x="5333903" y="2870094"/>
                <a:ext cx="1811768" cy="1166413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algn="ctr" defTabSz="91440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altLang="ko-KR" sz="700" b="1" kern="0" dirty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endParaRPr>
              </a:p>
            </p:txBody>
          </p:sp>
          <p:cxnSp>
            <p:nvCxnSpPr>
              <p:cNvPr id="969" name="직선 연결선 968"/>
              <p:cNvCxnSpPr/>
              <p:nvPr/>
            </p:nvCxnSpPr>
            <p:spPr>
              <a:xfrm>
                <a:off x="5333903" y="2870094"/>
                <a:ext cx="1811768" cy="1159562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</p:cxnSp>
          <p:cxnSp>
            <p:nvCxnSpPr>
              <p:cNvPr id="970" name="직선 연결선 969"/>
              <p:cNvCxnSpPr/>
              <p:nvPr/>
            </p:nvCxnSpPr>
            <p:spPr>
              <a:xfrm flipH="1">
                <a:off x="5333903" y="2870094"/>
                <a:ext cx="1811769" cy="1166413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</p:cxnSp>
        </p:grpSp>
        <p:grpSp>
          <p:nvGrpSpPr>
            <p:cNvPr id="963" name="그룹 962"/>
            <p:cNvGrpSpPr/>
            <p:nvPr/>
          </p:nvGrpSpPr>
          <p:grpSpPr>
            <a:xfrm>
              <a:off x="7880789" y="2906577"/>
              <a:ext cx="638079" cy="413981"/>
              <a:chOff x="5333903" y="2870094"/>
              <a:chExt cx="1811769" cy="1166413"/>
            </a:xfrm>
          </p:grpSpPr>
          <p:sp>
            <p:nvSpPr>
              <p:cNvPr id="965" name="직사각형 964"/>
              <p:cNvSpPr/>
              <p:nvPr/>
            </p:nvSpPr>
            <p:spPr>
              <a:xfrm>
                <a:off x="5333903" y="2870094"/>
                <a:ext cx="1811769" cy="1166413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algn="ctr" defTabSz="91440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altLang="ko-KR" sz="700" b="1" kern="0" dirty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endParaRPr>
              </a:p>
            </p:txBody>
          </p:sp>
          <p:cxnSp>
            <p:nvCxnSpPr>
              <p:cNvPr id="966" name="직선 연결선 965"/>
              <p:cNvCxnSpPr/>
              <p:nvPr/>
            </p:nvCxnSpPr>
            <p:spPr>
              <a:xfrm>
                <a:off x="5333903" y="2870094"/>
                <a:ext cx="1811768" cy="1159562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</p:cxnSp>
          <p:cxnSp>
            <p:nvCxnSpPr>
              <p:cNvPr id="967" name="직선 연결선 966"/>
              <p:cNvCxnSpPr/>
              <p:nvPr/>
            </p:nvCxnSpPr>
            <p:spPr>
              <a:xfrm flipH="1">
                <a:off x="5333903" y="2870094"/>
                <a:ext cx="1811769" cy="1166413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</p:cxnSp>
        </p:grpSp>
        <p:sp>
          <p:nvSpPr>
            <p:cNvPr id="964" name="TextBox 963"/>
            <p:cNvSpPr txBox="1"/>
            <p:nvPr/>
          </p:nvSpPr>
          <p:spPr>
            <a:xfrm>
              <a:off x="8264634" y="3461692"/>
              <a:ext cx="11834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화면 분할 </a:t>
              </a:r>
              <a:r>
                <a:rPr lang="en-US" altLang="ko-KR" sz="8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5</a:t>
              </a: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지표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8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콘텐츠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활용 구조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028" name="그룹 1027"/>
          <p:cNvGrpSpPr/>
          <p:nvPr/>
        </p:nvGrpSpPr>
        <p:grpSpPr>
          <a:xfrm>
            <a:off x="378148" y="3925372"/>
            <a:ext cx="2091294" cy="1379641"/>
            <a:chOff x="2846244" y="3943034"/>
            <a:chExt cx="2091294" cy="1379641"/>
          </a:xfrm>
        </p:grpSpPr>
        <p:sp>
          <p:nvSpPr>
            <p:cNvPr id="1029" name="TextBox 1028"/>
            <p:cNvSpPr txBox="1"/>
            <p:nvPr/>
          </p:nvSpPr>
          <p:spPr>
            <a:xfrm>
              <a:off x="3303008" y="4984121"/>
              <a:ext cx="11834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화면 분할 </a:t>
              </a:r>
              <a:r>
                <a:rPr lang="en-US" altLang="ko-KR" sz="8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지표</a:t>
              </a: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8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콘텐츠</a:t>
              </a: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활용 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구조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030" name="그룹 1029"/>
            <p:cNvGrpSpPr/>
            <p:nvPr/>
          </p:nvGrpSpPr>
          <p:grpSpPr>
            <a:xfrm>
              <a:off x="2846244" y="3943034"/>
              <a:ext cx="2091294" cy="965486"/>
              <a:chOff x="2846244" y="3943034"/>
              <a:chExt cx="2091294" cy="965486"/>
            </a:xfrm>
          </p:grpSpPr>
          <p:sp>
            <p:nvSpPr>
              <p:cNvPr id="1031" name="직사각형 1030"/>
              <p:cNvSpPr/>
              <p:nvPr/>
            </p:nvSpPr>
            <p:spPr>
              <a:xfrm>
                <a:off x="2846244" y="3943034"/>
                <a:ext cx="2091294" cy="96548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032" name="그룹 1031"/>
              <p:cNvGrpSpPr/>
              <p:nvPr/>
            </p:nvGrpSpPr>
            <p:grpSpPr>
              <a:xfrm>
                <a:off x="2919164" y="3999216"/>
                <a:ext cx="638079" cy="413981"/>
                <a:chOff x="5333903" y="2870094"/>
                <a:chExt cx="1811769" cy="1166413"/>
              </a:xfrm>
            </p:grpSpPr>
            <p:sp>
              <p:nvSpPr>
                <p:cNvPr id="1049" name="직사각형 1048"/>
                <p:cNvSpPr/>
                <p:nvPr/>
              </p:nvSpPr>
              <p:spPr>
                <a:xfrm>
                  <a:off x="5333903" y="2870094"/>
                  <a:ext cx="1795586" cy="116641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ko-KR" sz="700" b="1" kern="0" dirty="0">
                    <a:solidFill>
                      <a:schemeClr val="bg1">
                        <a:lumMod val="50000"/>
                      </a:schemeClr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cxnSp>
              <p:nvCxnSpPr>
                <p:cNvPr id="1050" name="직선 연결선 1049"/>
                <p:cNvCxnSpPr/>
                <p:nvPr/>
              </p:nvCxnSpPr>
              <p:spPr>
                <a:xfrm>
                  <a:off x="5333903" y="2870094"/>
                  <a:ext cx="1811768" cy="1159562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  <p:cxnSp>
              <p:nvCxnSpPr>
                <p:cNvPr id="1051" name="직선 연결선 1050"/>
                <p:cNvCxnSpPr/>
                <p:nvPr/>
              </p:nvCxnSpPr>
              <p:spPr>
                <a:xfrm flipH="1">
                  <a:off x="5333903" y="2870094"/>
                  <a:ext cx="1811769" cy="1166413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</p:grpSp>
          <p:grpSp>
            <p:nvGrpSpPr>
              <p:cNvPr id="1033" name="그룹 1032"/>
              <p:cNvGrpSpPr/>
              <p:nvPr/>
            </p:nvGrpSpPr>
            <p:grpSpPr>
              <a:xfrm>
                <a:off x="2919164" y="4429006"/>
                <a:ext cx="638079" cy="413981"/>
                <a:chOff x="5333903" y="2870094"/>
                <a:chExt cx="1811769" cy="1166413"/>
              </a:xfrm>
            </p:grpSpPr>
            <p:sp>
              <p:nvSpPr>
                <p:cNvPr id="1046" name="직사각형 1045"/>
                <p:cNvSpPr/>
                <p:nvPr/>
              </p:nvSpPr>
              <p:spPr>
                <a:xfrm>
                  <a:off x="5333903" y="2870094"/>
                  <a:ext cx="1795586" cy="116641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ko-KR" sz="700" b="1" kern="0" dirty="0">
                    <a:solidFill>
                      <a:schemeClr val="bg1">
                        <a:lumMod val="50000"/>
                      </a:schemeClr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cxnSp>
              <p:nvCxnSpPr>
                <p:cNvPr id="1047" name="직선 연결선 1046"/>
                <p:cNvCxnSpPr/>
                <p:nvPr/>
              </p:nvCxnSpPr>
              <p:spPr>
                <a:xfrm>
                  <a:off x="5333903" y="2870094"/>
                  <a:ext cx="1811768" cy="1159562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  <p:cxnSp>
              <p:nvCxnSpPr>
                <p:cNvPr id="1048" name="직선 연결선 1047"/>
                <p:cNvCxnSpPr/>
                <p:nvPr/>
              </p:nvCxnSpPr>
              <p:spPr>
                <a:xfrm flipH="1">
                  <a:off x="5333903" y="2870094"/>
                  <a:ext cx="1811769" cy="1166413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</p:grpSp>
          <p:grpSp>
            <p:nvGrpSpPr>
              <p:cNvPr id="1034" name="그룹 1033"/>
              <p:cNvGrpSpPr/>
              <p:nvPr/>
            </p:nvGrpSpPr>
            <p:grpSpPr>
              <a:xfrm>
                <a:off x="3572571" y="3999216"/>
                <a:ext cx="644533" cy="843772"/>
                <a:chOff x="5333903" y="2870094"/>
                <a:chExt cx="1830095" cy="2377369"/>
              </a:xfrm>
            </p:grpSpPr>
            <p:sp>
              <p:nvSpPr>
                <p:cNvPr id="1043" name="직사각형 1042"/>
                <p:cNvSpPr/>
                <p:nvPr/>
              </p:nvSpPr>
              <p:spPr>
                <a:xfrm>
                  <a:off x="5333903" y="2870098"/>
                  <a:ext cx="1811769" cy="2370514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3175">
                  <a:noFill/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ko-KR" sz="700" b="1" kern="0" dirty="0">
                    <a:solidFill>
                      <a:schemeClr val="bg1">
                        <a:lumMod val="50000"/>
                      </a:schemeClr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cxnSp>
              <p:nvCxnSpPr>
                <p:cNvPr id="1044" name="직선 연결선 1043"/>
                <p:cNvCxnSpPr/>
                <p:nvPr/>
              </p:nvCxnSpPr>
              <p:spPr>
                <a:xfrm>
                  <a:off x="5333903" y="2870094"/>
                  <a:ext cx="1830095" cy="2377369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  <p:cxnSp>
              <p:nvCxnSpPr>
                <p:cNvPr id="1045" name="직선 연결선 1044"/>
                <p:cNvCxnSpPr/>
                <p:nvPr/>
              </p:nvCxnSpPr>
              <p:spPr>
                <a:xfrm flipH="1">
                  <a:off x="5343941" y="2870094"/>
                  <a:ext cx="1801731" cy="2377369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</p:grpSp>
          <p:grpSp>
            <p:nvGrpSpPr>
              <p:cNvPr id="1035" name="그룹 1034"/>
              <p:cNvGrpSpPr/>
              <p:nvPr/>
            </p:nvGrpSpPr>
            <p:grpSpPr>
              <a:xfrm>
                <a:off x="4226075" y="3999216"/>
                <a:ext cx="638079" cy="413981"/>
                <a:chOff x="5333903" y="2870094"/>
                <a:chExt cx="1811769" cy="1166413"/>
              </a:xfrm>
            </p:grpSpPr>
            <p:sp>
              <p:nvSpPr>
                <p:cNvPr id="1040" name="직사각형 1039"/>
                <p:cNvSpPr/>
                <p:nvPr/>
              </p:nvSpPr>
              <p:spPr>
                <a:xfrm>
                  <a:off x="5338147" y="2870094"/>
                  <a:ext cx="1807522" cy="116641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ko-KR" sz="700" b="1" kern="0" dirty="0">
                    <a:solidFill>
                      <a:schemeClr val="bg1">
                        <a:lumMod val="50000"/>
                      </a:schemeClr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cxnSp>
              <p:nvCxnSpPr>
                <p:cNvPr id="1041" name="직선 연결선 1040"/>
                <p:cNvCxnSpPr/>
                <p:nvPr/>
              </p:nvCxnSpPr>
              <p:spPr>
                <a:xfrm>
                  <a:off x="5333903" y="2870094"/>
                  <a:ext cx="1811768" cy="1159562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  <p:cxnSp>
              <p:nvCxnSpPr>
                <p:cNvPr id="1042" name="직선 연결선 1041"/>
                <p:cNvCxnSpPr/>
                <p:nvPr/>
              </p:nvCxnSpPr>
              <p:spPr>
                <a:xfrm flipH="1">
                  <a:off x="5333903" y="2870094"/>
                  <a:ext cx="1811769" cy="1166413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</p:grpSp>
          <p:grpSp>
            <p:nvGrpSpPr>
              <p:cNvPr id="1036" name="그룹 1035"/>
              <p:cNvGrpSpPr/>
              <p:nvPr/>
            </p:nvGrpSpPr>
            <p:grpSpPr>
              <a:xfrm>
                <a:off x="4226075" y="4429006"/>
                <a:ext cx="638079" cy="413981"/>
                <a:chOff x="5333903" y="2870094"/>
                <a:chExt cx="1811769" cy="1166413"/>
              </a:xfrm>
            </p:grpSpPr>
            <p:sp>
              <p:nvSpPr>
                <p:cNvPr id="1037" name="직사각형 1036"/>
                <p:cNvSpPr/>
                <p:nvPr/>
              </p:nvSpPr>
              <p:spPr>
                <a:xfrm>
                  <a:off x="5338147" y="2870094"/>
                  <a:ext cx="1807522" cy="116641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ko-KR" sz="700" b="1" kern="0" dirty="0">
                    <a:solidFill>
                      <a:schemeClr val="bg1">
                        <a:lumMod val="50000"/>
                      </a:schemeClr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cxnSp>
              <p:nvCxnSpPr>
                <p:cNvPr id="1038" name="직선 연결선 1037"/>
                <p:cNvCxnSpPr/>
                <p:nvPr/>
              </p:nvCxnSpPr>
              <p:spPr>
                <a:xfrm>
                  <a:off x="5333903" y="2870094"/>
                  <a:ext cx="1811768" cy="1159562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  <p:cxnSp>
              <p:nvCxnSpPr>
                <p:cNvPr id="1039" name="직선 연결선 1038"/>
                <p:cNvCxnSpPr/>
                <p:nvPr/>
              </p:nvCxnSpPr>
              <p:spPr>
                <a:xfrm flipH="1">
                  <a:off x="5333903" y="2870094"/>
                  <a:ext cx="1811769" cy="1166413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</p:grpSp>
        </p:grpSp>
      </p:grpSp>
      <p:grpSp>
        <p:nvGrpSpPr>
          <p:cNvPr id="1100" name="그룹 1099"/>
          <p:cNvGrpSpPr/>
          <p:nvPr/>
        </p:nvGrpSpPr>
        <p:grpSpPr>
          <a:xfrm>
            <a:off x="7809895" y="2412684"/>
            <a:ext cx="2091294" cy="1502752"/>
            <a:chOff x="370004" y="3943034"/>
            <a:chExt cx="2091294" cy="1502752"/>
          </a:xfrm>
        </p:grpSpPr>
        <p:sp>
          <p:nvSpPr>
            <p:cNvPr id="1101" name="TextBox 1100"/>
            <p:cNvSpPr txBox="1"/>
            <p:nvPr/>
          </p:nvSpPr>
          <p:spPr>
            <a:xfrm>
              <a:off x="826768" y="4984121"/>
              <a:ext cx="11834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화면 분할 </a:t>
              </a:r>
              <a:r>
                <a:rPr lang="en-US" altLang="ko-KR" sz="8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br>
                <a:rPr lang="en-US" altLang="ko-KR" sz="8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지표</a:t>
              </a: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8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콘텐츠</a:t>
              </a: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활용 구조</a:t>
              </a: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endParaRPr lang="ko-KR" altLang="en-US" sz="8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102" name="그룹 1101"/>
            <p:cNvGrpSpPr/>
            <p:nvPr/>
          </p:nvGrpSpPr>
          <p:grpSpPr>
            <a:xfrm>
              <a:off x="370004" y="3943034"/>
              <a:ext cx="2091294" cy="965486"/>
              <a:chOff x="370004" y="3943034"/>
              <a:chExt cx="2091294" cy="965486"/>
            </a:xfrm>
          </p:grpSpPr>
          <p:sp>
            <p:nvSpPr>
              <p:cNvPr id="1103" name="직사각형 1102"/>
              <p:cNvSpPr/>
              <p:nvPr/>
            </p:nvSpPr>
            <p:spPr>
              <a:xfrm>
                <a:off x="370004" y="3943034"/>
                <a:ext cx="2091294" cy="96548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104" name="그룹 1103"/>
              <p:cNvGrpSpPr/>
              <p:nvPr/>
            </p:nvGrpSpPr>
            <p:grpSpPr>
              <a:xfrm>
                <a:off x="443387" y="3999216"/>
                <a:ext cx="644533" cy="843772"/>
                <a:chOff x="5333903" y="2870094"/>
                <a:chExt cx="1830095" cy="2377369"/>
              </a:xfrm>
            </p:grpSpPr>
            <p:sp>
              <p:nvSpPr>
                <p:cNvPr id="1121" name="직사각형 1120"/>
                <p:cNvSpPr/>
                <p:nvPr/>
              </p:nvSpPr>
              <p:spPr>
                <a:xfrm>
                  <a:off x="5333903" y="2870098"/>
                  <a:ext cx="1799506" cy="2370515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3175">
                  <a:noFill/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ko-KR" sz="700" b="1" kern="0" dirty="0">
                    <a:solidFill>
                      <a:schemeClr val="bg1">
                        <a:lumMod val="50000"/>
                      </a:schemeClr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cxnSp>
              <p:nvCxnSpPr>
                <p:cNvPr id="1122" name="직선 연결선 1121"/>
                <p:cNvCxnSpPr/>
                <p:nvPr/>
              </p:nvCxnSpPr>
              <p:spPr>
                <a:xfrm>
                  <a:off x="5333903" y="2870094"/>
                  <a:ext cx="1830095" cy="2377369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  <p:cxnSp>
              <p:nvCxnSpPr>
                <p:cNvPr id="1123" name="직선 연결선 1122"/>
                <p:cNvCxnSpPr/>
                <p:nvPr/>
              </p:nvCxnSpPr>
              <p:spPr>
                <a:xfrm flipH="1">
                  <a:off x="5343941" y="2870094"/>
                  <a:ext cx="1801731" cy="2377369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</p:grpSp>
          <p:grpSp>
            <p:nvGrpSpPr>
              <p:cNvPr id="1105" name="그룹 1104"/>
              <p:cNvGrpSpPr/>
              <p:nvPr/>
            </p:nvGrpSpPr>
            <p:grpSpPr>
              <a:xfrm>
                <a:off x="1094880" y="3999216"/>
                <a:ext cx="636750" cy="413981"/>
                <a:chOff x="5333903" y="2870094"/>
                <a:chExt cx="1811769" cy="1166413"/>
              </a:xfrm>
            </p:grpSpPr>
            <p:sp>
              <p:nvSpPr>
                <p:cNvPr id="1118" name="직사각형 1117"/>
                <p:cNvSpPr/>
                <p:nvPr/>
              </p:nvSpPr>
              <p:spPr>
                <a:xfrm>
                  <a:off x="5333903" y="2870094"/>
                  <a:ext cx="1811768" cy="116641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ko-KR" sz="700" b="1" kern="0" dirty="0">
                    <a:solidFill>
                      <a:schemeClr val="bg1">
                        <a:lumMod val="50000"/>
                      </a:schemeClr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cxnSp>
              <p:nvCxnSpPr>
                <p:cNvPr id="1119" name="직선 연결선 1118"/>
                <p:cNvCxnSpPr/>
                <p:nvPr/>
              </p:nvCxnSpPr>
              <p:spPr>
                <a:xfrm>
                  <a:off x="5333903" y="2870094"/>
                  <a:ext cx="1811768" cy="1159562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  <p:cxnSp>
              <p:nvCxnSpPr>
                <p:cNvPr id="1120" name="직선 연결선 1119"/>
                <p:cNvCxnSpPr/>
                <p:nvPr/>
              </p:nvCxnSpPr>
              <p:spPr>
                <a:xfrm flipH="1">
                  <a:off x="5333903" y="2870094"/>
                  <a:ext cx="1811769" cy="1166413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</p:grpSp>
          <p:grpSp>
            <p:nvGrpSpPr>
              <p:cNvPr id="1106" name="그룹 1105"/>
              <p:cNvGrpSpPr/>
              <p:nvPr/>
            </p:nvGrpSpPr>
            <p:grpSpPr>
              <a:xfrm>
                <a:off x="1749833" y="3999216"/>
                <a:ext cx="636751" cy="413981"/>
                <a:chOff x="5333903" y="2870094"/>
                <a:chExt cx="1811769" cy="1166413"/>
              </a:xfrm>
            </p:grpSpPr>
            <p:sp>
              <p:nvSpPr>
                <p:cNvPr id="1115" name="직사각형 1114"/>
                <p:cNvSpPr/>
                <p:nvPr/>
              </p:nvSpPr>
              <p:spPr>
                <a:xfrm>
                  <a:off x="5333903" y="2870094"/>
                  <a:ext cx="1811768" cy="116641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ko-KR" sz="700" b="1" kern="0" dirty="0">
                    <a:solidFill>
                      <a:schemeClr val="bg1">
                        <a:lumMod val="50000"/>
                      </a:schemeClr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cxnSp>
              <p:nvCxnSpPr>
                <p:cNvPr id="1116" name="직선 연결선 1115"/>
                <p:cNvCxnSpPr/>
                <p:nvPr/>
              </p:nvCxnSpPr>
              <p:spPr>
                <a:xfrm>
                  <a:off x="5333903" y="2870094"/>
                  <a:ext cx="1811768" cy="1159562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  <p:cxnSp>
              <p:nvCxnSpPr>
                <p:cNvPr id="1117" name="직선 연결선 1116"/>
                <p:cNvCxnSpPr/>
                <p:nvPr/>
              </p:nvCxnSpPr>
              <p:spPr>
                <a:xfrm flipH="1">
                  <a:off x="5333903" y="2870094"/>
                  <a:ext cx="1811769" cy="1166413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</p:grpSp>
          <p:grpSp>
            <p:nvGrpSpPr>
              <p:cNvPr id="1107" name="그룹 1106"/>
              <p:cNvGrpSpPr/>
              <p:nvPr/>
            </p:nvGrpSpPr>
            <p:grpSpPr>
              <a:xfrm>
                <a:off x="1094880" y="4429006"/>
                <a:ext cx="636750" cy="413981"/>
                <a:chOff x="5333903" y="2870094"/>
                <a:chExt cx="1811769" cy="1166413"/>
              </a:xfrm>
            </p:grpSpPr>
            <p:sp>
              <p:nvSpPr>
                <p:cNvPr id="1112" name="직사각형 1111"/>
                <p:cNvSpPr/>
                <p:nvPr/>
              </p:nvSpPr>
              <p:spPr>
                <a:xfrm>
                  <a:off x="5333903" y="2870094"/>
                  <a:ext cx="1811768" cy="116641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ko-KR" sz="700" b="1" kern="0" dirty="0">
                    <a:solidFill>
                      <a:schemeClr val="bg1">
                        <a:lumMod val="50000"/>
                      </a:schemeClr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cxnSp>
              <p:nvCxnSpPr>
                <p:cNvPr id="1113" name="직선 연결선 1112"/>
                <p:cNvCxnSpPr/>
                <p:nvPr/>
              </p:nvCxnSpPr>
              <p:spPr>
                <a:xfrm>
                  <a:off x="5333903" y="2870094"/>
                  <a:ext cx="1811768" cy="1159562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  <p:cxnSp>
              <p:nvCxnSpPr>
                <p:cNvPr id="1114" name="직선 연결선 1113"/>
                <p:cNvCxnSpPr/>
                <p:nvPr/>
              </p:nvCxnSpPr>
              <p:spPr>
                <a:xfrm flipH="1">
                  <a:off x="5333903" y="2870094"/>
                  <a:ext cx="1811769" cy="1166413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</p:grpSp>
          <p:grpSp>
            <p:nvGrpSpPr>
              <p:cNvPr id="1108" name="그룹 1107"/>
              <p:cNvGrpSpPr/>
              <p:nvPr/>
            </p:nvGrpSpPr>
            <p:grpSpPr>
              <a:xfrm>
                <a:off x="1749833" y="4429006"/>
                <a:ext cx="636751" cy="413981"/>
                <a:chOff x="5333903" y="2870094"/>
                <a:chExt cx="1811769" cy="1166413"/>
              </a:xfrm>
            </p:grpSpPr>
            <p:sp>
              <p:nvSpPr>
                <p:cNvPr id="1109" name="직사각형 1108"/>
                <p:cNvSpPr/>
                <p:nvPr/>
              </p:nvSpPr>
              <p:spPr>
                <a:xfrm>
                  <a:off x="5333903" y="2870094"/>
                  <a:ext cx="1811768" cy="116641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ko-KR" sz="700" b="1" kern="0" dirty="0">
                    <a:solidFill>
                      <a:schemeClr val="bg1">
                        <a:lumMod val="50000"/>
                      </a:schemeClr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cxnSp>
              <p:nvCxnSpPr>
                <p:cNvPr id="1110" name="직선 연결선 1109"/>
                <p:cNvCxnSpPr/>
                <p:nvPr/>
              </p:nvCxnSpPr>
              <p:spPr>
                <a:xfrm>
                  <a:off x="5333903" y="2870094"/>
                  <a:ext cx="1811768" cy="1159562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  <p:cxnSp>
              <p:nvCxnSpPr>
                <p:cNvPr id="1111" name="직선 연결선 1110"/>
                <p:cNvCxnSpPr/>
                <p:nvPr/>
              </p:nvCxnSpPr>
              <p:spPr>
                <a:xfrm flipH="1">
                  <a:off x="5333903" y="2870094"/>
                  <a:ext cx="1811769" cy="1166413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</p:grpSp>
        </p:grpSp>
      </p:grpSp>
    </p:spTree>
    <p:extLst>
      <p:ext uri="{BB962C8B-B14F-4D97-AF65-F5344CB8AC3E}">
        <p14:creationId xmlns:p14="http://schemas.microsoft.com/office/powerpoint/2010/main" val="15480745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164" y="324207"/>
            <a:ext cx="4197592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멀티스크린</a:t>
            </a:r>
            <a:r>
              <a:rPr kumimoji="0" lang="en-US" altLang="ko-KR" sz="20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</a:t>
            </a:r>
            <a:r>
              <a:rPr kumimoji="0" lang="ko-KR" altLang="en-US" sz="2000" b="1" spc="-1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내비게이션용</a:t>
            </a:r>
            <a:r>
              <a:rPr kumimoji="0" lang="ko-KR" altLang="en-US" sz="20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터치스크린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2-3-1. 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화면분할 </a:t>
            </a: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- 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지도 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활용 시</a:t>
            </a: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(6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개의 스크린 기준</a:t>
            </a: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)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endParaRPr kumimoji="0" lang="en-US" altLang="ko-KR" sz="14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080797"/>
              </p:ext>
            </p:extLst>
          </p:nvPr>
        </p:nvGraphicFramePr>
        <p:xfrm>
          <a:off x="390069" y="1476375"/>
          <a:ext cx="9853176" cy="5390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295"/>
                <a:gridCol w="7920881"/>
              </a:tblGrid>
              <a:tr h="229013"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800" b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화면영역</a:t>
                      </a:r>
                      <a:endParaRPr lang="ko-KR" altLang="en-US" sz="8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상세설명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161672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buFont typeface="Arial" pitchFamily="34" charset="0"/>
                        <a:buNone/>
                      </a:pPr>
                      <a:endParaRPr lang="ko-KR" altLang="en-US" sz="9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0" name="직사각형 269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kumimoji="0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2" name="TextBox 711"/>
          <p:cNvSpPr txBox="1"/>
          <p:nvPr/>
        </p:nvSpPr>
        <p:spPr>
          <a:xfrm>
            <a:off x="467544" y="2085063"/>
            <a:ext cx="1728192" cy="211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1766" indent="-171450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kumimoji="0" lang="ko-KR" altLang="en-US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지도 분할 조건은 좌측정렬을 기본으로 한다</a:t>
            </a:r>
            <a:r>
              <a:rPr kumimoji="0" lang="en-US" altLang="ko-KR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</a:p>
          <a:p>
            <a:pPr marL="191766" indent="-171450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kumimoji="0" lang="ko-KR" altLang="en-US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지도의 </a:t>
            </a:r>
            <a:r>
              <a:rPr kumimoji="0" lang="ko-KR" altLang="en-US" sz="90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데이터 </a:t>
            </a:r>
            <a:r>
              <a:rPr kumimoji="0" lang="ko-KR" altLang="en-US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중요성에 따라  </a:t>
            </a:r>
            <a:r>
              <a:rPr kumimoji="0" lang="en-US" altLang="ko-KR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4</a:t>
            </a:r>
            <a:r>
              <a:rPr kumimoji="0" lang="ko-KR" altLang="en-US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분할 </a:t>
            </a:r>
            <a:r>
              <a:rPr kumimoji="0" lang="en-US" altLang="ko-KR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 </a:t>
            </a:r>
            <a:r>
              <a:rPr kumimoji="0" lang="ko-KR" altLang="en-US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단일구조</a:t>
            </a:r>
            <a:r>
              <a:rPr kumimoji="0" lang="ko-KR" altLang="en-US" sz="90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로</a:t>
            </a:r>
            <a:r>
              <a:rPr kumimoji="0" lang="ko-KR" altLang="en-US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배치 하는 것을 기본으로 한다</a:t>
            </a:r>
            <a:endParaRPr kumimoji="0" lang="en-US" altLang="ko-KR" sz="900" spc="-1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91766" indent="-171450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kumimoji="0" lang="ko-KR" altLang="en-US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두 개 이상의 지도 모듈이 존재하지 않도록 배치한다</a:t>
            </a:r>
            <a:endParaRPr kumimoji="0" lang="en-US" altLang="ko-KR" sz="900" spc="-1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endParaRPr kumimoji="0" lang="en-US" altLang="ko-KR" sz="900" spc="-1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91766" indent="-171450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endParaRPr kumimoji="0" lang="en-US" altLang="ko-KR" sz="900" spc="-1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713" name="TextBox 712"/>
          <p:cNvSpPr txBox="1"/>
          <p:nvPr/>
        </p:nvSpPr>
        <p:spPr>
          <a:xfrm>
            <a:off x="2410998" y="1768438"/>
            <a:ext cx="1456489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11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</a:t>
            </a:r>
            <a:r>
              <a:rPr kumimoji="0" lang="en-US" altLang="ko-KR" sz="11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 </a:t>
            </a:r>
            <a:r>
              <a:rPr kumimoji="0" lang="ko-KR" altLang="en-US" sz="11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사용 가능한 화면 </a:t>
            </a:r>
            <a:endParaRPr kumimoji="0" lang="en-US" altLang="ko-KR" sz="11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grpSp>
        <p:nvGrpSpPr>
          <p:cNvPr id="944" name="그룹 943"/>
          <p:cNvGrpSpPr/>
          <p:nvPr/>
        </p:nvGrpSpPr>
        <p:grpSpPr>
          <a:xfrm>
            <a:off x="2522747" y="2719195"/>
            <a:ext cx="3725922" cy="2171669"/>
            <a:chOff x="2526285" y="2114951"/>
            <a:chExt cx="3509988" cy="2045809"/>
          </a:xfrm>
        </p:grpSpPr>
        <p:grpSp>
          <p:nvGrpSpPr>
            <p:cNvPr id="945" name="그룹 944"/>
            <p:cNvGrpSpPr/>
            <p:nvPr/>
          </p:nvGrpSpPr>
          <p:grpSpPr>
            <a:xfrm>
              <a:off x="2526285" y="2114951"/>
              <a:ext cx="3509988" cy="1685140"/>
              <a:chOff x="2276896" y="3629662"/>
              <a:chExt cx="5275512" cy="2174146"/>
            </a:xfrm>
          </p:grpSpPr>
          <p:sp>
            <p:nvSpPr>
              <p:cNvPr id="948" name="직사각형 947"/>
              <p:cNvSpPr/>
              <p:nvPr/>
            </p:nvSpPr>
            <p:spPr>
              <a:xfrm>
                <a:off x="2276896" y="3629662"/>
                <a:ext cx="5275512" cy="217414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949" name="그룹 948"/>
              <p:cNvGrpSpPr/>
              <p:nvPr/>
            </p:nvGrpSpPr>
            <p:grpSpPr>
              <a:xfrm>
                <a:off x="2462016" y="3756176"/>
                <a:ext cx="4905272" cy="1891081"/>
                <a:chOff x="2466380" y="3756176"/>
                <a:chExt cx="4905272" cy="1891081"/>
              </a:xfrm>
            </p:grpSpPr>
            <p:grpSp>
              <p:nvGrpSpPr>
                <p:cNvPr id="950" name="그룹 949"/>
                <p:cNvGrpSpPr/>
                <p:nvPr/>
              </p:nvGrpSpPr>
              <p:grpSpPr>
                <a:xfrm>
                  <a:off x="2466380" y="3756176"/>
                  <a:ext cx="1609622" cy="932231"/>
                  <a:chOff x="5333903" y="2870094"/>
                  <a:chExt cx="1811769" cy="1166413"/>
                </a:xfrm>
              </p:grpSpPr>
              <p:sp>
                <p:nvSpPr>
                  <p:cNvPr id="967" name="직사각형 966"/>
                  <p:cNvSpPr/>
                  <p:nvPr/>
                </p:nvSpPr>
                <p:spPr>
                  <a:xfrm>
                    <a:off x="5333903" y="2870094"/>
                    <a:ext cx="1811768" cy="116641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noFill/>
                    <a:prstDash val="solid"/>
                    <a:miter/>
                  </a:ln>
                </p:spPr>
                <p:txBody>
                  <a:bodyPr vert="horz" wrap="none" lIns="107999" tIns="45720" rIns="107999" bIns="45720" anchor="ctr" anchorCtr="1" compatLnSpc="1"/>
                  <a:lstStyle/>
                  <a:p>
                    <a:pPr algn="ctr" defTabSz="914400" fontAlgn="auto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altLang="ko-KR" sz="700" b="1" kern="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itchFamily="50"/>
                      <a:ea typeface="맑은 고딕" pitchFamily="50"/>
                    </a:endParaRPr>
                  </a:p>
                </p:txBody>
              </p:sp>
              <p:cxnSp>
                <p:nvCxnSpPr>
                  <p:cNvPr id="968" name="직선 연결선 967"/>
                  <p:cNvCxnSpPr/>
                  <p:nvPr/>
                </p:nvCxnSpPr>
                <p:spPr>
                  <a:xfrm>
                    <a:off x="5333903" y="2870094"/>
                    <a:ext cx="1811768" cy="1159562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9" name="직선 연결선 968"/>
                  <p:cNvCxnSpPr/>
                  <p:nvPr/>
                </p:nvCxnSpPr>
                <p:spPr>
                  <a:xfrm flipH="1">
                    <a:off x="5333903" y="2870094"/>
                    <a:ext cx="1811769" cy="1166413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1" name="그룹 950"/>
                <p:cNvGrpSpPr/>
                <p:nvPr/>
              </p:nvGrpSpPr>
              <p:grpSpPr>
                <a:xfrm>
                  <a:off x="4117380" y="3756176"/>
                  <a:ext cx="1609622" cy="932231"/>
                  <a:chOff x="5333903" y="2870094"/>
                  <a:chExt cx="1811769" cy="1166413"/>
                </a:xfrm>
              </p:grpSpPr>
              <p:sp>
                <p:nvSpPr>
                  <p:cNvPr id="964" name="직사각형 963"/>
                  <p:cNvSpPr/>
                  <p:nvPr/>
                </p:nvSpPr>
                <p:spPr>
                  <a:xfrm>
                    <a:off x="5333903" y="2870094"/>
                    <a:ext cx="1811768" cy="116641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noFill/>
                    <a:prstDash val="solid"/>
                    <a:miter/>
                  </a:ln>
                </p:spPr>
                <p:txBody>
                  <a:bodyPr vert="horz" wrap="none" lIns="107999" tIns="45720" rIns="107999" bIns="45720" anchor="ctr" anchorCtr="1" compatLnSpc="1"/>
                  <a:lstStyle/>
                  <a:p>
                    <a:pPr algn="ctr" defTabSz="914400" fontAlgn="auto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altLang="ko-KR" sz="700" b="1" kern="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itchFamily="50"/>
                      <a:ea typeface="맑은 고딕" pitchFamily="50"/>
                    </a:endParaRPr>
                  </a:p>
                </p:txBody>
              </p:sp>
              <p:cxnSp>
                <p:nvCxnSpPr>
                  <p:cNvPr id="965" name="직선 연결선 964"/>
                  <p:cNvCxnSpPr/>
                  <p:nvPr/>
                </p:nvCxnSpPr>
                <p:spPr>
                  <a:xfrm>
                    <a:off x="5333903" y="2870094"/>
                    <a:ext cx="1811768" cy="1159562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6" name="직선 연결선 965"/>
                  <p:cNvCxnSpPr/>
                  <p:nvPr/>
                </p:nvCxnSpPr>
                <p:spPr>
                  <a:xfrm flipH="1">
                    <a:off x="5333903" y="2870094"/>
                    <a:ext cx="1811769" cy="1166413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2" name="그룹 951"/>
                <p:cNvGrpSpPr/>
                <p:nvPr/>
              </p:nvGrpSpPr>
              <p:grpSpPr>
                <a:xfrm>
                  <a:off x="5762030" y="3756176"/>
                  <a:ext cx="1609622" cy="932231"/>
                  <a:chOff x="5333903" y="2870094"/>
                  <a:chExt cx="1811769" cy="1166413"/>
                </a:xfrm>
              </p:grpSpPr>
              <p:sp>
                <p:nvSpPr>
                  <p:cNvPr id="961" name="직사각형 960"/>
                  <p:cNvSpPr/>
                  <p:nvPr/>
                </p:nvSpPr>
                <p:spPr>
                  <a:xfrm>
                    <a:off x="5333903" y="2870094"/>
                    <a:ext cx="1811768" cy="116641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noFill/>
                    <a:prstDash val="solid"/>
                    <a:miter/>
                  </a:ln>
                </p:spPr>
                <p:txBody>
                  <a:bodyPr vert="horz" wrap="none" lIns="107999" tIns="45720" rIns="107999" bIns="45720" anchor="ctr" anchorCtr="1" compatLnSpc="1"/>
                  <a:lstStyle/>
                  <a:p>
                    <a:pPr algn="ctr" defTabSz="914400" fontAlgn="auto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altLang="ko-KR" sz="700" b="1" kern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/>
                        <a:ea typeface="맑은 고딕" pitchFamily="50"/>
                      </a:rPr>
                      <a:t>Screen 2</a:t>
                    </a:r>
                    <a:endParaRPr lang="en-US" altLang="ko-KR" sz="700" b="1" kern="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itchFamily="50"/>
                      <a:ea typeface="맑은 고딕" pitchFamily="50"/>
                    </a:endParaRPr>
                  </a:p>
                </p:txBody>
              </p:sp>
              <p:cxnSp>
                <p:nvCxnSpPr>
                  <p:cNvPr id="962" name="직선 연결선 961"/>
                  <p:cNvCxnSpPr/>
                  <p:nvPr/>
                </p:nvCxnSpPr>
                <p:spPr>
                  <a:xfrm>
                    <a:off x="5333903" y="2870094"/>
                    <a:ext cx="1811768" cy="1159562"/>
                  </a:xfrm>
                  <a:prstGeom prst="line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50000"/>
                      </a:schemeClr>
                    </a:solidFill>
                    <a:prstDash val="solid"/>
                    <a:miter/>
                  </a:ln>
                </p:spPr>
              </p:cxnSp>
              <p:cxnSp>
                <p:nvCxnSpPr>
                  <p:cNvPr id="963" name="직선 연결선 962"/>
                  <p:cNvCxnSpPr/>
                  <p:nvPr/>
                </p:nvCxnSpPr>
                <p:spPr>
                  <a:xfrm flipH="1">
                    <a:off x="5333903" y="2870094"/>
                    <a:ext cx="1811769" cy="1166413"/>
                  </a:xfrm>
                  <a:prstGeom prst="line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50000"/>
                      </a:schemeClr>
                    </a:solidFill>
                    <a:prstDash val="solid"/>
                    <a:miter/>
                  </a:ln>
                </p:spPr>
              </p:cxnSp>
            </p:grpSp>
            <p:grpSp>
              <p:nvGrpSpPr>
                <p:cNvPr id="953" name="그룹 952"/>
                <p:cNvGrpSpPr/>
                <p:nvPr/>
              </p:nvGrpSpPr>
              <p:grpSpPr>
                <a:xfrm>
                  <a:off x="4117380" y="4715026"/>
                  <a:ext cx="1609622" cy="932231"/>
                  <a:chOff x="5333903" y="2870094"/>
                  <a:chExt cx="1811769" cy="1166413"/>
                </a:xfrm>
              </p:grpSpPr>
              <p:sp>
                <p:nvSpPr>
                  <p:cNvPr id="958" name="직사각형 957"/>
                  <p:cNvSpPr/>
                  <p:nvPr/>
                </p:nvSpPr>
                <p:spPr>
                  <a:xfrm>
                    <a:off x="5333903" y="2870094"/>
                    <a:ext cx="1811768" cy="116641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noFill/>
                    <a:prstDash val="solid"/>
                    <a:miter/>
                  </a:ln>
                </p:spPr>
                <p:txBody>
                  <a:bodyPr vert="horz" wrap="none" lIns="107999" tIns="45720" rIns="107999" bIns="45720" anchor="ctr" anchorCtr="1" compatLnSpc="1"/>
                  <a:lstStyle/>
                  <a:p>
                    <a:pPr algn="ctr" defTabSz="914400" fontAlgn="auto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altLang="ko-KR" sz="700" b="1" kern="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itchFamily="50"/>
                      <a:ea typeface="맑은 고딕" pitchFamily="50"/>
                    </a:endParaRPr>
                  </a:p>
                </p:txBody>
              </p:sp>
              <p:cxnSp>
                <p:nvCxnSpPr>
                  <p:cNvPr id="959" name="직선 연결선 958"/>
                  <p:cNvCxnSpPr/>
                  <p:nvPr/>
                </p:nvCxnSpPr>
                <p:spPr>
                  <a:xfrm>
                    <a:off x="5333903" y="2870094"/>
                    <a:ext cx="1811768" cy="1159562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0" name="직선 연결선 959"/>
                  <p:cNvCxnSpPr/>
                  <p:nvPr/>
                </p:nvCxnSpPr>
                <p:spPr>
                  <a:xfrm flipH="1">
                    <a:off x="5333903" y="2870094"/>
                    <a:ext cx="1811769" cy="1166413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4" name="그룹 953"/>
                <p:cNvGrpSpPr/>
                <p:nvPr/>
              </p:nvGrpSpPr>
              <p:grpSpPr>
                <a:xfrm>
                  <a:off x="5762030" y="4715026"/>
                  <a:ext cx="1609622" cy="932231"/>
                  <a:chOff x="5333903" y="2870094"/>
                  <a:chExt cx="1811769" cy="1166413"/>
                </a:xfrm>
              </p:grpSpPr>
              <p:sp>
                <p:nvSpPr>
                  <p:cNvPr id="955" name="직사각형 954"/>
                  <p:cNvSpPr/>
                  <p:nvPr/>
                </p:nvSpPr>
                <p:spPr>
                  <a:xfrm>
                    <a:off x="5333903" y="2870094"/>
                    <a:ext cx="1811768" cy="116641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noFill/>
                    <a:prstDash val="solid"/>
                    <a:miter/>
                  </a:ln>
                </p:spPr>
                <p:txBody>
                  <a:bodyPr vert="horz" wrap="none" lIns="107999" tIns="45720" rIns="107999" bIns="45720" anchor="ctr" anchorCtr="1" compatLnSpc="1"/>
                  <a:lstStyle/>
                  <a:p>
                    <a:pPr algn="ctr" defTabSz="914400" fontAlgn="auto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altLang="ko-KR" sz="700" b="1" kern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/>
                        <a:ea typeface="맑은 고딕" pitchFamily="50"/>
                      </a:rPr>
                      <a:t>Screen 3</a:t>
                    </a:r>
                    <a:endParaRPr lang="en-US" altLang="ko-KR" sz="700" b="1" kern="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itchFamily="50"/>
                      <a:ea typeface="맑은 고딕" pitchFamily="50"/>
                    </a:endParaRPr>
                  </a:p>
                </p:txBody>
              </p:sp>
              <p:cxnSp>
                <p:nvCxnSpPr>
                  <p:cNvPr id="956" name="직선 연결선 955"/>
                  <p:cNvCxnSpPr/>
                  <p:nvPr/>
                </p:nvCxnSpPr>
                <p:spPr>
                  <a:xfrm>
                    <a:off x="5333903" y="2870094"/>
                    <a:ext cx="1811768" cy="1159562"/>
                  </a:xfrm>
                  <a:prstGeom prst="line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50000"/>
                      </a:schemeClr>
                    </a:solidFill>
                    <a:prstDash val="solid"/>
                    <a:miter/>
                  </a:ln>
                </p:spPr>
              </p:cxnSp>
              <p:cxnSp>
                <p:nvCxnSpPr>
                  <p:cNvPr id="957" name="직선 연결선 956"/>
                  <p:cNvCxnSpPr/>
                  <p:nvPr/>
                </p:nvCxnSpPr>
                <p:spPr>
                  <a:xfrm flipH="1">
                    <a:off x="5333903" y="2870094"/>
                    <a:ext cx="1811769" cy="1166413"/>
                  </a:xfrm>
                  <a:prstGeom prst="line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50000"/>
                      </a:schemeClr>
                    </a:solidFill>
                    <a:prstDash val="solid"/>
                    <a:miter/>
                  </a:ln>
                </p:spPr>
              </p:cxnSp>
            </p:grpSp>
          </p:grpSp>
        </p:grpSp>
        <p:pic>
          <p:nvPicPr>
            <p:cNvPr id="946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9452" y="2214761"/>
              <a:ext cx="2169407" cy="1463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47" name="TextBox 946"/>
            <p:cNvSpPr txBox="1"/>
            <p:nvPr/>
          </p:nvSpPr>
          <p:spPr>
            <a:xfrm>
              <a:off x="2903252" y="3841827"/>
              <a:ext cx="2769945" cy="318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r>
                <a:rPr lang="ko-KR" altLang="en-US" sz="8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분할 </a:t>
              </a:r>
              <a:r>
                <a:rPr lang="ko-KR" altLang="en-US" sz="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지도 구조</a:t>
              </a:r>
              <a:endParaRPr lang="en-US" altLang="ko-KR" sz="8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지도 중심일 경우</a:t>
              </a: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970" name="그룹 969"/>
          <p:cNvGrpSpPr/>
          <p:nvPr/>
        </p:nvGrpSpPr>
        <p:grpSpPr>
          <a:xfrm>
            <a:off x="6330046" y="2727511"/>
            <a:ext cx="3725922" cy="2205248"/>
            <a:chOff x="6531636" y="2114951"/>
            <a:chExt cx="3509988" cy="2077443"/>
          </a:xfrm>
        </p:grpSpPr>
        <p:sp>
          <p:nvSpPr>
            <p:cNvPr id="971" name="직사각형 970"/>
            <p:cNvSpPr/>
            <p:nvPr/>
          </p:nvSpPr>
          <p:spPr>
            <a:xfrm>
              <a:off x="7441649" y="3579876"/>
              <a:ext cx="774705" cy="612518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72" name="TextBox 971"/>
            <p:cNvSpPr txBox="1"/>
            <p:nvPr/>
          </p:nvSpPr>
          <p:spPr>
            <a:xfrm>
              <a:off x="6989313" y="3842281"/>
              <a:ext cx="2769945" cy="318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단</a:t>
              </a:r>
              <a:r>
                <a:rPr lang="ko-KR" altLang="en-US" sz="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일</a:t>
              </a:r>
              <a:r>
                <a:rPr lang="ko-KR" altLang="en-US" sz="8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지도 구조</a:t>
              </a:r>
              <a:endParaRPr lang="en-US" altLang="ko-KR" sz="8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정보 중심일 경우</a:t>
              </a: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973" name="그룹 972"/>
            <p:cNvGrpSpPr/>
            <p:nvPr/>
          </p:nvGrpSpPr>
          <p:grpSpPr>
            <a:xfrm>
              <a:off x="6531636" y="2114951"/>
              <a:ext cx="3509988" cy="1685140"/>
              <a:chOff x="2276896" y="3629662"/>
              <a:chExt cx="5275512" cy="2174146"/>
            </a:xfrm>
          </p:grpSpPr>
          <p:sp>
            <p:nvSpPr>
              <p:cNvPr id="976" name="직사각형 975"/>
              <p:cNvSpPr/>
              <p:nvPr/>
            </p:nvSpPr>
            <p:spPr>
              <a:xfrm>
                <a:off x="2276896" y="3629662"/>
                <a:ext cx="5275512" cy="217414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977" name="그룹 976"/>
              <p:cNvGrpSpPr/>
              <p:nvPr/>
            </p:nvGrpSpPr>
            <p:grpSpPr>
              <a:xfrm>
                <a:off x="2462016" y="3756176"/>
                <a:ext cx="4905272" cy="1891081"/>
                <a:chOff x="2466380" y="3756176"/>
                <a:chExt cx="4905272" cy="1891081"/>
              </a:xfrm>
            </p:grpSpPr>
            <p:grpSp>
              <p:nvGrpSpPr>
                <p:cNvPr id="978" name="그룹 977"/>
                <p:cNvGrpSpPr/>
                <p:nvPr/>
              </p:nvGrpSpPr>
              <p:grpSpPr>
                <a:xfrm>
                  <a:off x="2466380" y="3756176"/>
                  <a:ext cx="1609622" cy="932231"/>
                  <a:chOff x="5333903" y="2870094"/>
                  <a:chExt cx="1811769" cy="1166413"/>
                </a:xfrm>
              </p:grpSpPr>
              <p:sp>
                <p:nvSpPr>
                  <p:cNvPr id="995" name="직사각형 994"/>
                  <p:cNvSpPr/>
                  <p:nvPr/>
                </p:nvSpPr>
                <p:spPr>
                  <a:xfrm>
                    <a:off x="5333903" y="2870094"/>
                    <a:ext cx="1811768" cy="116641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noFill/>
                    <a:prstDash val="solid"/>
                    <a:miter/>
                  </a:ln>
                </p:spPr>
                <p:txBody>
                  <a:bodyPr vert="horz" wrap="none" lIns="107999" tIns="45720" rIns="107999" bIns="45720" anchor="ctr" anchorCtr="1" compatLnSpc="1"/>
                  <a:lstStyle/>
                  <a:p>
                    <a:pPr algn="ctr" defTabSz="914400" fontAlgn="auto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altLang="ko-KR" sz="700" b="1" kern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/>
                        <a:ea typeface="맑은 고딕" pitchFamily="50"/>
                      </a:rPr>
                      <a:t>Screen 1</a:t>
                    </a:r>
                    <a:endParaRPr lang="en-US" altLang="ko-KR" sz="700" b="1" kern="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itchFamily="50"/>
                      <a:ea typeface="맑은 고딕" pitchFamily="50"/>
                    </a:endParaRPr>
                  </a:p>
                </p:txBody>
              </p:sp>
              <p:cxnSp>
                <p:nvCxnSpPr>
                  <p:cNvPr id="996" name="직선 연결선 995"/>
                  <p:cNvCxnSpPr/>
                  <p:nvPr/>
                </p:nvCxnSpPr>
                <p:spPr>
                  <a:xfrm>
                    <a:off x="5333903" y="2870094"/>
                    <a:ext cx="1811768" cy="1159562"/>
                  </a:xfrm>
                  <a:prstGeom prst="line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50000"/>
                      </a:schemeClr>
                    </a:solidFill>
                    <a:prstDash val="solid"/>
                    <a:miter/>
                  </a:ln>
                </p:spPr>
              </p:cxnSp>
              <p:cxnSp>
                <p:nvCxnSpPr>
                  <p:cNvPr id="997" name="직선 연결선 996"/>
                  <p:cNvCxnSpPr/>
                  <p:nvPr/>
                </p:nvCxnSpPr>
                <p:spPr>
                  <a:xfrm flipH="1">
                    <a:off x="5333903" y="2870094"/>
                    <a:ext cx="1811769" cy="1166413"/>
                  </a:xfrm>
                  <a:prstGeom prst="line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50000"/>
                      </a:schemeClr>
                    </a:solidFill>
                    <a:prstDash val="solid"/>
                    <a:miter/>
                  </a:ln>
                </p:spPr>
              </p:cxnSp>
            </p:grpSp>
            <p:grpSp>
              <p:nvGrpSpPr>
                <p:cNvPr id="979" name="그룹 978"/>
                <p:cNvGrpSpPr/>
                <p:nvPr/>
              </p:nvGrpSpPr>
              <p:grpSpPr>
                <a:xfrm>
                  <a:off x="4117380" y="3756176"/>
                  <a:ext cx="1609622" cy="932231"/>
                  <a:chOff x="5333903" y="2870094"/>
                  <a:chExt cx="1811769" cy="1166413"/>
                </a:xfrm>
              </p:grpSpPr>
              <p:sp>
                <p:nvSpPr>
                  <p:cNvPr id="992" name="직사각형 991"/>
                  <p:cNvSpPr/>
                  <p:nvPr/>
                </p:nvSpPr>
                <p:spPr>
                  <a:xfrm>
                    <a:off x="5333903" y="2870094"/>
                    <a:ext cx="1811768" cy="116641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noFill/>
                    <a:prstDash val="solid"/>
                    <a:miter/>
                  </a:ln>
                </p:spPr>
                <p:txBody>
                  <a:bodyPr vert="horz" wrap="none" lIns="107999" tIns="45720" rIns="107999" bIns="45720" anchor="ctr" anchorCtr="1" compatLnSpc="1"/>
                  <a:lstStyle/>
                  <a:p>
                    <a:pPr algn="ctr" defTabSz="914400" fontAlgn="auto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altLang="ko-KR" sz="700" b="1" kern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/>
                        <a:ea typeface="맑은 고딕" pitchFamily="50"/>
                      </a:rPr>
                      <a:t>Screen 3</a:t>
                    </a:r>
                    <a:endParaRPr lang="en-US" altLang="ko-KR" sz="700" b="1" kern="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itchFamily="50"/>
                      <a:ea typeface="맑은 고딕" pitchFamily="50"/>
                    </a:endParaRPr>
                  </a:p>
                </p:txBody>
              </p:sp>
              <p:cxnSp>
                <p:nvCxnSpPr>
                  <p:cNvPr id="993" name="직선 연결선 992"/>
                  <p:cNvCxnSpPr/>
                  <p:nvPr/>
                </p:nvCxnSpPr>
                <p:spPr>
                  <a:xfrm>
                    <a:off x="5333903" y="2870094"/>
                    <a:ext cx="1811768" cy="1159562"/>
                  </a:xfrm>
                  <a:prstGeom prst="line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50000"/>
                      </a:schemeClr>
                    </a:solidFill>
                    <a:prstDash val="solid"/>
                    <a:miter/>
                  </a:ln>
                </p:spPr>
              </p:cxnSp>
              <p:cxnSp>
                <p:nvCxnSpPr>
                  <p:cNvPr id="994" name="직선 연결선 993"/>
                  <p:cNvCxnSpPr/>
                  <p:nvPr/>
                </p:nvCxnSpPr>
                <p:spPr>
                  <a:xfrm flipH="1">
                    <a:off x="5333903" y="2870094"/>
                    <a:ext cx="1811769" cy="1166413"/>
                  </a:xfrm>
                  <a:prstGeom prst="line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50000"/>
                      </a:schemeClr>
                    </a:solidFill>
                    <a:prstDash val="solid"/>
                    <a:miter/>
                  </a:ln>
                </p:spPr>
              </p:cxnSp>
            </p:grpSp>
            <p:grpSp>
              <p:nvGrpSpPr>
                <p:cNvPr id="980" name="그룹 979"/>
                <p:cNvGrpSpPr/>
                <p:nvPr/>
              </p:nvGrpSpPr>
              <p:grpSpPr>
                <a:xfrm>
                  <a:off x="5762030" y="3756176"/>
                  <a:ext cx="1609622" cy="932231"/>
                  <a:chOff x="5333903" y="2870094"/>
                  <a:chExt cx="1811769" cy="1166413"/>
                </a:xfrm>
              </p:grpSpPr>
              <p:sp>
                <p:nvSpPr>
                  <p:cNvPr id="989" name="직사각형 988"/>
                  <p:cNvSpPr/>
                  <p:nvPr/>
                </p:nvSpPr>
                <p:spPr>
                  <a:xfrm>
                    <a:off x="5333903" y="2870094"/>
                    <a:ext cx="1811768" cy="116641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noFill/>
                    <a:prstDash val="solid"/>
                    <a:miter/>
                  </a:ln>
                </p:spPr>
                <p:txBody>
                  <a:bodyPr vert="horz" wrap="none" lIns="107999" tIns="45720" rIns="107999" bIns="45720" anchor="ctr" anchorCtr="1" compatLnSpc="1"/>
                  <a:lstStyle/>
                  <a:p>
                    <a:pPr algn="ctr" defTabSz="914400" fontAlgn="auto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altLang="ko-KR" sz="700" b="1" kern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/>
                        <a:ea typeface="맑은 고딕" pitchFamily="50"/>
                      </a:rPr>
                      <a:t>Screen 5</a:t>
                    </a:r>
                    <a:endParaRPr lang="en-US" altLang="ko-KR" sz="700" b="1" kern="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itchFamily="50"/>
                      <a:ea typeface="맑은 고딕" pitchFamily="50"/>
                    </a:endParaRPr>
                  </a:p>
                </p:txBody>
              </p:sp>
              <p:cxnSp>
                <p:nvCxnSpPr>
                  <p:cNvPr id="990" name="직선 연결선 989"/>
                  <p:cNvCxnSpPr/>
                  <p:nvPr/>
                </p:nvCxnSpPr>
                <p:spPr>
                  <a:xfrm>
                    <a:off x="5333903" y="2870094"/>
                    <a:ext cx="1811768" cy="1159562"/>
                  </a:xfrm>
                  <a:prstGeom prst="line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50000"/>
                      </a:schemeClr>
                    </a:solidFill>
                    <a:prstDash val="solid"/>
                    <a:miter/>
                  </a:ln>
                </p:spPr>
              </p:cxnSp>
              <p:cxnSp>
                <p:nvCxnSpPr>
                  <p:cNvPr id="991" name="직선 연결선 990"/>
                  <p:cNvCxnSpPr/>
                  <p:nvPr/>
                </p:nvCxnSpPr>
                <p:spPr>
                  <a:xfrm flipH="1">
                    <a:off x="5333903" y="2870094"/>
                    <a:ext cx="1811769" cy="1166413"/>
                  </a:xfrm>
                  <a:prstGeom prst="line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50000"/>
                      </a:schemeClr>
                    </a:solidFill>
                    <a:prstDash val="solid"/>
                    <a:miter/>
                  </a:ln>
                </p:spPr>
              </p:cxnSp>
            </p:grpSp>
            <p:grpSp>
              <p:nvGrpSpPr>
                <p:cNvPr id="981" name="그룹 980"/>
                <p:cNvGrpSpPr/>
                <p:nvPr/>
              </p:nvGrpSpPr>
              <p:grpSpPr>
                <a:xfrm>
                  <a:off x="4117380" y="4715026"/>
                  <a:ext cx="1609622" cy="932231"/>
                  <a:chOff x="5333903" y="2870094"/>
                  <a:chExt cx="1811769" cy="1166413"/>
                </a:xfrm>
              </p:grpSpPr>
              <p:sp>
                <p:nvSpPr>
                  <p:cNvPr id="986" name="직사각형 985"/>
                  <p:cNvSpPr/>
                  <p:nvPr/>
                </p:nvSpPr>
                <p:spPr>
                  <a:xfrm>
                    <a:off x="5333903" y="2870094"/>
                    <a:ext cx="1811768" cy="116641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noFill/>
                    <a:prstDash val="solid"/>
                    <a:miter/>
                  </a:ln>
                </p:spPr>
                <p:txBody>
                  <a:bodyPr vert="horz" wrap="none" lIns="107999" tIns="45720" rIns="107999" bIns="45720" anchor="ctr" anchorCtr="1" compatLnSpc="1"/>
                  <a:lstStyle/>
                  <a:p>
                    <a:pPr algn="ctr" defTabSz="914400" fontAlgn="auto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altLang="ko-KR" sz="700" b="1" kern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/>
                        <a:ea typeface="맑은 고딕" pitchFamily="50"/>
                      </a:rPr>
                      <a:t>Screen 4</a:t>
                    </a:r>
                    <a:endParaRPr lang="en-US" altLang="ko-KR" sz="700" b="1" kern="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itchFamily="50"/>
                      <a:ea typeface="맑은 고딕" pitchFamily="50"/>
                    </a:endParaRPr>
                  </a:p>
                </p:txBody>
              </p:sp>
              <p:cxnSp>
                <p:nvCxnSpPr>
                  <p:cNvPr id="987" name="직선 연결선 986"/>
                  <p:cNvCxnSpPr/>
                  <p:nvPr/>
                </p:nvCxnSpPr>
                <p:spPr>
                  <a:xfrm>
                    <a:off x="5333903" y="2870094"/>
                    <a:ext cx="1811768" cy="1159562"/>
                  </a:xfrm>
                  <a:prstGeom prst="line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50000"/>
                      </a:schemeClr>
                    </a:solidFill>
                    <a:prstDash val="solid"/>
                    <a:miter/>
                  </a:ln>
                </p:spPr>
              </p:cxnSp>
              <p:cxnSp>
                <p:nvCxnSpPr>
                  <p:cNvPr id="988" name="직선 연결선 987"/>
                  <p:cNvCxnSpPr/>
                  <p:nvPr/>
                </p:nvCxnSpPr>
                <p:spPr>
                  <a:xfrm flipH="1">
                    <a:off x="5333903" y="2870094"/>
                    <a:ext cx="1811769" cy="1166413"/>
                  </a:xfrm>
                  <a:prstGeom prst="line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50000"/>
                      </a:schemeClr>
                    </a:solidFill>
                    <a:prstDash val="solid"/>
                    <a:miter/>
                  </a:ln>
                </p:spPr>
              </p:cxnSp>
            </p:grpSp>
            <p:grpSp>
              <p:nvGrpSpPr>
                <p:cNvPr id="982" name="그룹 981"/>
                <p:cNvGrpSpPr/>
                <p:nvPr/>
              </p:nvGrpSpPr>
              <p:grpSpPr>
                <a:xfrm>
                  <a:off x="5762030" y="4715026"/>
                  <a:ext cx="1609622" cy="932231"/>
                  <a:chOff x="5333903" y="2870094"/>
                  <a:chExt cx="1811769" cy="1166413"/>
                </a:xfrm>
              </p:grpSpPr>
              <p:sp>
                <p:nvSpPr>
                  <p:cNvPr id="983" name="직사각형 982"/>
                  <p:cNvSpPr/>
                  <p:nvPr/>
                </p:nvSpPr>
                <p:spPr>
                  <a:xfrm>
                    <a:off x="5333903" y="2870094"/>
                    <a:ext cx="1811768" cy="116641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noFill/>
                    <a:prstDash val="solid"/>
                    <a:miter/>
                  </a:ln>
                </p:spPr>
                <p:txBody>
                  <a:bodyPr vert="horz" wrap="none" lIns="107999" tIns="45720" rIns="107999" bIns="45720" anchor="ctr" anchorCtr="1" compatLnSpc="1"/>
                  <a:lstStyle/>
                  <a:p>
                    <a:pPr algn="ctr" defTabSz="914400" fontAlgn="auto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altLang="ko-KR" sz="700" b="1" kern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/>
                        <a:ea typeface="맑은 고딕" pitchFamily="50"/>
                      </a:rPr>
                      <a:t>Screen 6</a:t>
                    </a:r>
                    <a:endParaRPr lang="en-US" altLang="ko-KR" sz="700" b="1" kern="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itchFamily="50"/>
                      <a:ea typeface="맑은 고딕" pitchFamily="50"/>
                    </a:endParaRPr>
                  </a:p>
                </p:txBody>
              </p:sp>
              <p:cxnSp>
                <p:nvCxnSpPr>
                  <p:cNvPr id="984" name="직선 연결선 983"/>
                  <p:cNvCxnSpPr/>
                  <p:nvPr/>
                </p:nvCxnSpPr>
                <p:spPr>
                  <a:xfrm>
                    <a:off x="5333903" y="2870094"/>
                    <a:ext cx="1811768" cy="1159562"/>
                  </a:xfrm>
                  <a:prstGeom prst="line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50000"/>
                      </a:schemeClr>
                    </a:solidFill>
                    <a:prstDash val="solid"/>
                    <a:miter/>
                  </a:ln>
                </p:spPr>
              </p:cxnSp>
              <p:cxnSp>
                <p:nvCxnSpPr>
                  <p:cNvPr id="985" name="직선 연결선 984"/>
                  <p:cNvCxnSpPr/>
                  <p:nvPr/>
                </p:nvCxnSpPr>
                <p:spPr>
                  <a:xfrm flipH="1">
                    <a:off x="5333903" y="2870094"/>
                    <a:ext cx="1811769" cy="1166413"/>
                  </a:xfrm>
                  <a:prstGeom prst="line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50000"/>
                      </a:schemeClr>
                    </a:solidFill>
                    <a:prstDash val="solid"/>
                    <a:miter/>
                  </a:ln>
                </p:spPr>
              </p:cxnSp>
            </p:grpSp>
          </p:grpSp>
        </p:grpSp>
        <p:pic>
          <p:nvPicPr>
            <p:cNvPr id="974" name="Picture 6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311" b="22969"/>
            <a:stretch/>
          </p:blipFill>
          <p:spPr bwMode="auto">
            <a:xfrm>
              <a:off x="6654068" y="2956197"/>
              <a:ext cx="1077212" cy="7206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75" name="직사각형 974"/>
            <p:cNvSpPr/>
            <p:nvPr/>
          </p:nvSpPr>
          <p:spPr>
            <a:xfrm>
              <a:off x="6829361" y="3147260"/>
              <a:ext cx="612288" cy="340427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9528">
              <a:noFill/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100" b="1" kern="0" dirty="0">
                  <a:solidFill>
                    <a:srgbClr val="000000"/>
                  </a:solidFill>
                  <a:latin typeface="맑은 고딕" pitchFamily="50"/>
                  <a:ea typeface="맑은 고딕" pitchFamily="50"/>
                </a:rPr>
                <a:t>map</a:t>
              </a:r>
            </a:p>
          </p:txBody>
        </p:sp>
      </p:grpSp>
      <p:sp>
        <p:nvSpPr>
          <p:cNvPr id="998" name="직사각형 997"/>
          <p:cNvSpPr/>
          <p:nvPr/>
        </p:nvSpPr>
        <p:spPr>
          <a:xfrm>
            <a:off x="3498781" y="3346671"/>
            <a:ext cx="612288" cy="340427"/>
          </a:xfrm>
          <a:prstGeom prst="rect">
            <a:avLst/>
          </a:prstGeom>
          <a:solidFill>
            <a:schemeClr val="bg1">
              <a:alpha val="70000"/>
            </a:schemeClr>
          </a:solidFill>
          <a:ln w="9528">
            <a:noFill/>
            <a:prstDash val="solid"/>
            <a:miter/>
          </a:ln>
        </p:spPr>
        <p:txBody>
          <a:bodyPr vert="horz" wrap="none" lIns="107999" tIns="45720" rIns="107999" bIns="45720" anchor="ctr" anchorCtr="1" compatLnSpc="1"/>
          <a:lstStyle/>
          <a:p>
            <a:pPr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kern="0" dirty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map</a:t>
            </a:r>
          </a:p>
        </p:txBody>
      </p:sp>
      <p:sp>
        <p:nvSpPr>
          <p:cNvPr id="366" name="TextBox 365"/>
          <p:cNvSpPr txBox="1"/>
          <p:nvPr/>
        </p:nvSpPr>
        <p:spPr>
          <a:xfrm>
            <a:off x="2410998" y="5396613"/>
            <a:ext cx="1665841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11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나</a:t>
            </a:r>
            <a:r>
              <a:rPr kumimoji="0" lang="en-US" altLang="ko-KR" sz="11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 </a:t>
            </a:r>
            <a:r>
              <a:rPr kumimoji="0" lang="ko-KR" altLang="en-US" sz="11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사용할 수 </a:t>
            </a:r>
            <a:r>
              <a:rPr kumimoji="0" lang="ko-KR" altLang="en-US" sz="11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없는 </a:t>
            </a:r>
            <a:r>
              <a:rPr kumimoji="0" lang="ko-KR" altLang="en-US" sz="11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화면  </a:t>
            </a:r>
            <a:endParaRPr kumimoji="0" lang="en-US" altLang="ko-KR" sz="1100" b="1" spc="-1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1155" name="TextBox 1154"/>
          <p:cNvSpPr txBox="1"/>
          <p:nvPr/>
        </p:nvSpPr>
        <p:spPr>
          <a:xfrm>
            <a:off x="434292" y="1786252"/>
            <a:ext cx="17281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9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기본규칙</a:t>
            </a:r>
            <a:endParaRPr kumimoji="0" lang="en-US" altLang="ko-KR" sz="9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grpSp>
        <p:nvGrpSpPr>
          <p:cNvPr id="1230" name="그룹 1229"/>
          <p:cNvGrpSpPr/>
          <p:nvPr/>
        </p:nvGrpSpPr>
        <p:grpSpPr>
          <a:xfrm>
            <a:off x="2522263" y="5781479"/>
            <a:ext cx="1405419" cy="915089"/>
            <a:chOff x="2522263" y="5762427"/>
            <a:chExt cx="1665166" cy="1084214"/>
          </a:xfrm>
        </p:grpSpPr>
        <p:grpSp>
          <p:nvGrpSpPr>
            <p:cNvPr id="1231" name="그룹 1230"/>
            <p:cNvGrpSpPr/>
            <p:nvPr/>
          </p:nvGrpSpPr>
          <p:grpSpPr>
            <a:xfrm>
              <a:off x="2522263" y="5762427"/>
              <a:ext cx="1665166" cy="1084214"/>
              <a:chOff x="4321498" y="2557066"/>
              <a:chExt cx="1665166" cy="1084214"/>
            </a:xfrm>
          </p:grpSpPr>
          <p:sp>
            <p:nvSpPr>
              <p:cNvPr id="1233" name="직사각형 1232"/>
              <p:cNvSpPr/>
              <p:nvPr/>
            </p:nvSpPr>
            <p:spPr>
              <a:xfrm>
                <a:off x="4321498" y="2557066"/>
                <a:ext cx="1665166" cy="7687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8">
                <a:solidFill>
                  <a:schemeClr val="bg1">
                    <a:lumMod val="75000"/>
                  </a:schemeClr>
                </a:solidFill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algn="ctr" defTabSz="91440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ko-KR" altLang="en-US" sz="700" b="1" kern="0" dirty="0">
                  <a:solidFill>
                    <a:srgbClr val="000000"/>
                  </a:solidFill>
                  <a:latin typeface="맑은 고딕" pitchFamily="50"/>
                  <a:ea typeface="맑은 고딕" pitchFamily="50"/>
                </a:endParaRPr>
              </a:p>
            </p:txBody>
          </p:sp>
          <p:grpSp>
            <p:nvGrpSpPr>
              <p:cNvPr id="1234" name="그룹 1233"/>
              <p:cNvGrpSpPr/>
              <p:nvPr/>
            </p:nvGrpSpPr>
            <p:grpSpPr>
              <a:xfrm>
                <a:off x="4379559" y="2601800"/>
                <a:ext cx="1548672" cy="671842"/>
                <a:chOff x="5333903" y="2870094"/>
                <a:chExt cx="5522625" cy="2377370"/>
              </a:xfrm>
            </p:grpSpPr>
            <p:sp>
              <p:nvSpPr>
                <p:cNvPr id="1236" name="직사각형 1235"/>
                <p:cNvSpPr/>
                <p:nvPr/>
              </p:nvSpPr>
              <p:spPr>
                <a:xfrm>
                  <a:off x="5333903" y="2870094"/>
                  <a:ext cx="5522625" cy="2370519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ko-KR" sz="700" b="1" kern="0" dirty="0">
                    <a:solidFill>
                      <a:schemeClr val="bg1">
                        <a:lumMod val="50000"/>
                      </a:schemeClr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cxnSp>
              <p:nvCxnSpPr>
                <p:cNvPr id="1237" name="직선 연결선 1236"/>
                <p:cNvCxnSpPr/>
                <p:nvPr/>
              </p:nvCxnSpPr>
              <p:spPr>
                <a:xfrm>
                  <a:off x="5333903" y="2870094"/>
                  <a:ext cx="5522625" cy="2377370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  <p:cxnSp>
              <p:nvCxnSpPr>
                <p:cNvPr id="1238" name="직선 연결선 1237"/>
                <p:cNvCxnSpPr/>
                <p:nvPr/>
              </p:nvCxnSpPr>
              <p:spPr>
                <a:xfrm flipH="1">
                  <a:off x="5333903" y="2870098"/>
                  <a:ext cx="5522625" cy="2377366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</p:grpSp>
          <p:sp>
            <p:nvSpPr>
              <p:cNvPr id="1235" name="TextBox 1234"/>
              <p:cNvSpPr txBox="1"/>
              <p:nvPr/>
            </p:nvSpPr>
            <p:spPr>
              <a:xfrm>
                <a:off x="4529243" y="3386018"/>
                <a:ext cx="1254173" cy="2552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6</a:t>
                </a:r>
                <a:r>
                  <a:rPr lang="ko-KR" altLang="en-US" sz="8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화면 사용 경우</a:t>
                </a:r>
              </a:p>
            </p:txBody>
          </p:sp>
        </p:grpSp>
        <p:sp>
          <p:nvSpPr>
            <p:cNvPr id="1232" name="Rectangle 27"/>
            <p:cNvSpPr/>
            <p:nvPr/>
          </p:nvSpPr>
          <p:spPr>
            <a:xfrm>
              <a:off x="2580325" y="5807161"/>
              <a:ext cx="1548672" cy="669906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rgbClr val="FF0000"/>
              </a:solidFill>
              <a:prstDash val="dash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100" b="1" kern="0" dirty="0">
                  <a:solidFill>
                    <a:srgbClr val="FF0000"/>
                  </a:solidFill>
                  <a:latin typeface="맑은 고딕" pitchFamily="50"/>
                  <a:ea typeface="맑은 고딕" pitchFamily="50"/>
                </a:rPr>
                <a:t>X</a:t>
              </a:r>
            </a:p>
          </p:txBody>
        </p:sp>
      </p:grpSp>
      <p:grpSp>
        <p:nvGrpSpPr>
          <p:cNvPr id="1239" name="그룹 1238"/>
          <p:cNvGrpSpPr/>
          <p:nvPr/>
        </p:nvGrpSpPr>
        <p:grpSpPr>
          <a:xfrm>
            <a:off x="4025426" y="5781480"/>
            <a:ext cx="1405418" cy="1038199"/>
            <a:chOff x="4474738" y="5762427"/>
            <a:chExt cx="1665166" cy="1230077"/>
          </a:xfrm>
        </p:grpSpPr>
        <p:grpSp>
          <p:nvGrpSpPr>
            <p:cNvPr id="1240" name="그룹 1239"/>
            <p:cNvGrpSpPr/>
            <p:nvPr/>
          </p:nvGrpSpPr>
          <p:grpSpPr>
            <a:xfrm>
              <a:off x="4474738" y="5762427"/>
              <a:ext cx="1665166" cy="1230077"/>
              <a:chOff x="2349823" y="2557066"/>
              <a:chExt cx="1665166" cy="1230077"/>
            </a:xfrm>
          </p:grpSpPr>
          <p:sp>
            <p:nvSpPr>
              <p:cNvPr id="1242" name="TextBox 1241"/>
              <p:cNvSpPr txBox="1"/>
              <p:nvPr/>
            </p:nvSpPr>
            <p:spPr>
              <a:xfrm>
                <a:off x="2494860" y="3386018"/>
                <a:ext cx="1379588" cy="401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8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가로 </a:t>
                </a:r>
                <a:r>
                  <a:rPr lang="en-US" altLang="ko-KR" sz="8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r>
                  <a:rPr lang="ko-KR" altLang="en-US" sz="8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분할 사용 경우</a:t>
                </a:r>
                <a:endParaRPr lang="ko-KR" altLang="en-US" sz="8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243" name="직사각형 1242"/>
              <p:cNvSpPr/>
              <p:nvPr/>
            </p:nvSpPr>
            <p:spPr>
              <a:xfrm>
                <a:off x="2349823" y="2557066"/>
                <a:ext cx="1665166" cy="7687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8">
                <a:solidFill>
                  <a:schemeClr val="bg1">
                    <a:lumMod val="75000"/>
                  </a:schemeClr>
                </a:solidFill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algn="ctr" defTabSz="91440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ko-KR" altLang="en-US" sz="700" b="1" kern="0" dirty="0">
                  <a:solidFill>
                    <a:srgbClr val="000000"/>
                  </a:solidFill>
                  <a:latin typeface="맑은 고딕" pitchFamily="50"/>
                  <a:ea typeface="맑은 고딕" pitchFamily="50"/>
                </a:endParaRPr>
              </a:p>
            </p:txBody>
          </p:sp>
          <p:grpSp>
            <p:nvGrpSpPr>
              <p:cNvPr id="1244" name="그룹 1243"/>
              <p:cNvGrpSpPr/>
              <p:nvPr/>
            </p:nvGrpSpPr>
            <p:grpSpPr>
              <a:xfrm>
                <a:off x="2408254" y="2601800"/>
                <a:ext cx="513201" cy="671842"/>
                <a:chOff x="5333903" y="2870094"/>
                <a:chExt cx="1830095" cy="2377369"/>
              </a:xfrm>
            </p:grpSpPr>
            <p:sp>
              <p:nvSpPr>
                <p:cNvPr id="1261" name="직사각형 1260"/>
                <p:cNvSpPr/>
                <p:nvPr/>
              </p:nvSpPr>
              <p:spPr>
                <a:xfrm>
                  <a:off x="5333903" y="2870098"/>
                  <a:ext cx="1799506" cy="2370515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ko-KR" sz="700" b="1" kern="0" dirty="0">
                    <a:solidFill>
                      <a:schemeClr val="bg1">
                        <a:lumMod val="50000"/>
                      </a:schemeClr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cxnSp>
              <p:nvCxnSpPr>
                <p:cNvPr id="1262" name="직선 연결선 1261"/>
                <p:cNvCxnSpPr/>
                <p:nvPr/>
              </p:nvCxnSpPr>
              <p:spPr>
                <a:xfrm>
                  <a:off x="5333903" y="2870094"/>
                  <a:ext cx="1830095" cy="2377369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  <p:cxnSp>
              <p:nvCxnSpPr>
                <p:cNvPr id="1263" name="직선 연결선 1262"/>
                <p:cNvCxnSpPr/>
                <p:nvPr/>
              </p:nvCxnSpPr>
              <p:spPr>
                <a:xfrm flipH="1">
                  <a:off x="5343941" y="2870094"/>
                  <a:ext cx="1801731" cy="2377369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</p:grpSp>
          <p:grpSp>
            <p:nvGrpSpPr>
              <p:cNvPr id="1245" name="그룹 1244"/>
              <p:cNvGrpSpPr/>
              <p:nvPr/>
            </p:nvGrpSpPr>
            <p:grpSpPr>
              <a:xfrm>
                <a:off x="2926996" y="2601800"/>
                <a:ext cx="507004" cy="329627"/>
                <a:chOff x="5333903" y="2870094"/>
                <a:chExt cx="1811769" cy="1166413"/>
              </a:xfrm>
            </p:grpSpPr>
            <p:sp>
              <p:nvSpPr>
                <p:cNvPr id="1258" name="직사각형 1257"/>
                <p:cNvSpPr/>
                <p:nvPr/>
              </p:nvSpPr>
              <p:spPr>
                <a:xfrm>
                  <a:off x="5333903" y="2870094"/>
                  <a:ext cx="1811768" cy="116641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ko-KR" sz="700" b="1" kern="0" dirty="0">
                    <a:solidFill>
                      <a:schemeClr val="bg1">
                        <a:lumMod val="50000"/>
                      </a:schemeClr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cxnSp>
              <p:nvCxnSpPr>
                <p:cNvPr id="1259" name="직선 연결선 1258"/>
                <p:cNvCxnSpPr/>
                <p:nvPr/>
              </p:nvCxnSpPr>
              <p:spPr>
                <a:xfrm>
                  <a:off x="5333903" y="2870094"/>
                  <a:ext cx="1811768" cy="1159562"/>
                </a:xfrm>
                <a:prstGeom prst="line">
                  <a:avLst/>
                </a:prstGeom>
                <a:solidFill>
                  <a:schemeClr val="bg1"/>
                </a:solidFill>
                <a:ln w="9528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</p:cxnSp>
            <p:cxnSp>
              <p:nvCxnSpPr>
                <p:cNvPr id="1260" name="직선 연결선 1259"/>
                <p:cNvCxnSpPr/>
                <p:nvPr/>
              </p:nvCxnSpPr>
              <p:spPr>
                <a:xfrm flipH="1">
                  <a:off x="5333903" y="2870094"/>
                  <a:ext cx="1811769" cy="1166413"/>
                </a:xfrm>
                <a:prstGeom prst="line">
                  <a:avLst/>
                </a:prstGeom>
                <a:solidFill>
                  <a:schemeClr val="bg1"/>
                </a:solidFill>
                <a:ln w="9528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</p:cxnSp>
          </p:grpSp>
          <p:grpSp>
            <p:nvGrpSpPr>
              <p:cNvPr id="1246" name="그룹 1245"/>
              <p:cNvGrpSpPr/>
              <p:nvPr/>
            </p:nvGrpSpPr>
            <p:grpSpPr>
              <a:xfrm>
                <a:off x="3448494" y="2601800"/>
                <a:ext cx="507005" cy="329627"/>
                <a:chOff x="5333903" y="2870094"/>
                <a:chExt cx="1811769" cy="1166413"/>
              </a:xfrm>
            </p:grpSpPr>
            <p:sp>
              <p:nvSpPr>
                <p:cNvPr id="1255" name="직사각형 1254"/>
                <p:cNvSpPr/>
                <p:nvPr/>
              </p:nvSpPr>
              <p:spPr>
                <a:xfrm>
                  <a:off x="5333903" y="2870094"/>
                  <a:ext cx="1811768" cy="116641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ko-KR" sz="700" b="1" kern="0" dirty="0">
                    <a:solidFill>
                      <a:schemeClr val="bg1">
                        <a:lumMod val="50000"/>
                      </a:schemeClr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cxnSp>
              <p:nvCxnSpPr>
                <p:cNvPr id="1256" name="직선 연결선 1255"/>
                <p:cNvCxnSpPr/>
                <p:nvPr/>
              </p:nvCxnSpPr>
              <p:spPr>
                <a:xfrm>
                  <a:off x="5333903" y="2870094"/>
                  <a:ext cx="1811768" cy="1159562"/>
                </a:xfrm>
                <a:prstGeom prst="line">
                  <a:avLst/>
                </a:prstGeom>
                <a:solidFill>
                  <a:schemeClr val="bg1"/>
                </a:solidFill>
                <a:ln w="9528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</p:cxnSp>
            <p:cxnSp>
              <p:nvCxnSpPr>
                <p:cNvPr id="1257" name="직선 연결선 1256"/>
                <p:cNvCxnSpPr/>
                <p:nvPr/>
              </p:nvCxnSpPr>
              <p:spPr>
                <a:xfrm flipH="1">
                  <a:off x="5333903" y="2870094"/>
                  <a:ext cx="1811769" cy="1166413"/>
                </a:xfrm>
                <a:prstGeom prst="line">
                  <a:avLst/>
                </a:prstGeom>
                <a:solidFill>
                  <a:schemeClr val="bg1"/>
                </a:solidFill>
                <a:ln w="9528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</p:cxnSp>
          </p:grpSp>
          <p:grpSp>
            <p:nvGrpSpPr>
              <p:cNvPr id="1247" name="그룹 1246"/>
              <p:cNvGrpSpPr/>
              <p:nvPr/>
            </p:nvGrpSpPr>
            <p:grpSpPr>
              <a:xfrm>
                <a:off x="2926996" y="2944015"/>
                <a:ext cx="507004" cy="329627"/>
                <a:chOff x="5333903" y="2870094"/>
                <a:chExt cx="1811769" cy="1166413"/>
              </a:xfrm>
            </p:grpSpPr>
            <p:sp>
              <p:nvSpPr>
                <p:cNvPr id="1252" name="직사각형 1251"/>
                <p:cNvSpPr/>
                <p:nvPr/>
              </p:nvSpPr>
              <p:spPr>
                <a:xfrm>
                  <a:off x="5333903" y="2870094"/>
                  <a:ext cx="1811768" cy="116641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ko-KR" sz="700" b="1" kern="0" dirty="0">
                    <a:solidFill>
                      <a:schemeClr val="bg1">
                        <a:lumMod val="50000"/>
                      </a:schemeClr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cxnSp>
              <p:nvCxnSpPr>
                <p:cNvPr id="1253" name="직선 연결선 1252"/>
                <p:cNvCxnSpPr/>
                <p:nvPr/>
              </p:nvCxnSpPr>
              <p:spPr>
                <a:xfrm>
                  <a:off x="5333903" y="2870094"/>
                  <a:ext cx="1811768" cy="1159562"/>
                </a:xfrm>
                <a:prstGeom prst="line">
                  <a:avLst/>
                </a:prstGeom>
                <a:solidFill>
                  <a:schemeClr val="bg1"/>
                </a:solidFill>
                <a:ln w="9528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</p:cxnSp>
            <p:cxnSp>
              <p:nvCxnSpPr>
                <p:cNvPr id="1254" name="직선 연결선 1253"/>
                <p:cNvCxnSpPr/>
                <p:nvPr/>
              </p:nvCxnSpPr>
              <p:spPr>
                <a:xfrm flipH="1">
                  <a:off x="5333903" y="2870094"/>
                  <a:ext cx="1811769" cy="1166413"/>
                </a:xfrm>
                <a:prstGeom prst="line">
                  <a:avLst/>
                </a:prstGeom>
                <a:solidFill>
                  <a:schemeClr val="bg1"/>
                </a:solidFill>
                <a:ln w="9528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</p:cxnSp>
          </p:grpSp>
          <p:grpSp>
            <p:nvGrpSpPr>
              <p:cNvPr id="1248" name="그룹 1247"/>
              <p:cNvGrpSpPr/>
              <p:nvPr/>
            </p:nvGrpSpPr>
            <p:grpSpPr>
              <a:xfrm>
                <a:off x="3448494" y="2944015"/>
                <a:ext cx="507005" cy="329627"/>
                <a:chOff x="5333903" y="2870094"/>
                <a:chExt cx="1811769" cy="1166413"/>
              </a:xfrm>
            </p:grpSpPr>
            <p:sp>
              <p:nvSpPr>
                <p:cNvPr id="1249" name="직사각형 1248"/>
                <p:cNvSpPr/>
                <p:nvPr/>
              </p:nvSpPr>
              <p:spPr>
                <a:xfrm>
                  <a:off x="5333903" y="2870094"/>
                  <a:ext cx="1811768" cy="116641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ko-KR" sz="700" b="1" kern="0" dirty="0">
                    <a:solidFill>
                      <a:schemeClr val="bg1">
                        <a:lumMod val="50000"/>
                      </a:schemeClr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cxnSp>
              <p:nvCxnSpPr>
                <p:cNvPr id="1250" name="직선 연결선 1249"/>
                <p:cNvCxnSpPr/>
                <p:nvPr/>
              </p:nvCxnSpPr>
              <p:spPr>
                <a:xfrm>
                  <a:off x="5333903" y="2870094"/>
                  <a:ext cx="1811768" cy="1159562"/>
                </a:xfrm>
                <a:prstGeom prst="line">
                  <a:avLst/>
                </a:prstGeom>
                <a:solidFill>
                  <a:schemeClr val="bg1"/>
                </a:solidFill>
                <a:ln w="9528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</p:cxnSp>
            <p:cxnSp>
              <p:nvCxnSpPr>
                <p:cNvPr id="1251" name="직선 연결선 1250"/>
                <p:cNvCxnSpPr/>
                <p:nvPr/>
              </p:nvCxnSpPr>
              <p:spPr>
                <a:xfrm flipH="1">
                  <a:off x="5333903" y="2870094"/>
                  <a:ext cx="1811769" cy="1166413"/>
                </a:xfrm>
                <a:prstGeom prst="line">
                  <a:avLst/>
                </a:prstGeom>
                <a:solidFill>
                  <a:schemeClr val="bg1"/>
                </a:solidFill>
                <a:ln w="9528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</p:cxnSp>
          </p:grpSp>
        </p:grpSp>
        <p:sp>
          <p:nvSpPr>
            <p:cNvPr id="1241" name="Rectangle 27"/>
            <p:cNvSpPr/>
            <p:nvPr/>
          </p:nvSpPr>
          <p:spPr>
            <a:xfrm>
              <a:off x="4532950" y="5807161"/>
              <a:ext cx="504842" cy="669906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rgbClr val="FF0000"/>
              </a:solidFill>
              <a:prstDash val="dash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100" b="1" kern="0" dirty="0">
                  <a:solidFill>
                    <a:srgbClr val="FF0000"/>
                  </a:solidFill>
                  <a:latin typeface="맑은 고딕" pitchFamily="50"/>
                  <a:ea typeface="맑은 고딕" pitchFamily="50"/>
                </a:rPr>
                <a:t>X</a:t>
              </a:r>
            </a:p>
          </p:txBody>
        </p:sp>
      </p:grpSp>
      <p:grpSp>
        <p:nvGrpSpPr>
          <p:cNvPr id="1264" name="그룹 1263"/>
          <p:cNvGrpSpPr/>
          <p:nvPr/>
        </p:nvGrpSpPr>
        <p:grpSpPr>
          <a:xfrm>
            <a:off x="5528588" y="5781479"/>
            <a:ext cx="1405419" cy="1038199"/>
            <a:chOff x="6427493" y="5762427"/>
            <a:chExt cx="1665166" cy="1230077"/>
          </a:xfrm>
        </p:grpSpPr>
        <p:grpSp>
          <p:nvGrpSpPr>
            <p:cNvPr id="1265" name="그룹 1264"/>
            <p:cNvGrpSpPr/>
            <p:nvPr/>
          </p:nvGrpSpPr>
          <p:grpSpPr>
            <a:xfrm>
              <a:off x="6427493" y="5762427"/>
              <a:ext cx="1665166" cy="1230077"/>
              <a:chOff x="378148" y="2557066"/>
              <a:chExt cx="1665166" cy="1230077"/>
            </a:xfrm>
          </p:grpSpPr>
          <p:sp>
            <p:nvSpPr>
              <p:cNvPr id="1267" name="TextBox 1266"/>
              <p:cNvSpPr txBox="1"/>
              <p:nvPr/>
            </p:nvSpPr>
            <p:spPr>
              <a:xfrm>
                <a:off x="523183" y="3386018"/>
                <a:ext cx="1379590" cy="401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8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세로 </a:t>
                </a:r>
                <a:r>
                  <a:rPr lang="en-US" altLang="ko-KR" sz="8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r>
                  <a:rPr lang="ko-KR" altLang="en-US" sz="8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분할 사용 경우</a:t>
                </a:r>
                <a:endParaRPr lang="ko-KR" altLang="en-US" sz="8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268" name="그룹 1267"/>
              <p:cNvGrpSpPr/>
              <p:nvPr/>
            </p:nvGrpSpPr>
            <p:grpSpPr>
              <a:xfrm>
                <a:off x="378148" y="2557066"/>
                <a:ext cx="1665166" cy="768756"/>
                <a:chOff x="378148" y="2557066"/>
                <a:chExt cx="1665166" cy="768756"/>
              </a:xfrm>
            </p:grpSpPr>
            <p:sp>
              <p:nvSpPr>
                <p:cNvPr id="1269" name="직사각형 1268"/>
                <p:cNvSpPr/>
                <p:nvPr/>
              </p:nvSpPr>
              <p:spPr>
                <a:xfrm>
                  <a:off x="378148" y="2557066"/>
                  <a:ext cx="1665166" cy="76875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8">
                  <a:solidFill>
                    <a:schemeClr val="bg1">
                      <a:lumMod val="7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ko-KR" altLang="en-US" sz="700" b="1" kern="0" dirty="0">
                    <a:solidFill>
                      <a:srgbClr val="000000"/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grpSp>
              <p:nvGrpSpPr>
                <p:cNvPr id="1270" name="그룹 1269"/>
                <p:cNvGrpSpPr/>
                <p:nvPr/>
              </p:nvGrpSpPr>
              <p:grpSpPr>
                <a:xfrm>
                  <a:off x="436578" y="2601800"/>
                  <a:ext cx="1550685" cy="671842"/>
                  <a:chOff x="436578" y="2601800"/>
                  <a:chExt cx="1550685" cy="671842"/>
                </a:xfrm>
              </p:grpSpPr>
              <p:grpSp>
                <p:nvGrpSpPr>
                  <p:cNvPr id="1271" name="그룹 1270"/>
                  <p:cNvGrpSpPr/>
                  <p:nvPr/>
                </p:nvGrpSpPr>
                <p:grpSpPr>
                  <a:xfrm>
                    <a:off x="436578" y="2601800"/>
                    <a:ext cx="1029186" cy="329628"/>
                    <a:chOff x="5333899" y="2870094"/>
                    <a:chExt cx="3670118" cy="1166416"/>
                  </a:xfrm>
                </p:grpSpPr>
                <p:sp>
                  <p:nvSpPr>
                    <p:cNvPr id="1289" name="직사각형 1288"/>
                    <p:cNvSpPr/>
                    <p:nvPr/>
                  </p:nvSpPr>
                  <p:spPr>
                    <a:xfrm>
                      <a:off x="5333899" y="2870098"/>
                      <a:ext cx="3670114" cy="116641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algn="ctr" defTabSz="914400" fontAlgn="auto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700" b="1" kern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/>
                        <a:ea typeface="맑은 고딕" pitchFamily="50"/>
                      </a:endParaRPr>
                    </a:p>
                  </p:txBody>
                </p:sp>
                <p:cxnSp>
                  <p:nvCxnSpPr>
                    <p:cNvPr id="1290" name="직선 연결선 1289"/>
                    <p:cNvCxnSpPr/>
                    <p:nvPr/>
                  </p:nvCxnSpPr>
                  <p:spPr>
                    <a:xfrm>
                      <a:off x="5333903" y="2870094"/>
                      <a:ext cx="3670114" cy="1159562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3175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miter/>
                    </a:ln>
                  </p:spPr>
                </p:cxnSp>
                <p:cxnSp>
                  <p:nvCxnSpPr>
                    <p:cNvPr id="1291" name="직선 연결선 1290"/>
                    <p:cNvCxnSpPr/>
                    <p:nvPr/>
                  </p:nvCxnSpPr>
                  <p:spPr>
                    <a:xfrm flipH="1">
                      <a:off x="5333903" y="2870098"/>
                      <a:ext cx="3670110" cy="1166409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3175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miter/>
                    </a:ln>
                  </p:spPr>
                </p:cxnSp>
              </p:grpSp>
              <p:grpSp>
                <p:nvGrpSpPr>
                  <p:cNvPr id="1272" name="그룹 1271"/>
                  <p:cNvGrpSpPr/>
                  <p:nvPr/>
                </p:nvGrpSpPr>
                <p:grpSpPr>
                  <a:xfrm>
                    <a:off x="436579" y="2944015"/>
                    <a:ext cx="508062" cy="329627"/>
                    <a:chOff x="5333903" y="2870094"/>
                    <a:chExt cx="1811769" cy="1166413"/>
                  </a:xfrm>
                </p:grpSpPr>
                <p:sp>
                  <p:nvSpPr>
                    <p:cNvPr id="1286" name="직사각형 1285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8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algn="ctr" defTabSz="914400" fontAlgn="auto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700" b="1" kern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/>
                        <a:ea typeface="맑은 고딕" pitchFamily="50"/>
                      </a:endParaRPr>
                    </a:p>
                  </p:txBody>
                </p:sp>
                <p:cxnSp>
                  <p:nvCxnSpPr>
                    <p:cNvPr id="1287" name="직선 연결선 1286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9528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miter/>
                    </a:ln>
                  </p:spPr>
                </p:cxnSp>
                <p:cxnSp>
                  <p:nvCxnSpPr>
                    <p:cNvPr id="1288" name="직선 연결선 1287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9528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miter/>
                    </a:ln>
                  </p:spPr>
                </p:cxnSp>
              </p:grpSp>
              <p:grpSp>
                <p:nvGrpSpPr>
                  <p:cNvPr id="1273" name="그룹 1272"/>
                  <p:cNvGrpSpPr/>
                  <p:nvPr/>
                </p:nvGrpSpPr>
                <p:grpSpPr>
                  <a:xfrm>
                    <a:off x="957702" y="2944015"/>
                    <a:ext cx="508062" cy="329627"/>
                    <a:chOff x="5333903" y="2870094"/>
                    <a:chExt cx="1811769" cy="1166413"/>
                  </a:xfrm>
                </p:grpSpPr>
                <p:sp>
                  <p:nvSpPr>
                    <p:cNvPr id="1283" name="직사각형 1282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algn="ctr" defTabSz="914400" fontAlgn="auto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700" b="1" kern="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/>
                        <a:ea typeface="맑은 고딕" pitchFamily="50"/>
                      </a:endParaRPr>
                    </a:p>
                  </p:txBody>
                </p:sp>
                <p:cxnSp>
                  <p:nvCxnSpPr>
                    <p:cNvPr id="1284" name="직선 연결선 1283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9528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miter/>
                    </a:ln>
                  </p:spPr>
                </p:cxnSp>
                <p:cxnSp>
                  <p:nvCxnSpPr>
                    <p:cNvPr id="1285" name="직선 연결선 1284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9528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miter/>
                    </a:ln>
                  </p:spPr>
                </p:cxnSp>
              </p:grpSp>
              <p:grpSp>
                <p:nvGrpSpPr>
                  <p:cNvPr id="1274" name="그룹 1273"/>
                  <p:cNvGrpSpPr/>
                  <p:nvPr/>
                </p:nvGrpSpPr>
                <p:grpSpPr>
                  <a:xfrm>
                    <a:off x="1479201" y="2601800"/>
                    <a:ext cx="508062" cy="671842"/>
                    <a:chOff x="1476820" y="2601800"/>
                    <a:chExt cx="508062" cy="671842"/>
                  </a:xfrm>
                </p:grpSpPr>
                <p:grpSp>
                  <p:nvGrpSpPr>
                    <p:cNvPr id="1275" name="그룹 1274"/>
                    <p:cNvGrpSpPr/>
                    <p:nvPr/>
                  </p:nvGrpSpPr>
                  <p:grpSpPr>
                    <a:xfrm>
                      <a:off x="1476820" y="2601800"/>
                      <a:ext cx="508062" cy="329627"/>
                      <a:chOff x="5333903" y="2870094"/>
                      <a:chExt cx="1811769" cy="1166413"/>
                    </a:xfrm>
                  </p:grpSpPr>
                  <p:sp>
                    <p:nvSpPr>
                      <p:cNvPr id="1280" name="직사각형 1279"/>
                      <p:cNvSpPr/>
                      <p:nvPr/>
                    </p:nvSpPr>
                    <p:spPr>
                      <a:xfrm>
                        <a:off x="5333903" y="2870094"/>
                        <a:ext cx="1811769" cy="11664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noFill/>
                        <a:prstDash val="solid"/>
                        <a:miter/>
                      </a:ln>
                    </p:spPr>
                    <p:txBody>
                      <a:bodyPr vert="horz" wrap="none" lIns="107999" tIns="45720" rIns="107999" bIns="45720" anchor="ctr" anchorCtr="1" compatLnSpc="1"/>
                      <a:lstStyle/>
                      <a:p>
                        <a:pPr algn="ctr" defTabSz="914400" fontAlgn="auto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altLang="ko-KR" sz="700" b="1" kern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/>
                          <a:ea typeface="맑은 고딕" pitchFamily="50"/>
                        </a:endParaRPr>
                      </a:p>
                    </p:txBody>
                  </p:sp>
                  <p:cxnSp>
                    <p:nvCxnSpPr>
                      <p:cNvPr id="1281" name="직선 연결선 1280"/>
                      <p:cNvCxnSpPr/>
                      <p:nvPr/>
                    </p:nvCxnSpPr>
                    <p:spPr>
                      <a:xfrm>
                        <a:off x="5333903" y="2870094"/>
                        <a:ext cx="1811769" cy="1159562"/>
                      </a:xfrm>
                      <a:prstGeom prst="line">
                        <a:avLst/>
                      </a:prstGeom>
                      <a:solidFill>
                        <a:schemeClr val="bg1"/>
                      </a:solidFill>
                      <a:ln w="9528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miter/>
                      </a:ln>
                    </p:spPr>
                  </p:cxnSp>
                  <p:cxnSp>
                    <p:nvCxnSpPr>
                      <p:cNvPr id="1282" name="직선 연결선 1281"/>
                      <p:cNvCxnSpPr/>
                      <p:nvPr/>
                    </p:nvCxnSpPr>
                    <p:spPr>
                      <a:xfrm flipH="1">
                        <a:off x="5333903" y="2870094"/>
                        <a:ext cx="1811769" cy="1166413"/>
                      </a:xfrm>
                      <a:prstGeom prst="line">
                        <a:avLst/>
                      </a:prstGeom>
                      <a:solidFill>
                        <a:schemeClr val="bg1"/>
                      </a:solidFill>
                      <a:ln w="9528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miter/>
                      </a:ln>
                    </p:spPr>
                  </p:cxnSp>
                </p:grpSp>
                <p:grpSp>
                  <p:nvGrpSpPr>
                    <p:cNvPr id="1276" name="그룹 1275"/>
                    <p:cNvGrpSpPr/>
                    <p:nvPr/>
                  </p:nvGrpSpPr>
                  <p:grpSpPr>
                    <a:xfrm>
                      <a:off x="1476820" y="2944015"/>
                      <a:ext cx="508062" cy="329627"/>
                      <a:chOff x="5333903" y="2870094"/>
                      <a:chExt cx="1811769" cy="1166413"/>
                    </a:xfrm>
                  </p:grpSpPr>
                  <p:sp>
                    <p:nvSpPr>
                      <p:cNvPr id="1277" name="직사각형 1276"/>
                      <p:cNvSpPr/>
                      <p:nvPr/>
                    </p:nvSpPr>
                    <p:spPr>
                      <a:xfrm>
                        <a:off x="5333903" y="2870094"/>
                        <a:ext cx="1811769" cy="11664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noFill/>
                        <a:prstDash val="solid"/>
                        <a:miter/>
                      </a:ln>
                    </p:spPr>
                    <p:txBody>
                      <a:bodyPr vert="horz" wrap="none" lIns="107999" tIns="45720" rIns="107999" bIns="45720" anchor="ctr" anchorCtr="1" compatLnSpc="1"/>
                      <a:lstStyle/>
                      <a:p>
                        <a:pPr algn="ctr" defTabSz="914400" fontAlgn="auto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altLang="ko-KR" sz="700" b="1" kern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itchFamily="50"/>
                          <a:ea typeface="맑은 고딕" pitchFamily="50"/>
                        </a:endParaRPr>
                      </a:p>
                    </p:txBody>
                  </p:sp>
                  <p:cxnSp>
                    <p:nvCxnSpPr>
                      <p:cNvPr id="1278" name="직선 연결선 1277"/>
                      <p:cNvCxnSpPr/>
                      <p:nvPr/>
                    </p:nvCxnSpPr>
                    <p:spPr>
                      <a:xfrm>
                        <a:off x="5333903" y="2870094"/>
                        <a:ext cx="1811769" cy="1159562"/>
                      </a:xfrm>
                      <a:prstGeom prst="line">
                        <a:avLst/>
                      </a:prstGeom>
                      <a:solidFill>
                        <a:schemeClr val="bg1"/>
                      </a:solidFill>
                      <a:ln w="9528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miter/>
                      </a:ln>
                    </p:spPr>
                  </p:cxnSp>
                  <p:cxnSp>
                    <p:nvCxnSpPr>
                      <p:cNvPr id="1279" name="직선 연결선 1278"/>
                      <p:cNvCxnSpPr/>
                      <p:nvPr/>
                    </p:nvCxnSpPr>
                    <p:spPr>
                      <a:xfrm flipH="1">
                        <a:off x="5333903" y="2870094"/>
                        <a:ext cx="1811769" cy="1166413"/>
                      </a:xfrm>
                      <a:prstGeom prst="line">
                        <a:avLst/>
                      </a:prstGeom>
                      <a:solidFill>
                        <a:schemeClr val="bg1"/>
                      </a:solidFill>
                      <a:ln w="9528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miter/>
                      </a:ln>
                    </p:spPr>
                  </p:cxnSp>
                </p:grpSp>
              </p:grpSp>
            </p:grpSp>
          </p:grpSp>
        </p:grpSp>
        <p:sp>
          <p:nvSpPr>
            <p:cNvPr id="1266" name="Rectangle 27"/>
            <p:cNvSpPr/>
            <p:nvPr/>
          </p:nvSpPr>
          <p:spPr>
            <a:xfrm>
              <a:off x="6483192" y="5807163"/>
              <a:ext cx="1031915" cy="327690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rgbClr val="FF0000"/>
              </a:solidFill>
              <a:prstDash val="dash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100" b="1" kern="0" dirty="0">
                  <a:solidFill>
                    <a:srgbClr val="FF0000"/>
                  </a:solidFill>
                  <a:latin typeface="맑은 고딕" pitchFamily="50"/>
                  <a:ea typeface="맑은 고딕" pitchFamily="50"/>
                </a:rPr>
                <a:t>X</a:t>
              </a:r>
            </a:p>
          </p:txBody>
        </p:sp>
      </p:grpSp>
      <p:grpSp>
        <p:nvGrpSpPr>
          <p:cNvPr id="1292" name="그룹 1291"/>
          <p:cNvGrpSpPr/>
          <p:nvPr/>
        </p:nvGrpSpPr>
        <p:grpSpPr>
          <a:xfrm>
            <a:off x="7031751" y="5781479"/>
            <a:ext cx="1405418" cy="915088"/>
            <a:chOff x="8393453" y="5762427"/>
            <a:chExt cx="1665166" cy="1084213"/>
          </a:xfrm>
        </p:grpSpPr>
        <p:sp>
          <p:nvSpPr>
            <p:cNvPr id="1293" name="TextBox 1292"/>
            <p:cNvSpPr txBox="1"/>
            <p:nvPr/>
          </p:nvSpPr>
          <p:spPr>
            <a:xfrm>
              <a:off x="8601198" y="6591378"/>
              <a:ext cx="1254171" cy="255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분산되어 사용 </a:t>
              </a:r>
              <a:r>
                <a:rPr lang="ko-KR" altLang="en-US" sz="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경우</a:t>
              </a:r>
            </a:p>
          </p:txBody>
        </p:sp>
        <p:sp>
          <p:nvSpPr>
            <p:cNvPr id="1294" name="직사각형 1293"/>
            <p:cNvSpPr/>
            <p:nvPr/>
          </p:nvSpPr>
          <p:spPr>
            <a:xfrm>
              <a:off x="8393453" y="5762427"/>
              <a:ext cx="1665166" cy="7687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8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endParaRPr lang="ko-KR" altLang="en-US" sz="700" b="1" kern="0" dirty="0">
                <a:solidFill>
                  <a:srgbClr val="000000"/>
                </a:solidFill>
                <a:latin typeface="맑은 고딕" pitchFamily="50"/>
                <a:ea typeface="맑은 고딕" pitchFamily="50"/>
              </a:endParaRPr>
            </a:p>
          </p:txBody>
        </p:sp>
        <p:grpSp>
          <p:nvGrpSpPr>
            <p:cNvPr id="1295" name="그룹 1294"/>
            <p:cNvGrpSpPr/>
            <p:nvPr/>
          </p:nvGrpSpPr>
          <p:grpSpPr>
            <a:xfrm>
              <a:off x="8451884" y="6149376"/>
              <a:ext cx="508062" cy="329627"/>
              <a:chOff x="5333903" y="2870094"/>
              <a:chExt cx="1811769" cy="1166413"/>
            </a:xfrm>
          </p:grpSpPr>
          <p:sp>
            <p:nvSpPr>
              <p:cNvPr id="1319" name="직사각형 1318"/>
              <p:cNvSpPr/>
              <p:nvPr/>
            </p:nvSpPr>
            <p:spPr>
              <a:xfrm>
                <a:off x="5333903" y="2870094"/>
                <a:ext cx="1811768" cy="1166413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algn="ctr" defTabSz="91440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altLang="ko-KR" sz="700" b="1" kern="0" dirty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endParaRPr>
              </a:p>
            </p:txBody>
          </p:sp>
          <p:cxnSp>
            <p:nvCxnSpPr>
              <p:cNvPr id="1320" name="직선 연결선 1319"/>
              <p:cNvCxnSpPr/>
              <p:nvPr/>
            </p:nvCxnSpPr>
            <p:spPr>
              <a:xfrm>
                <a:off x="5333903" y="2870094"/>
                <a:ext cx="1811768" cy="1159562"/>
              </a:xfrm>
              <a:prstGeom prst="line">
                <a:avLst/>
              </a:prstGeom>
              <a:solidFill>
                <a:schemeClr val="bg1"/>
              </a:solidFill>
              <a:ln w="9528">
                <a:solidFill>
                  <a:schemeClr val="bg1">
                    <a:lumMod val="85000"/>
                  </a:schemeClr>
                </a:solidFill>
                <a:prstDash val="solid"/>
                <a:miter/>
              </a:ln>
            </p:spPr>
          </p:cxnSp>
          <p:cxnSp>
            <p:nvCxnSpPr>
              <p:cNvPr id="1321" name="직선 연결선 1320"/>
              <p:cNvCxnSpPr/>
              <p:nvPr/>
            </p:nvCxnSpPr>
            <p:spPr>
              <a:xfrm flipH="1">
                <a:off x="5333903" y="2870094"/>
                <a:ext cx="1811769" cy="1166413"/>
              </a:xfrm>
              <a:prstGeom prst="line">
                <a:avLst/>
              </a:prstGeom>
              <a:solidFill>
                <a:schemeClr val="bg1"/>
              </a:solidFill>
              <a:ln w="9528">
                <a:solidFill>
                  <a:schemeClr val="bg1">
                    <a:lumMod val="85000"/>
                  </a:schemeClr>
                </a:solidFill>
                <a:prstDash val="solid"/>
                <a:miter/>
              </a:ln>
            </p:spPr>
          </p:cxnSp>
        </p:grpSp>
        <p:grpSp>
          <p:nvGrpSpPr>
            <p:cNvPr id="1296" name="그룹 1295"/>
            <p:cNvGrpSpPr/>
            <p:nvPr/>
          </p:nvGrpSpPr>
          <p:grpSpPr>
            <a:xfrm>
              <a:off x="8973007" y="6149376"/>
              <a:ext cx="508062" cy="329627"/>
              <a:chOff x="5333903" y="2870094"/>
              <a:chExt cx="1811769" cy="1166413"/>
            </a:xfrm>
          </p:grpSpPr>
          <p:sp>
            <p:nvSpPr>
              <p:cNvPr id="1316" name="직사각형 1315"/>
              <p:cNvSpPr/>
              <p:nvPr/>
            </p:nvSpPr>
            <p:spPr>
              <a:xfrm>
                <a:off x="5333903" y="2870094"/>
                <a:ext cx="1811768" cy="1166413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algn="ctr" defTabSz="91440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altLang="ko-KR" sz="700" b="1" kern="0" dirty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endParaRPr>
              </a:p>
            </p:txBody>
          </p:sp>
          <p:cxnSp>
            <p:nvCxnSpPr>
              <p:cNvPr id="1317" name="직선 연결선 1316"/>
              <p:cNvCxnSpPr/>
              <p:nvPr/>
            </p:nvCxnSpPr>
            <p:spPr>
              <a:xfrm>
                <a:off x="5333903" y="2870094"/>
                <a:ext cx="1811768" cy="1159562"/>
              </a:xfrm>
              <a:prstGeom prst="line">
                <a:avLst/>
              </a:prstGeom>
              <a:solidFill>
                <a:schemeClr val="bg1"/>
              </a:solidFill>
              <a:ln w="9528">
                <a:solidFill>
                  <a:schemeClr val="bg1">
                    <a:lumMod val="85000"/>
                  </a:schemeClr>
                </a:solidFill>
                <a:prstDash val="solid"/>
                <a:miter/>
              </a:ln>
            </p:spPr>
          </p:cxnSp>
          <p:cxnSp>
            <p:nvCxnSpPr>
              <p:cNvPr id="1318" name="직선 연결선 1317"/>
              <p:cNvCxnSpPr/>
              <p:nvPr/>
            </p:nvCxnSpPr>
            <p:spPr>
              <a:xfrm flipH="1">
                <a:off x="5333903" y="2870094"/>
                <a:ext cx="1811769" cy="1166413"/>
              </a:xfrm>
              <a:prstGeom prst="line">
                <a:avLst/>
              </a:prstGeom>
              <a:solidFill>
                <a:schemeClr val="bg1"/>
              </a:solidFill>
              <a:ln w="9528">
                <a:solidFill>
                  <a:schemeClr val="bg1">
                    <a:lumMod val="85000"/>
                  </a:schemeClr>
                </a:solidFill>
                <a:prstDash val="solid"/>
                <a:miter/>
              </a:ln>
            </p:spPr>
          </p:cxnSp>
        </p:grpSp>
        <p:grpSp>
          <p:nvGrpSpPr>
            <p:cNvPr id="1297" name="그룹 1296"/>
            <p:cNvGrpSpPr/>
            <p:nvPr/>
          </p:nvGrpSpPr>
          <p:grpSpPr>
            <a:xfrm>
              <a:off x="9494506" y="5807161"/>
              <a:ext cx="508062" cy="671842"/>
              <a:chOff x="1476820" y="2601800"/>
              <a:chExt cx="508062" cy="671842"/>
            </a:xfrm>
          </p:grpSpPr>
          <p:grpSp>
            <p:nvGrpSpPr>
              <p:cNvPr id="1308" name="그룹 1307"/>
              <p:cNvGrpSpPr/>
              <p:nvPr/>
            </p:nvGrpSpPr>
            <p:grpSpPr>
              <a:xfrm>
                <a:off x="1476820" y="2601800"/>
                <a:ext cx="508062" cy="329627"/>
                <a:chOff x="5333903" y="2870094"/>
                <a:chExt cx="1811769" cy="1166413"/>
              </a:xfrm>
            </p:grpSpPr>
            <p:sp>
              <p:nvSpPr>
                <p:cNvPr id="1313" name="직사각형 1312"/>
                <p:cNvSpPr/>
                <p:nvPr/>
              </p:nvSpPr>
              <p:spPr>
                <a:xfrm>
                  <a:off x="5333903" y="2870094"/>
                  <a:ext cx="1811769" cy="116641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ko-KR" sz="700" b="1" kern="0" dirty="0">
                    <a:solidFill>
                      <a:schemeClr val="bg1">
                        <a:lumMod val="50000"/>
                      </a:schemeClr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cxnSp>
              <p:nvCxnSpPr>
                <p:cNvPr id="1314" name="직선 연결선 1313"/>
                <p:cNvCxnSpPr/>
                <p:nvPr/>
              </p:nvCxnSpPr>
              <p:spPr>
                <a:xfrm>
                  <a:off x="5333903" y="2870094"/>
                  <a:ext cx="1811769" cy="1159562"/>
                </a:xfrm>
                <a:prstGeom prst="line">
                  <a:avLst/>
                </a:prstGeom>
                <a:solidFill>
                  <a:schemeClr val="bg1"/>
                </a:solidFill>
                <a:ln w="9528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</p:cxnSp>
            <p:cxnSp>
              <p:nvCxnSpPr>
                <p:cNvPr id="1315" name="직선 연결선 1314"/>
                <p:cNvCxnSpPr/>
                <p:nvPr/>
              </p:nvCxnSpPr>
              <p:spPr>
                <a:xfrm flipH="1">
                  <a:off x="5333903" y="2870094"/>
                  <a:ext cx="1811769" cy="1166413"/>
                </a:xfrm>
                <a:prstGeom prst="line">
                  <a:avLst/>
                </a:prstGeom>
                <a:solidFill>
                  <a:schemeClr val="bg1"/>
                </a:solidFill>
                <a:ln w="9528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</p:cxnSp>
          </p:grpSp>
          <p:grpSp>
            <p:nvGrpSpPr>
              <p:cNvPr id="1309" name="그룹 1308"/>
              <p:cNvGrpSpPr/>
              <p:nvPr/>
            </p:nvGrpSpPr>
            <p:grpSpPr>
              <a:xfrm>
                <a:off x="1476820" y="2944015"/>
                <a:ext cx="508062" cy="329627"/>
                <a:chOff x="5333903" y="2870094"/>
                <a:chExt cx="1811769" cy="1166413"/>
              </a:xfrm>
            </p:grpSpPr>
            <p:sp>
              <p:nvSpPr>
                <p:cNvPr id="1310" name="직사각형 1309"/>
                <p:cNvSpPr/>
                <p:nvPr/>
              </p:nvSpPr>
              <p:spPr>
                <a:xfrm>
                  <a:off x="5333903" y="2870094"/>
                  <a:ext cx="1811769" cy="1166413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ko-KR" sz="700" b="1" kern="0" dirty="0">
                    <a:solidFill>
                      <a:schemeClr val="bg1">
                        <a:lumMod val="50000"/>
                      </a:schemeClr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cxnSp>
              <p:nvCxnSpPr>
                <p:cNvPr id="1311" name="직선 연결선 1310"/>
                <p:cNvCxnSpPr/>
                <p:nvPr/>
              </p:nvCxnSpPr>
              <p:spPr>
                <a:xfrm>
                  <a:off x="5333903" y="2870094"/>
                  <a:ext cx="1811769" cy="1159562"/>
                </a:xfrm>
                <a:prstGeom prst="line">
                  <a:avLst/>
                </a:prstGeom>
                <a:solidFill>
                  <a:schemeClr val="bg1"/>
                </a:solidFill>
                <a:ln w="9528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</p:cxnSp>
            <p:cxnSp>
              <p:nvCxnSpPr>
                <p:cNvPr id="1312" name="직선 연결선 1311"/>
                <p:cNvCxnSpPr/>
                <p:nvPr/>
              </p:nvCxnSpPr>
              <p:spPr>
                <a:xfrm flipH="1">
                  <a:off x="5333903" y="2870094"/>
                  <a:ext cx="1811769" cy="1166413"/>
                </a:xfrm>
                <a:prstGeom prst="line">
                  <a:avLst/>
                </a:prstGeom>
                <a:solidFill>
                  <a:schemeClr val="bg1"/>
                </a:solidFill>
                <a:ln w="9528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</p:cxnSp>
          </p:grpSp>
        </p:grpSp>
        <p:grpSp>
          <p:nvGrpSpPr>
            <p:cNvPr id="1298" name="그룹 1297"/>
            <p:cNvGrpSpPr/>
            <p:nvPr/>
          </p:nvGrpSpPr>
          <p:grpSpPr>
            <a:xfrm>
              <a:off x="8451884" y="5810106"/>
              <a:ext cx="508062" cy="329627"/>
              <a:chOff x="5333903" y="2870094"/>
              <a:chExt cx="1811769" cy="1166413"/>
            </a:xfrm>
          </p:grpSpPr>
          <p:sp>
            <p:nvSpPr>
              <p:cNvPr id="1305" name="직사각형 1304"/>
              <p:cNvSpPr/>
              <p:nvPr/>
            </p:nvSpPr>
            <p:spPr>
              <a:xfrm>
                <a:off x="5333903" y="2870094"/>
                <a:ext cx="1811768" cy="1166413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algn="ctr" defTabSz="91440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altLang="ko-KR" sz="700" b="1" kern="0" dirty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endParaRPr>
              </a:p>
            </p:txBody>
          </p:sp>
          <p:cxnSp>
            <p:nvCxnSpPr>
              <p:cNvPr id="1306" name="직선 연결선 1305"/>
              <p:cNvCxnSpPr/>
              <p:nvPr/>
            </p:nvCxnSpPr>
            <p:spPr>
              <a:xfrm>
                <a:off x="5333903" y="2870094"/>
                <a:ext cx="1811768" cy="1159562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</p:cxnSp>
          <p:cxnSp>
            <p:nvCxnSpPr>
              <p:cNvPr id="1307" name="직선 연결선 1306"/>
              <p:cNvCxnSpPr/>
              <p:nvPr/>
            </p:nvCxnSpPr>
            <p:spPr>
              <a:xfrm flipH="1">
                <a:off x="5333903" y="2870094"/>
                <a:ext cx="1811769" cy="1166413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</p:cxnSp>
        </p:grpSp>
        <p:grpSp>
          <p:nvGrpSpPr>
            <p:cNvPr id="1299" name="그룹 1298"/>
            <p:cNvGrpSpPr/>
            <p:nvPr/>
          </p:nvGrpSpPr>
          <p:grpSpPr>
            <a:xfrm>
              <a:off x="8973007" y="5810106"/>
              <a:ext cx="508062" cy="329627"/>
              <a:chOff x="5333903" y="2870094"/>
              <a:chExt cx="1811769" cy="1166413"/>
            </a:xfrm>
          </p:grpSpPr>
          <p:sp>
            <p:nvSpPr>
              <p:cNvPr id="1302" name="직사각형 1301"/>
              <p:cNvSpPr/>
              <p:nvPr/>
            </p:nvSpPr>
            <p:spPr>
              <a:xfrm>
                <a:off x="5333903" y="2870094"/>
                <a:ext cx="1811768" cy="1166413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algn="ctr" defTabSz="91440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altLang="ko-KR" sz="700" b="1" kern="0" dirty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endParaRPr>
              </a:p>
            </p:txBody>
          </p:sp>
          <p:cxnSp>
            <p:nvCxnSpPr>
              <p:cNvPr id="1303" name="직선 연결선 1302"/>
              <p:cNvCxnSpPr/>
              <p:nvPr/>
            </p:nvCxnSpPr>
            <p:spPr>
              <a:xfrm>
                <a:off x="5333903" y="2870094"/>
                <a:ext cx="1811768" cy="1159562"/>
              </a:xfrm>
              <a:prstGeom prst="line">
                <a:avLst/>
              </a:prstGeom>
              <a:solidFill>
                <a:schemeClr val="bg1"/>
              </a:solidFill>
              <a:ln w="9528">
                <a:solidFill>
                  <a:schemeClr val="bg1">
                    <a:lumMod val="85000"/>
                  </a:schemeClr>
                </a:solidFill>
                <a:prstDash val="solid"/>
                <a:miter/>
              </a:ln>
            </p:spPr>
          </p:cxnSp>
          <p:cxnSp>
            <p:nvCxnSpPr>
              <p:cNvPr id="1304" name="직선 연결선 1303"/>
              <p:cNvCxnSpPr/>
              <p:nvPr/>
            </p:nvCxnSpPr>
            <p:spPr>
              <a:xfrm flipH="1">
                <a:off x="5333903" y="2870094"/>
                <a:ext cx="1811769" cy="1166413"/>
              </a:xfrm>
              <a:prstGeom prst="line">
                <a:avLst/>
              </a:prstGeom>
              <a:solidFill>
                <a:schemeClr val="bg1"/>
              </a:solidFill>
              <a:ln w="9528">
                <a:solidFill>
                  <a:schemeClr val="bg1">
                    <a:lumMod val="85000"/>
                  </a:schemeClr>
                </a:solidFill>
                <a:prstDash val="solid"/>
                <a:miter/>
              </a:ln>
            </p:spPr>
          </p:cxnSp>
        </p:grpSp>
        <p:sp>
          <p:nvSpPr>
            <p:cNvPr id="1300" name="Rectangle 27"/>
            <p:cNvSpPr/>
            <p:nvPr/>
          </p:nvSpPr>
          <p:spPr>
            <a:xfrm>
              <a:off x="8452278" y="5807163"/>
              <a:ext cx="504556" cy="327690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rgbClr val="FF0000"/>
              </a:solidFill>
              <a:prstDash val="dash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100" b="1" kern="0" dirty="0">
                  <a:solidFill>
                    <a:srgbClr val="FF0000"/>
                  </a:solidFill>
                  <a:latin typeface="맑은 고딕" pitchFamily="50"/>
                  <a:ea typeface="맑은 고딕" pitchFamily="50"/>
                </a:rPr>
                <a:t>X</a:t>
              </a:r>
            </a:p>
          </p:txBody>
        </p:sp>
        <p:sp>
          <p:nvSpPr>
            <p:cNvPr id="1301" name="Rectangle 27"/>
            <p:cNvSpPr/>
            <p:nvPr/>
          </p:nvSpPr>
          <p:spPr>
            <a:xfrm>
              <a:off x="9498012" y="6150063"/>
              <a:ext cx="504556" cy="327690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rgbClr val="FF0000"/>
              </a:solidFill>
              <a:prstDash val="dash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100" b="1" kern="0" dirty="0">
                  <a:solidFill>
                    <a:srgbClr val="FF0000"/>
                  </a:solidFill>
                  <a:latin typeface="맑은 고딕" pitchFamily="50"/>
                  <a:ea typeface="맑은 고딕" pitchFamily="50"/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68429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39955"/>
              </p:ext>
            </p:extLst>
          </p:nvPr>
        </p:nvGraphicFramePr>
        <p:xfrm>
          <a:off x="390069" y="1476375"/>
          <a:ext cx="9853176" cy="5390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295"/>
                <a:gridCol w="7920881"/>
              </a:tblGrid>
              <a:tr h="229013"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800" b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화면영역</a:t>
                      </a:r>
                      <a:endParaRPr lang="ko-KR" altLang="en-US" sz="8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상세설명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161672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buFont typeface="Arial" pitchFamily="34" charset="0"/>
                        <a:buNone/>
                      </a:pPr>
                      <a:endParaRPr lang="ko-KR" altLang="en-US" sz="9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22164" y="324207"/>
            <a:ext cx="4173546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멀티스크린</a:t>
            </a:r>
            <a:r>
              <a:rPr kumimoji="0" lang="en-US" altLang="ko-KR" sz="20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</a:t>
            </a:r>
            <a:r>
              <a:rPr kumimoji="0" lang="ko-KR" altLang="en-US" sz="2000" b="1" spc="-1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내비게이션용</a:t>
            </a:r>
            <a:r>
              <a:rPr kumimoji="0" lang="ko-KR" altLang="en-US" sz="20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kumimoji="0" lang="ko-KR" altLang="en-US" sz="20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터치스크린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2-3-2. 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화면분할 </a:t>
            </a:r>
            <a:r>
              <a:rPr kumimoji="0" lang="en-US" altLang="ko-KR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- 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지표 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활용 시</a:t>
            </a: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(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단일 스크린 기준</a:t>
            </a: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)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endParaRPr kumimoji="0" lang="en-US" altLang="ko-KR" sz="14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34292" y="1786252"/>
            <a:ext cx="17281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9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기본규칙</a:t>
            </a:r>
            <a:endParaRPr kumimoji="0" lang="en-US" altLang="ko-KR" sz="9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67544" y="2085063"/>
            <a:ext cx="1728192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1766" indent="-171450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kumimoji="0" lang="ko-KR" altLang="en-US" sz="90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지표의 데이터 </a:t>
            </a:r>
            <a:r>
              <a:rPr kumimoji="0" lang="ko-KR" altLang="en-US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중요성에 </a:t>
            </a:r>
            <a:r>
              <a:rPr kumimoji="0" lang="ko-KR" altLang="en-US" sz="90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따라 </a:t>
            </a:r>
            <a:r>
              <a:rPr kumimoji="0" lang="ko-KR" altLang="en-US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왼쪽에서 </a:t>
            </a:r>
            <a:r>
              <a:rPr kumimoji="0" lang="ko-KR" altLang="en-US" sz="90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오른쪽</a:t>
            </a:r>
            <a:r>
              <a:rPr kumimoji="0" lang="en-US" altLang="ko-KR" sz="90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kumimoji="0" lang="ko-KR" altLang="en-US" sz="90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위에서 아래로 배치하는 것을 기본으로 한다</a:t>
            </a:r>
            <a:r>
              <a:rPr kumimoji="0" lang="en-US" altLang="ko-KR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 (</a:t>
            </a:r>
            <a:r>
              <a:rPr kumimoji="0" lang="ko-KR" altLang="en-US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단</a:t>
            </a:r>
            <a:r>
              <a:rPr kumimoji="0" lang="en-US" altLang="ko-KR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kumimoji="0" lang="ko-KR" altLang="en-US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중요도에 따라 예외사항을 둘 수 있다</a:t>
            </a:r>
            <a:r>
              <a:rPr kumimoji="0" lang="en-US" altLang="ko-KR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)</a:t>
            </a:r>
          </a:p>
          <a:p>
            <a:pPr marL="191766" indent="-171450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kumimoji="0" lang="ko-KR" altLang="en-US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지표 성향에 따라 </a:t>
            </a:r>
            <a:r>
              <a:rPr kumimoji="0" lang="en-US" altLang="ko-KR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1</a:t>
            </a:r>
            <a:r>
              <a:rPr kumimoji="0" lang="ko-KR" altLang="en-US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스크린에 최대 </a:t>
            </a:r>
            <a:r>
              <a:rPr kumimoji="0" lang="en-US" altLang="ko-KR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4</a:t>
            </a:r>
            <a:r>
              <a:rPr kumimoji="0" lang="ko-KR" altLang="en-US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개의 조건 까지 배치가 가능하다</a:t>
            </a:r>
            <a:r>
              <a:rPr kumimoji="0" lang="en-US" altLang="ko-KR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 </a:t>
            </a:r>
          </a:p>
          <a:p>
            <a:pPr marL="191766" indent="-171450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kumimoji="0" lang="ko-KR" altLang="en-US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많은 양의 데이터를 포함한 지표 사용시 데이터의 수치를 명확히 인식 할 수 있도록 </a:t>
            </a:r>
            <a:r>
              <a:rPr kumimoji="0" lang="en-US" altLang="ko-KR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1,2</a:t>
            </a:r>
            <a:r>
              <a:rPr kumimoji="0" lang="ko-KR" altLang="en-US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분할 구조를 선택하도록 한다</a:t>
            </a:r>
            <a:r>
              <a:rPr kumimoji="0" lang="en-US" altLang="ko-KR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</a:p>
          <a:p>
            <a:pPr marL="191766" indent="-171450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kumimoji="0" lang="ko-KR" altLang="en-US" sz="900" spc="-1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콘텐츠의</a:t>
            </a:r>
            <a:r>
              <a:rPr kumimoji="0" lang="ko-KR" altLang="en-US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지표가 많을 경우 </a:t>
            </a:r>
            <a:r>
              <a:rPr kumimoji="0" lang="en-US" altLang="ko-KR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3~4</a:t>
            </a:r>
            <a:r>
              <a:rPr kumimoji="0" lang="ko-KR" altLang="en-US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분할 구조를 사용하여 </a:t>
            </a:r>
            <a:r>
              <a:rPr kumimoji="0" lang="en-US" altLang="ko-KR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list(</a:t>
            </a:r>
            <a:r>
              <a:rPr kumimoji="0" lang="ko-KR" altLang="en-US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목록</a:t>
            </a:r>
            <a:r>
              <a:rPr kumimoji="0" lang="en-US" altLang="ko-KR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)</a:t>
            </a:r>
            <a:r>
              <a:rPr kumimoji="0" lang="ko-KR" altLang="en-US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화 하여 선택하도록 한다</a:t>
            </a:r>
            <a:r>
              <a:rPr kumimoji="0" lang="en-US" altLang="ko-KR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  <a:r>
              <a:rPr kumimoji="0" lang="ko-KR" altLang="en-US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endParaRPr kumimoji="0" lang="en-US" altLang="ko-KR" sz="900" spc="-1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04" name="TextBox 503"/>
          <p:cNvSpPr txBox="1"/>
          <p:nvPr/>
        </p:nvSpPr>
        <p:spPr>
          <a:xfrm>
            <a:off x="2410998" y="1768438"/>
            <a:ext cx="1456489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11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</a:t>
            </a:r>
            <a:r>
              <a:rPr kumimoji="0" lang="en-US" altLang="ko-KR" sz="11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 </a:t>
            </a:r>
            <a:r>
              <a:rPr kumimoji="0" lang="ko-KR" altLang="en-US" sz="11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사용 가능한 </a:t>
            </a:r>
            <a:r>
              <a:rPr kumimoji="0" lang="ko-KR" altLang="en-US" sz="11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화면 </a:t>
            </a:r>
            <a:endParaRPr kumimoji="0" lang="en-US" altLang="ko-KR" sz="11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683" name="직사각형 682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kumimoji="0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2529995" y="3711588"/>
            <a:ext cx="7558450" cy="1510113"/>
            <a:chOff x="2529995" y="3749134"/>
            <a:chExt cx="7558450" cy="1510113"/>
          </a:xfrm>
        </p:grpSpPr>
        <p:grpSp>
          <p:nvGrpSpPr>
            <p:cNvPr id="489" name="그룹 488"/>
            <p:cNvGrpSpPr/>
            <p:nvPr/>
          </p:nvGrpSpPr>
          <p:grpSpPr>
            <a:xfrm>
              <a:off x="2529995" y="3749134"/>
              <a:ext cx="1742594" cy="1510113"/>
              <a:chOff x="8443044" y="2102281"/>
              <a:chExt cx="1440160" cy="1031428"/>
            </a:xfrm>
          </p:grpSpPr>
          <p:grpSp>
            <p:nvGrpSpPr>
              <p:cNvPr id="490" name="그룹 489"/>
              <p:cNvGrpSpPr/>
              <p:nvPr/>
            </p:nvGrpSpPr>
            <p:grpSpPr>
              <a:xfrm>
                <a:off x="8443044" y="2102281"/>
                <a:ext cx="1440160" cy="764547"/>
                <a:chOff x="2682404" y="5605507"/>
                <a:chExt cx="1440160" cy="764547"/>
              </a:xfrm>
            </p:grpSpPr>
            <p:sp>
              <p:nvSpPr>
                <p:cNvPr id="492" name="Rectangle 24"/>
                <p:cNvSpPr/>
                <p:nvPr/>
              </p:nvSpPr>
              <p:spPr>
                <a:xfrm>
                  <a:off x="2682404" y="5605507"/>
                  <a:ext cx="1440160" cy="76454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8">
                  <a:solidFill>
                    <a:schemeClr val="bg1">
                      <a:lumMod val="7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700" b="1" kern="0">
                    <a:solidFill>
                      <a:srgbClr val="000000"/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sp>
              <p:nvSpPr>
                <p:cNvPr id="493" name="Rectangle 27"/>
                <p:cNvSpPr/>
                <p:nvPr/>
              </p:nvSpPr>
              <p:spPr>
                <a:xfrm>
                  <a:off x="3426316" y="5673382"/>
                  <a:ext cx="632725" cy="621983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ko-KR" sz="700" b="1" kern="0" dirty="0">
                    <a:solidFill>
                      <a:srgbClr val="000000"/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sp>
              <p:nvSpPr>
                <p:cNvPr id="494" name="Rectangle 27"/>
                <p:cNvSpPr/>
                <p:nvPr/>
              </p:nvSpPr>
              <p:spPr>
                <a:xfrm>
                  <a:off x="2746183" y="5673382"/>
                  <a:ext cx="632725" cy="281987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ko-KR" sz="700" b="1" kern="0" dirty="0">
                    <a:solidFill>
                      <a:srgbClr val="000000"/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sp>
              <p:nvSpPr>
                <p:cNvPr id="495" name="Rectangle 27"/>
                <p:cNvSpPr/>
                <p:nvPr/>
              </p:nvSpPr>
              <p:spPr>
                <a:xfrm>
                  <a:off x="2746183" y="6013379"/>
                  <a:ext cx="632725" cy="281987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ko-KR" sz="700" b="1" kern="0" dirty="0">
                    <a:solidFill>
                      <a:srgbClr val="000000"/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</p:grpSp>
          <p:sp>
            <p:nvSpPr>
              <p:cNvPr id="491" name="TextBox 490"/>
              <p:cNvSpPr txBox="1"/>
              <p:nvPr/>
            </p:nvSpPr>
            <p:spPr>
              <a:xfrm>
                <a:off x="8593046" y="2902472"/>
                <a:ext cx="1140157" cy="231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r>
                  <a:rPr lang="ko-KR" altLang="en-US" sz="8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지표</a:t>
                </a:r>
                <a:r>
                  <a:rPr lang="en-US" altLang="ko-KR" sz="8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8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+ </a:t>
                </a:r>
                <a:r>
                  <a:rPr lang="ko-KR" altLang="en-US" sz="8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리스트 구조</a:t>
                </a:r>
                <a:r>
                  <a:rPr lang="en-US" altLang="ko-KR" sz="8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/>
                </a:r>
                <a:br>
                  <a:rPr lang="en-US" altLang="ko-KR" sz="8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</a:br>
                <a:r>
                  <a:rPr lang="en-US" altLang="ko-KR" sz="8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</a:t>
                </a:r>
                <a:r>
                  <a:rPr lang="ko-KR" altLang="en-US" sz="8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지표가 많을 경우</a:t>
                </a:r>
                <a:r>
                  <a:rPr lang="en-US" altLang="ko-KR" sz="8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  <a:endPara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525" name="그룹 524"/>
            <p:cNvGrpSpPr/>
            <p:nvPr/>
          </p:nvGrpSpPr>
          <p:grpSpPr>
            <a:xfrm>
              <a:off x="6379481" y="3749134"/>
              <a:ext cx="1742594" cy="1510113"/>
              <a:chOff x="8443044" y="2102281"/>
              <a:chExt cx="1440160" cy="1031428"/>
            </a:xfrm>
          </p:grpSpPr>
          <p:grpSp>
            <p:nvGrpSpPr>
              <p:cNvPr id="526" name="그룹 525"/>
              <p:cNvGrpSpPr/>
              <p:nvPr/>
            </p:nvGrpSpPr>
            <p:grpSpPr>
              <a:xfrm>
                <a:off x="8443044" y="2102281"/>
                <a:ext cx="1440160" cy="764547"/>
                <a:chOff x="2682404" y="5605507"/>
                <a:chExt cx="1440160" cy="764547"/>
              </a:xfrm>
            </p:grpSpPr>
            <p:sp>
              <p:nvSpPr>
                <p:cNvPr id="528" name="Rectangle 24"/>
                <p:cNvSpPr/>
                <p:nvPr/>
              </p:nvSpPr>
              <p:spPr>
                <a:xfrm>
                  <a:off x="2682404" y="5605507"/>
                  <a:ext cx="1440160" cy="76454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8">
                  <a:solidFill>
                    <a:schemeClr val="bg1">
                      <a:lumMod val="7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700" b="1" kern="0">
                    <a:solidFill>
                      <a:srgbClr val="000000"/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sp>
              <p:nvSpPr>
                <p:cNvPr id="529" name="Rectangle 27"/>
                <p:cNvSpPr/>
                <p:nvPr/>
              </p:nvSpPr>
              <p:spPr>
                <a:xfrm>
                  <a:off x="2746183" y="5673382"/>
                  <a:ext cx="632725" cy="281987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ko-KR" sz="700" b="1" kern="0" dirty="0">
                    <a:solidFill>
                      <a:srgbClr val="000000"/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sp>
              <p:nvSpPr>
                <p:cNvPr id="530" name="Rectangle 27"/>
                <p:cNvSpPr/>
                <p:nvPr/>
              </p:nvSpPr>
              <p:spPr>
                <a:xfrm>
                  <a:off x="2746183" y="6013379"/>
                  <a:ext cx="632725" cy="281987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ko-KR" sz="700" b="1" kern="0" dirty="0">
                    <a:solidFill>
                      <a:srgbClr val="000000"/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sp>
              <p:nvSpPr>
                <p:cNvPr id="531" name="Rectangle 27"/>
                <p:cNvSpPr/>
                <p:nvPr/>
              </p:nvSpPr>
              <p:spPr>
                <a:xfrm>
                  <a:off x="3426316" y="5673382"/>
                  <a:ext cx="632725" cy="281987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ko-KR" sz="700" b="1" kern="0" dirty="0">
                    <a:solidFill>
                      <a:srgbClr val="000000"/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sp>
              <p:nvSpPr>
                <p:cNvPr id="532" name="Rectangle 27"/>
                <p:cNvSpPr/>
                <p:nvPr/>
              </p:nvSpPr>
              <p:spPr>
                <a:xfrm>
                  <a:off x="3426316" y="5673383"/>
                  <a:ext cx="632725" cy="621983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ko-KR" sz="700" b="1" kern="0" dirty="0">
                    <a:solidFill>
                      <a:srgbClr val="000000"/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</p:grpSp>
          <p:sp>
            <p:nvSpPr>
              <p:cNvPr id="527" name="TextBox 526"/>
              <p:cNvSpPr txBox="1"/>
              <p:nvPr/>
            </p:nvSpPr>
            <p:spPr>
              <a:xfrm>
                <a:off x="8536038" y="2902472"/>
                <a:ext cx="1254172" cy="231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8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타이틀 </a:t>
                </a:r>
                <a:r>
                  <a:rPr lang="en-US" altLang="ko-KR" sz="8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+ 2</a:t>
                </a:r>
                <a:r>
                  <a:rPr lang="ko-KR" altLang="en-US" sz="8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지표 구조</a:t>
                </a:r>
                <a:endParaRPr lang="en-US" altLang="ko-KR" sz="8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/>
                <a:r>
                  <a:rPr lang="en-US" altLang="ko-KR" sz="8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</a:t>
                </a:r>
                <a:r>
                  <a:rPr lang="ko-KR" altLang="en-US" sz="8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타이틀과 지표가 있을 경우</a:t>
                </a:r>
                <a:r>
                  <a:rPr lang="en-US" altLang="ko-KR" sz="8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  <a:endPara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533" name="그룹 532"/>
            <p:cNvGrpSpPr/>
            <p:nvPr/>
          </p:nvGrpSpPr>
          <p:grpSpPr>
            <a:xfrm>
              <a:off x="4450235" y="3749134"/>
              <a:ext cx="1742594" cy="1510113"/>
              <a:chOff x="8443044" y="2102281"/>
              <a:chExt cx="1440160" cy="1031428"/>
            </a:xfrm>
          </p:grpSpPr>
          <p:grpSp>
            <p:nvGrpSpPr>
              <p:cNvPr id="534" name="그룹 533"/>
              <p:cNvGrpSpPr/>
              <p:nvPr/>
            </p:nvGrpSpPr>
            <p:grpSpPr>
              <a:xfrm>
                <a:off x="8443044" y="2102281"/>
                <a:ext cx="1440160" cy="764547"/>
                <a:chOff x="2682404" y="5605507"/>
                <a:chExt cx="1440160" cy="764547"/>
              </a:xfrm>
            </p:grpSpPr>
            <p:sp>
              <p:nvSpPr>
                <p:cNvPr id="536" name="Rectangle 24"/>
                <p:cNvSpPr/>
                <p:nvPr/>
              </p:nvSpPr>
              <p:spPr>
                <a:xfrm>
                  <a:off x="2682404" y="5605507"/>
                  <a:ext cx="1440160" cy="76454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8">
                  <a:solidFill>
                    <a:schemeClr val="bg1">
                      <a:lumMod val="7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700" b="1" kern="0">
                    <a:solidFill>
                      <a:srgbClr val="000000"/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sp>
              <p:nvSpPr>
                <p:cNvPr id="537" name="Rectangle 27"/>
                <p:cNvSpPr/>
                <p:nvPr/>
              </p:nvSpPr>
              <p:spPr>
                <a:xfrm>
                  <a:off x="2746183" y="5673382"/>
                  <a:ext cx="632725" cy="281987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ko-KR" sz="700" b="1" kern="0" dirty="0">
                    <a:solidFill>
                      <a:srgbClr val="000000"/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sp>
              <p:nvSpPr>
                <p:cNvPr id="538" name="Rectangle 27"/>
                <p:cNvSpPr/>
                <p:nvPr/>
              </p:nvSpPr>
              <p:spPr>
                <a:xfrm>
                  <a:off x="2746183" y="6013379"/>
                  <a:ext cx="632725" cy="281987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ko-KR" sz="700" b="1" kern="0" dirty="0">
                    <a:solidFill>
                      <a:srgbClr val="000000"/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sp>
              <p:nvSpPr>
                <p:cNvPr id="539" name="Rectangle 27"/>
                <p:cNvSpPr/>
                <p:nvPr/>
              </p:nvSpPr>
              <p:spPr>
                <a:xfrm>
                  <a:off x="3426316" y="5673382"/>
                  <a:ext cx="632725" cy="281987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ko-KR" sz="700" b="1" kern="0" dirty="0">
                    <a:solidFill>
                      <a:srgbClr val="000000"/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sp>
              <p:nvSpPr>
                <p:cNvPr id="540" name="Rectangle 27"/>
                <p:cNvSpPr/>
                <p:nvPr/>
              </p:nvSpPr>
              <p:spPr>
                <a:xfrm>
                  <a:off x="3426316" y="6013379"/>
                  <a:ext cx="632725" cy="281987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ko-KR" sz="700" b="1" kern="0" dirty="0">
                    <a:solidFill>
                      <a:srgbClr val="000000"/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</p:grpSp>
          <p:sp>
            <p:nvSpPr>
              <p:cNvPr id="535" name="TextBox 534"/>
              <p:cNvSpPr txBox="1"/>
              <p:nvPr/>
            </p:nvSpPr>
            <p:spPr>
              <a:xfrm>
                <a:off x="8593046" y="2902472"/>
                <a:ext cx="1140157" cy="231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</a:t>
                </a:r>
                <a:r>
                  <a:rPr lang="ko-KR" altLang="en-US" sz="8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지표</a:t>
                </a:r>
                <a:r>
                  <a:rPr lang="en-US" altLang="ko-KR" sz="8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+ </a:t>
                </a:r>
                <a:r>
                  <a:rPr lang="ko-KR" altLang="en-US" sz="8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리스트 구조</a:t>
                </a:r>
                <a:endParaRPr lang="en-US" altLang="ko-KR" sz="8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/>
                <a:r>
                  <a:rPr lang="en-US" altLang="ko-KR" sz="8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</a:t>
                </a:r>
                <a:r>
                  <a:rPr lang="ko-KR" altLang="en-US" sz="8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지표가 많을 경우</a:t>
                </a:r>
                <a:r>
                  <a:rPr lang="en-US" altLang="ko-KR" sz="8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  <a:endPara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541" name="그룹 540"/>
            <p:cNvGrpSpPr/>
            <p:nvPr/>
          </p:nvGrpSpPr>
          <p:grpSpPr>
            <a:xfrm>
              <a:off x="8252211" y="3749134"/>
              <a:ext cx="1836234" cy="1510113"/>
              <a:chOff x="8404351" y="2102281"/>
              <a:chExt cx="1517548" cy="1031428"/>
            </a:xfrm>
          </p:grpSpPr>
          <p:grpSp>
            <p:nvGrpSpPr>
              <p:cNvPr id="542" name="그룹 541"/>
              <p:cNvGrpSpPr/>
              <p:nvPr/>
            </p:nvGrpSpPr>
            <p:grpSpPr>
              <a:xfrm>
                <a:off x="8443044" y="2102281"/>
                <a:ext cx="1440160" cy="764547"/>
                <a:chOff x="2682404" y="5605507"/>
                <a:chExt cx="1440160" cy="764547"/>
              </a:xfrm>
            </p:grpSpPr>
            <p:sp>
              <p:nvSpPr>
                <p:cNvPr id="544" name="Rectangle 24"/>
                <p:cNvSpPr/>
                <p:nvPr/>
              </p:nvSpPr>
              <p:spPr>
                <a:xfrm>
                  <a:off x="2682404" y="5605507"/>
                  <a:ext cx="1440160" cy="76454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8">
                  <a:solidFill>
                    <a:schemeClr val="bg1">
                      <a:lumMod val="7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700" b="1" kern="0">
                    <a:solidFill>
                      <a:srgbClr val="000000"/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sp>
              <p:nvSpPr>
                <p:cNvPr id="545" name="Rectangle 27"/>
                <p:cNvSpPr/>
                <p:nvPr/>
              </p:nvSpPr>
              <p:spPr>
                <a:xfrm>
                  <a:off x="2746183" y="5673382"/>
                  <a:ext cx="632725" cy="281987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ko-KR" sz="700" b="1" kern="0" dirty="0">
                    <a:solidFill>
                      <a:srgbClr val="000000"/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sp>
              <p:nvSpPr>
                <p:cNvPr id="546" name="Rectangle 27"/>
                <p:cNvSpPr/>
                <p:nvPr/>
              </p:nvSpPr>
              <p:spPr>
                <a:xfrm>
                  <a:off x="2746183" y="6013379"/>
                  <a:ext cx="632725" cy="281987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ko-KR" sz="700" b="1" kern="0" dirty="0">
                    <a:solidFill>
                      <a:srgbClr val="000000"/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sp>
              <p:nvSpPr>
                <p:cNvPr id="547" name="Rectangle 27"/>
                <p:cNvSpPr/>
                <p:nvPr/>
              </p:nvSpPr>
              <p:spPr>
                <a:xfrm>
                  <a:off x="3426316" y="5673382"/>
                  <a:ext cx="632725" cy="281987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ko-KR" sz="700" b="1" kern="0" dirty="0">
                    <a:solidFill>
                      <a:srgbClr val="000000"/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sp>
              <p:nvSpPr>
                <p:cNvPr id="548" name="Rectangle 27"/>
                <p:cNvSpPr/>
                <p:nvPr/>
              </p:nvSpPr>
              <p:spPr>
                <a:xfrm>
                  <a:off x="3426316" y="6013379"/>
                  <a:ext cx="632725" cy="281987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ko-KR" sz="700" b="1" kern="0" dirty="0">
                    <a:solidFill>
                      <a:srgbClr val="000000"/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</p:grpSp>
          <p:sp>
            <p:nvSpPr>
              <p:cNvPr id="543" name="TextBox 542"/>
              <p:cNvSpPr txBox="1"/>
              <p:nvPr/>
            </p:nvSpPr>
            <p:spPr>
              <a:xfrm>
                <a:off x="8404351" y="2902472"/>
                <a:ext cx="1517548" cy="231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8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타이</a:t>
                </a:r>
                <a:r>
                  <a:rPr lang="ko-KR" altLang="en-US" sz="8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틀</a:t>
                </a:r>
                <a:r>
                  <a:rPr lang="ko-KR" altLang="en-US" sz="8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8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+ 3</a:t>
                </a:r>
                <a:r>
                  <a:rPr lang="ko-KR" altLang="en-US" sz="8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지표</a:t>
                </a:r>
                <a:r>
                  <a:rPr lang="en-US" altLang="ko-KR" sz="8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8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+ </a:t>
                </a:r>
                <a:r>
                  <a:rPr lang="ko-KR" altLang="en-US" sz="8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리스트</a:t>
                </a:r>
                <a:r>
                  <a:rPr lang="en-US" altLang="ko-KR" sz="8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8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구조</a:t>
                </a:r>
                <a:endParaRPr lang="en-US" altLang="ko-KR" sz="8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/>
                <a:r>
                  <a:rPr lang="en-US" altLang="ko-KR" sz="8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</a:t>
                </a:r>
                <a:r>
                  <a:rPr lang="ko-KR" altLang="en-US" sz="8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타이틀과 지표가 많</a:t>
                </a:r>
                <a:r>
                  <a:rPr lang="ko-KR" altLang="en-US" sz="8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을</a:t>
                </a:r>
                <a:r>
                  <a:rPr lang="ko-KR" altLang="en-US" sz="8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경우</a:t>
                </a:r>
                <a:r>
                  <a:rPr lang="en-US" altLang="ko-KR" sz="8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  <a:endPara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" name="그룹 1"/>
            <p:cNvGrpSpPr/>
            <p:nvPr/>
          </p:nvGrpSpPr>
          <p:grpSpPr>
            <a:xfrm>
              <a:off x="3465744" y="3896240"/>
              <a:ext cx="605187" cy="806461"/>
              <a:chOff x="3448299" y="3706407"/>
              <a:chExt cx="723892" cy="798475"/>
            </a:xfrm>
          </p:grpSpPr>
          <p:pic>
            <p:nvPicPr>
              <p:cNvPr id="4111" name="Picture 15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48300" y="3706407"/>
                <a:ext cx="723891" cy="555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4" name="Picture 15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7139"/>
              <a:stretch/>
            </p:blipFill>
            <p:spPr bwMode="auto">
              <a:xfrm>
                <a:off x="3448299" y="4256542"/>
                <a:ext cx="723891" cy="1269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47" name="Picture 15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7139"/>
              <a:stretch/>
            </p:blipFill>
            <p:spPr bwMode="auto">
              <a:xfrm>
                <a:off x="3448299" y="4377960"/>
                <a:ext cx="723891" cy="1269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" name="그룹 2"/>
            <p:cNvGrpSpPr/>
            <p:nvPr/>
          </p:nvGrpSpPr>
          <p:grpSpPr>
            <a:xfrm rot="5400000">
              <a:off x="3691264" y="4182754"/>
              <a:ext cx="883479" cy="236000"/>
              <a:chOff x="4996546" y="5187160"/>
              <a:chExt cx="5036434" cy="556479"/>
            </a:xfrm>
          </p:grpSpPr>
          <p:sp>
            <p:nvSpPr>
              <p:cNvPr id="126" name="AutoShape 38"/>
              <p:cNvSpPr>
                <a:spLocks noChangeArrowheads="1"/>
              </p:cNvSpPr>
              <p:nvPr/>
            </p:nvSpPr>
            <p:spPr bwMode="auto">
              <a:xfrm rot="5400000">
                <a:off x="7421936" y="3180499"/>
                <a:ext cx="158400" cy="4564861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wrap="none" lIns="0" tIns="0" rIns="36000" bIns="0"/>
              <a:lstStyle/>
              <a:p>
                <a:pPr algn="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800" kern="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 rot="5400000">
                <a:off x="9242120" y="4952689"/>
                <a:ext cx="556390" cy="1025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0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▲</a:t>
                </a:r>
                <a:endParaRPr lang="ko-KR" altLang="en-US" sz="4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 rot="5400000">
                <a:off x="5156985" y="5026811"/>
                <a:ext cx="556389" cy="877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0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▼</a:t>
                </a:r>
                <a:endParaRPr lang="ko-KR" altLang="en-US" sz="4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129" name="직선 연결선 245"/>
              <p:cNvCxnSpPr>
                <a:cxnSpLocks noChangeShapeType="1"/>
              </p:cNvCxnSpPr>
              <p:nvPr/>
            </p:nvCxnSpPr>
            <p:spPr bwMode="auto">
              <a:xfrm rot="5400000">
                <a:off x="5543452" y="5460654"/>
                <a:ext cx="118799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130" name="직선 연결선 245"/>
              <p:cNvCxnSpPr>
                <a:cxnSpLocks noChangeShapeType="1"/>
              </p:cNvCxnSpPr>
              <p:nvPr/>
            </p:nvCxnSpPr>
            <p:spPr bwMode="auto">
              <a:xfrm rot="5400000">
                <a:off x="9282643" y="5460656"/>
                <a:ext cx="118799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</p:cxnSp>
        </p:grpSp>
        <p:pic>
          <p:nvPicPr>
            <p:cNvPr id="137" name="Picture 15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626"/>
            <a:stretch/>
          </p:blipFill>
          <p:spPr bwMode="auto">
            <a:xfrm>
              <a:off x="5381959" y="4407226"/>
              <a:ext cx="629759" cy="290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38" name="그룹 137"/>
            <p:cNvGrpSpPr/>
            <p:nvPr/>
          </p:nvGrpSpPr>
          <p:grpSpPr>
            <a:xfrm rot="5400000">
              <a:off x="5867620" y="4446255"/>
              <a:ext cx="387471" cy="235962"/>
              <a:chOff x="7546342" y="5187163"/>
              <a:chExt cx="2581655" cy="556390"/>
            </a:xfrm>
          </p:grpSpPr>
          <p:sp>
            <p:nvSpPr>
              <p:cNvPr id="139" name="AutoShape 38"/>
              <p:cNvSpPr>
                <a:spLocks noChangeArrowheads="1"/>
              </p:cNvSpPr>
              <p:nvPr/>
            </p:nvSpPr>
            <p:spPr bwMode="auto">
              <a:xfrm rot="5400000">
                <a:off x="8708100" y="4466668"/>
                <a:ext cx="158401" cy="1992528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wrap="none" lIns="0" tIns="0" rIns="36000" bIns="0"/>
              <a:lstStyle/>
              <a:p>
                <a:pPr algn="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800" kern="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40" name="TextBox 139"/>
              <p:cNvSpPr txBox="1"/>
              <p:nvPr/>
            </p:nvSpPr>
            <p:spPr>
              <a:xfrm rot="5400000">
                <a:off x="9337137" y="4952692"/>
                <a:ext cx="556390" cy="1025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0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▲</a:t>
                </a:r>
                <a:endParaRPr lang="ko-KR" altLang="en-US" sz="4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142" name="직선 연결선 245"/>
              <p:cNvCxnSpPr>
                <a:cxnSpLocks noChangeShapeType="1"/>
              </p:cNvCxnSpPr>
              <p:nvPr/>
            </p:nvCxnSpPr>
            <p:spPr bwMode="auto">
              <a:xfrm rot="5400000">
                <a:off x="8173684" y="5460655"/>
                <a:ext cx="118799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143" name="직선 연결선 245"/>
              <p:cNvCxnSpPr>
                <a:cxnSpLocks noChangeShapeType="1"/>
              </p:cNvCxnSpPr>
              <p:nvPr/>
            </p:nvCxnSpPr>
            <p:spPr bwMode="auto">
              <a:xfrm rot="5400000">
                <a:off x="9282643" y="5460656"/>
                <a:ext cx="118799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</p:cxnSp>
          <p:sp>
            <p:nvSpPr>
              <p:cNvPr id="144" name="TextBox 143"/>
              <p:cNvSpPr txBox="1"/>
              <p:nvPr/>
            </p:nvSpPr>
            <p:spPr>
              <a:xfrm rot="5400000">
                <a:off x="7744664" y="5004047"/>
                <a:ext cx="526151" cy="922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0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▼</a:t>
                </a:r>
                <a:endParaRPr lang="ko-KR" altLang="en-US" sz="3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158" name="Picture 15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626"/>
            <a:stretch/>
          </p:blipFill>
          <p:spPr bwMode="auto">
            <a:xfrm>
              <a:off x="9234822" y="4407226"/>
              <a:ext cx="629759" cy="290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59" name="그룹 158"/>
            <p:cNvGrpSpPr/>
            <p:nvPr/>
          </p:nvGrpSpPr>
          <p:grpSpPr>
            <a:xfrm rot="5400000">
              <a:off x="9720483" y="4446255"/>
              <a:ext cx="387471" cy="235962"/>
              <a:chOff x="7546342" y="5187163"/>
              <a:chExt cx="2581655" cy="556390"/>
            </a:xfrm>
          </p:grpSpPr>
          <p:sp>
            <p:nvSpPr>
              <p:cNvPr id="160" name="AutoShape 38"/>
              <p:cNvSpPr>
                <a:spLocks noChangeArrowheads="1"/>
              </p:cNvSpPr>
              <p:nvPr/>
            </p:nvSpPr>
            <p:spPr bwMode="auto">
              <a:xfrm rot="5400000">
                <a:off x="8708100" y="4466668"/>
                <a:ext cx="158401" cy="1992528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wrap="none" lIns="0" tIns="0" rIns="36000" bIns="0"/>
              <a:lstStyle/>
              <a:p>
                <a:pPr algn="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800" kern="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61" name="TextBox 160"/>
              <p:cNvSpPr txBox="1"/>
              <p:nvPr/>
            </p:nvSpPr>
            <p:spPr>
              <a:xfrm rot="5400000">
                <a:off x="9337137" y="4952692"/>
                <a:ext cx="556390" cy="1025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0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▲</a:t>
                </a:r>
                <a:endParaRPr lang="ko-KR" altLang="en-US" sz="4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162" name="직선 연결선 245"/>
              <p:cNvCxnSpPr>
                <a:cxnSpLocks noChangeShapeType="1"/>
              </p:cNvCxnSpPr>
              <p:nvPr/>
            </p:nvCxnSpPr>
            <p:spPr bwMode="auto">
              <a:xfrm rot="5400000">
                <a:off x="8173684" y="5460655"/>
                <a:ext cx="118799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163" name="직선 연결선 245"/>
              <p:cNvCxnSpPr>
                <a:cxnSpLocks noChangeShapeType="1"/>
              </p:cNvCxnSpPr>
              <p:nvPr/>
            </p:nvCxnSpPr>
            <p:spPr bwMode="auto">
              <a:xfrm rot="5400000">
                <a:off x="9282643" y="5460656"/>
                <a:ext cx="118799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</p:cxnSp>
          <p:sp>
            <p:nvSpPr>
              <p:cNvPr id="164" name="TextBox 163"/>
              <p:cNvSpPr txBox="1"/>
              <p:nvPr/>
            </p:nvSpPr>
            <p:spPr>
              <a:xfrm rot="5400000">
                <a:off x="7744664" y="5004047"/>
                <a:ext cx="526151" cy="922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0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▼</a:t>
                </a:r>
                <a:endParaRPr lang="ko-KR" altLang="en-US" sz="3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952" name="Picture 2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2849" y="3883551"/>
              <a:ext cx="598199" cy="334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3" name="Picture 2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3942" y="4395746"/>
              <a:ext cx="678876" cy="333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4" name="Picture 4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9240" y="3885268"/>
              <a:ext cx="680514" cy="3307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5" name="Picture 4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3290" y="3885268"/>
              <a:ext cx="680514" cy="3307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6" name="Picture 2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842" y="4389396"/>
              <a:ext cx="678876" cy="333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60" name="Picture 2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6242" y="4389396"/>
              <a:ext cx="678876" cy="333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61" name="Picture 2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0911" y="3883551"/>
              <a:ext cx="598199" cy="334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62" name="Picture 11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876"/>
            <a:stretch/>
          </p:blipFill>
          <p:spPr bwMode="auto">
            <a:xfrm>
              <a:off x="5405010" y="3930800"/>
              <a:ext cx="701233" cy="264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65" name="Picture 2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1642" y="4395746"/>
              <a:ext cx="678876" cy="333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70" name="Picture 14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4862" y="3923825"/>
              <a:ext cx="714966" cy="262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" name="그룹 24"/>
          <p:cNvGrpSpPr/>
          <p:nvPr/>
        </p:nvGrpSpPr>
        <p:grpSpPr>
          <a:xfrm>
            <a:off x="2529995" y="2163966"/>
            <a:ext cx="7512319" cy="1403026"/>
            <a:chOff x="2529995" y="2119473"/>
            <a:chExt cx="7512319" cy="1403026"/>
          </a:xfrm>
        </p:grpSpPr>
        <p:grpSp>
          <p:nvGrpSpPr>
            <p:cNvPr id="761" name="그룹 760"/>
            <p:cNvGrpSpPr/>
            <p:nvPr/>
          </p:nvGrpSpPr>
          <p:grpSpPr>
            <a:xfrm>
              <a:off x="2529995" y="2119474"/>
              <a:ext cx="1742594" cy="1403024"/>
              <a:chOff x="8443044" y="2102281"/>
              <a:chExt cx="1440160" cy="958284"/>
            </a:xfrm>
          </p:grpSpPr>
          <p:grpSp>
            <p:nvGrpSpPr>
              <p:cNvPr id="787" name="그룹 786"/>
              <p:cNvGrpSpPr/>
              <p:nvPr/>
            </p:nvGrpSpPr>
            <p:grpSpPr>
              <a:xfrm>
                <a:off x="8443044" y="2102281"/>
                <a:ext cx="1440160" cy="764547"/>
                <a:chOff x="2682404" y="5605507"/>
                <a:chExt cx="1440160" cy="764547"/>
              </a:xfrm>
            </p:grpSpPr>
            <p:sp>
              <p:nvSpPr>
                <p:cNvPr id="789" name="Rectangle 24"/>
                <p:cNvSpPr/>
                <p:nvPr/>
              </p:nvSpPr>
              <p:spPr>
                <a:xfrm>
                  <a:off x="2682404" y="5605507"/>
                  <a:ext cx="1440160" cy="76454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8">
                  <a:solidFill>
                    <a:schemeClr val="bg1">
                      <a:lumMod val="7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700" b="1" kern="0">
                    <a:solidFill>
                      <a:srgbClr val="000000"/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sp>
              <p:nvSpPr>
                <p:cNvPr id="790" name="Rectangle 27"/>
                <p:cNvSpPr/>
                <p:nvPr/>
              </p:nvSpPr>
              <p:spPr>
                <a:xfrm>
                  <a:off x="2746182" y="5673382"/>
                  <a:ext cx="1312860" cy="621983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ko-KR" sz="700" b="1" kern="0" dirty="0">
                    <a:solidFill>
                      <a:srgbClr val="000000"/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</p:grpSp>
          <p:sp>
            <p:nvSpPr>
              <p:cNvPr id="788" name="TextBox 787"/>
              <p:cNvSpPr txBox="1"/>
              <p:nvPr/>
            </p:nvSpPr>
            <p:spPr>
              <a:xfrm>
                <a:off x="8593046" y="2913414"/>
                <a:ext cx="1140157" cy="147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8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단일 지표 구조</a:t>
                </a:r>
              </a:p>
            </p:txBody>
          </p:sp>
        </p:grpSp>
        <p:grpSp>
          <p:nvGrpSpPr>
            <p:cNvPr id="763" name="그룹 762"/>
            <p:cNvGrpSpPr/>
            <p:nvPr/>
          </p:nvGrpSpPr>
          <p:grpSpPr>
            <a:xfrm>
              <a:off x="4450235" y="2119474"/>
              <a:ext cx="1742594" cy="1403024"/>
              <a:chOff x="8443044" y="2102281"/>
              <a:chExt cx="1440160" cy="958284"/>
            </a:xfrm>
          </p:grpSpPr>
          <p:grpSp>
            <p:nvGrpSpPr>
              <p:cNvPr id="776" name="그룹 775"/>
              <p:cNvGrpSpPr/>
              <p:nvPr/>
            </p:nvGrpSpPr>
            <p:grpSpPr>
              <a:xfrm>
                <a:off x="8443044" y="2102281"/>
                <a:ext cx="1440160" cy="764547"/>
                <a:chOff x="2682404" y="5605507"/>
                <a:chExt cx="1440160" cy="764547"/>
              </a:xfrm>
            </p:grpSpPr>
            <p:sp>
              <p:nvSpPr>
                <p:cNvPr id="778" name="Rectangle 24"/>
                <p:cNvSpPr/>
                <p:nvPr/>
              </p:nvSpPr>
              <p:spPr>
                <a:xfrm>
                  <a:off x="2682404" y="5605507"/>
                  <a:ext cx="1440160" cy="76454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8">
                  <a:solidFill>
                    <a:schemeClr val="bg1">
                      <a:lumMod val="7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700" b="1" kern="0">
                    <a:solidFill>
                      <a:srgbClr val="000000"/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sp>
              <p:nvSpPr>
                <p:cNvPr id="779" name="Rectangle 27"/>
                <p:cNvSpPr/>
                <p:nvPr/>
              </p:nvSpPr>
              <p:spPr>
                <a:xfrm>
                  <a:off x="2746183" y="5673382"/>
                  <a:ext cx="632725" cy="621984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ko-KR" sz="700" b="1" kern="0" dirty="0">
                    <a:solidFill>
                      <a:srgbClr val="000000"/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sp>
              <p:nvSpPr>
                <p:cNvPr id="780" name="Rectangle 27"/>
                <p:cNvSpPr/>
                <p:nvPr/>
              </p:nvSpPr>
              <p:spPr>
                <a:xfrm>
                  <a:off x="3426316" y="5673382"/>
                  <a:ext cx="632725" cy="621983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ko-KR" sz="700" b="1" kern="0" dirty="0">
                    <a:solidFill>
                      <a:srgbClr val="000000"/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</p:grpSp>
          <p:sp>
            <p:nvSpPr>
              <p:cNvPr id="777" name="TextBox 776"/>
              <p:cNvSpPr txBox="1"/>
              <p:nvPr/>
            </p:nvSpPr>
            <p:spPr>
              <a:xfrm>
                <a:off x="8593046" y="2913414"/>
                <a:ext cx="1140157" cy="147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r>
                  <a:rPr lang="ko-KR" altLang="en-US" sz="8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분할 지표 구조</a:t>
                </a:r>
              </a:p>
            </p:txBody>
          </p:sp>
        </p:grpSp>
        <p:pic>
          <p:nvPicPr>
            <p:cNvPr id="4113" name="Picture 17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4365" y="2307162"/>
              <a:ext cx="1370872" cy="789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2" name="Picture 17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1470" y="2245951"/>
              <a:ext cx="1514296" cy="871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4" name="Picture 18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8041" y="2301391"/>
              <a:ext cx="509880" cy="750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3" name="Picture 4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0911" y="2417351"/>
              <a:ext cx="647314" cy="634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34" name="그룹 833"/>
            <p:cNvGrpSpPr/>
            <p:nvPr/>
          </p:nvGrpSpPr>
          <p:grpSpPr>
            <a:xfrm>
              <a:off x="8299720" y="2119474"/>
              <a:ext cx="1742594" cy="1403024"/>
              <a:chOff x="8443044" y="2102281"/>
              <a:chExt cx="1440160" cy="958284"/>
            </a:xfrm>
          </p:grpSpPr>
          <p:grpSp>
            <p:nvGrpSpPr>
              <p:cNvPr id="835" name="그룹 834"/>
              <p:cNvGrpSpPr/>
              <p:nvPr/>
            </p:nvGrpSpPr>
            <p:grpSpPr>
              <a:xfrm>
                <a:off x="8443044" y="2102281"/>
                <a:ext cx="1440160" cy="764547"/>
                <a:chOff x="2682404" y="5605507"/>
                <a:chExt cx="1440160" cy="764547"/>
              </a:xfrm>
            </p:grpSpPr>
            <p:sp>
              <p:nvSpPr>
                <p:cNvPr id="837" name="Rectangle 24"/>
                <p:cNvSpPr/>
                <p:nvPr/>
              </p:nvSpPr>
              <p:spPr>
                <a:xfrm>
                  <a:off x="2682404" y="5605507"/>
                  <a:ext cx="1440160" cy="76454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8">
                  <a:solidFill>
                    <a:schemeClr val="bg1">
                      <a:lumMod val="7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700" b="1" kern="0">
                    <a:solidFill>
                      <a:srgbClr val="000000"/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sp>
              <p:nvSpPr>
                <p:cNvPr id="838" name="Rectangle 27"/>
                <p:cNvSpPr/>
                <p:nvPr/>
              </p:nvSpPr>
              <p:spPr>
                <a:xfrm>
                  <a:off x="2746183" y="5673382"/>
                  <a:ext cx="632725" cy="281987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ko-KR" sz="700" b="1" kern="0" dirty="0">
                    <a:solidFill>
                      <a:srgbClr val="000000"/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sp>
              <p:nvSpPr>
                <p:cNvPr id="839" name="Rectangle 27"/>
                <p:cNvSpPr/>
                <p:nvPr/>
              </p:nvSpPr>
              <p:spPr>
                <a:xfrm>
                  <a:off x="2746183" y="6013379"/>
                  <a:ext cx="632725" cy="281987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ko-KR" sz="700" b="1" kern="0" dirty="0">
                    <a:solidFill>
                      <a:srgbClr val="000000"/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sp>
              <p:nvSpPr>
                <p:cNvPr id="840" name="Rectangle 27"/>
                <p:cNvSpPr/>
                <p:nvPr/>
              </p:nvSpPr>
              <p:spPr>
                <a:xfrm>
                  <a:off x="3430037" y="5673382"/>
                  <a:ext cx="632725" cy="281987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ko-KR" sz="700" b="1" kern="0" dirty="0">
                    <a:solidFill>
                      <a:srgbClr val="000000"/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sp>
              <p:nvSpPr>
                <p:cNvPr id="841" name="Rectangle 27"/>
                <p:cNvSpPr/>
                <p:nvPr/>
              </p:nvSpPr>
              <p:spPr>
                <a:xfrm>
                  <a:off x="3430037" y="6013379"/>
                  <a:ext cx="632725" cy="281987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ko-KR" sz="700" b="1" kern="0" dirty="0">
                    <a:solidFill>
                      <a:srgbClr val="000000"/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</p:grpSp>
          <p:sp>
            <p:nvSpPr>
              <p:cNvPr id="836" name="TextBox 835"/>
              <p:cNvSpPr txBox="1"/>
              <p:nvPr/>
            </p:nvSpPr>
            <p:spPr>
              <a:xfrm>
                <a:off x="8593046" y="2913414"/>
                <a:ext cx="1140157" cy="147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4</a:t>
                </a:r>
                <a:r>
                  <a:rPr lang="ko-KR" altLang="en-US" sz="8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분할 지표 구조</a:t>
                </a: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6379481" y="2119473"/>
              <a:ext cx="1742594" cy="1403026"/>
              <a:chOff x="6379481" y="2119473"/>
              <a:chExt cx="1742594" cy="1403026"/>
            </a:xfrm>
          </p:grpSpPr>
          <p:grpSp>
            <p:nvGrpSpPr>
              <p:cNvPr id="781" name="그룹 780"/>
              <p:cNvGrpSpPr/>
              <p:nvPr/>
            </p:nvGrpSpPr>
            <p:grpSpPr>
              <a:xfrm>
                <a:off x="6379481" y="2119473"/>
                <a:ext cx="1742594" cy="1119373"/>
                <a:chOff x="2682404" y="5605507"/>
                <a:chExt cx="1440160" cy="764547"/>
              </a:xfrm>
            </p:grpSpPr>
            <p:sp>
              <p:nvSpPr>
                <p:cNvPr id="783" name="Rectangle 24"/>
                <p:cNvSpPr/>
                <p:nvPr/>
              </p:nvSpPr>
              <p:spPr>
                <a:xfrm>
                  <a:off x="2682404" y="5605507"/>
                  <a:ext cx="1440160" cy="76454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8">
                  <a:solidFill>
                    <a:schemeClr val="bg1">
                      <a:lumMod val="7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700" b="1" kern="0">
                    <a:solidFill>
                      <a:srgbClr val="000000"/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sp>
              <p:nvSpPr>
                <p:cNvPr id="784" name="Rectangle 27"/>
                <p:cNvSpPr/>
                <p:nvPr/>
              </p:nvSpPr>
              <p:spPr>
                <a:xfrm>
                  <a:off x="2746183" y="5673382"/>
                  <a:ext cx="632725" cy="621983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ko-KR" sz="700" b="1" kern="0" dirty="0">
                    <a:solidFill>
                      <a:srgbClr val="000000"/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sp>
              <p:nvSpPr>
                <p:cNvPr id="824" name="Rectangle 27"/>
                <p:cNvSpPr/>
                <p:nvPr/>
              </p:nvSpPr>
              <p:spPr>
                <a:xfrm>
                  <a:off x="3430037" y="5673382"/>
                  <a:ext cx="632725" cy="281987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ko-KR" sz="700" b="1" kern="0" dirty="0">
                    <a:solidFill>
                      <a:srgbClr val="000000"/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sp>
              <p:nvSpPr>
                <p:cNvPr id="825" name="Rectangle 27"/>
                <p:cNvSpPr/>
                <p:nvPr/>
              </p:nvSpPr>
              <p:spPr>
                <a:xfrm>
                  <a:off x="3430037" y="6013379"/>
                  <a:ext cx="632725" cy="281987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ko-KR" sz="700" b="1" kern="0" dirty="0">
                    <a:solidFill>
                      <a:srgbClr val="000000"/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</p:grpSp>
          <p:sp>
            <p:nvSpPr>
              <p:cNvPr id="782" name="TextBox 781"/>
              <p:cNvSpPr txBox="1"/>
              <p:nvPr/>
            </p:nvSpPr>
            <p:spPr>
              <a:xfrm>
                <a:off x="6560983" y="3307055"/>
                <a:ext cx="137959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</a:t>
                </a:r>
                <a:r>
                  <a:rPr lang="ko-KR" altLang="en-US" sz="8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분할 지표 구조</a:t>
                </a:r>
              </a:p>
            </p:txBody>
          </p:sp>
        </p:grpSp>
        <p:pic>
          <p:nvPicPr>
            <p:cNvPr id="844" name="Picture 14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0812" y="2304575"/>
              <a:ext cx="714966" cy="262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6" name="Picture 7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35" t="-1" r="47191" b="36261"/>
            <a:stretch/>
          </p:blipFill>
          <p:spPr bwMode="auto">
            <a:xfrm>
              <a:off x="7623671" y="2806868"/>
              <a:ext cx="382817" cy="227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5" name="Picture 19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9434" y="2787921"/>
              <a:ext cx="305932" cy="277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7" name="Picture 4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9723" y="2417351"/>
              <a:ext cx="647314" cy="634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8" name="Picture 7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35" t="-1" r="47191" b="36261"/>
            <a:stretch/>
          </p:blipFill>
          <p:spPr bwMode="auto">
            <a:xfrm>
              <a:off x="9542958" y="2806868"/>
              <a:ext cx="382817" cy="227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9" name="Picture 19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28721" y="2787921"/>
              <a:ext cx="305932" cy="277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8" name="Picture 2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1506" y="2759935"/>
              <a:ext cx="678876" cy="333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69" name="Picture 2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2716" y="2258168"/>
              <a:ext cx="598199" cy="334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71" name="Picture 14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4862" y="2304575"/>
              <a:ext cx="714966" cy="262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39" name="그룹 1238"/>
          <p:cNvGrpSpPr/>
          <p:nvPr/>
        </p:nvGrpSpPr>
        <p:grpSpPr>
          <a:xfrm>
            <a:off x="2410998" y="5395156"/>
            <a:ext cx="4595775" cy="1493272"/>
            <a:chOff x="2410998" y="5395156"/>
            <a:chExt cx="4595775" cy="1493272"/>
          </a:xfrm>
        </p:grpSpPr>
        <p:sp>
          <p:nvSpPr>
            <p:cNvPr id="1240" name="TextBox 1239"/>
            <p:cNvSpPr txBox="1"/>
            <p:nvPr/>
          </p:nvSpPr>
          <p:spPr>
            <a:xfrm>
              <a:off x="2410998" y="5395156"/>
              <a:ext cx="1665841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0316" defTabSz="1043056" fontAlgn="auto">
                <a:lnSpc>
                  <a:spcPct val="150000"/>
                </a:lnSpc>
                <a:spcBef>
                  <a:spcPts val="270"/>
                </a:spcBef>
                <a:spcAft>
                  <a:spcPts val="0"/>
                </a:spcAft>
                <a:defRPr/>
              </a:pPr>
              <a:r>
                <a:rPr kumimoji="0" lang="ko-KR" altLang="en-US" sz="1100" b="1" spc="-1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나</a:t>
              </a:r>
              <a:r>
                <a:rPr kumimoji="0" lang="en-US" altLang="ko-KR" sz="1100" b="1" spc="-1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. </a:t>
              </a:r>
              <a:r>
                <a:rPr kumimoji="0" lang="ko-KR" altLang="en-US" sz="1100" b="1" spc="-1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사용할 수 없는 </a:t>
              </a:r>
              <a:r>
                <a:rPr kumimoji="0" lang="ko-KR" altLang="en-US" sz="1100" b="1" spc="-1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화면  </a:t>
              </a:r>
              <a:endParaRPr kumimoji="0" lang="en-US" altLang="ko-KR" sz="11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endParaRPr>
            </a:p>
          </p:txBody>
        </p:sp>
        <p:grpSp>
          <p:nvGrpSpPr>
            <p:cNvPr id="1241" name="그룹 1240"/>
            <p:cNvGrpSpPr/>
            <p:nvPr/>
          </p:nvGrpSpPr>
          <p:grpSpPr>
            <a:xfrm>
              <a:off x="2529602" y="5785135"/>
              <a:ext cx="1019051" cy="980182"/>
              <a:chOff x="8443044" y="2102281"/>
              <a:chExt cx="1440160" cy="1040745"/>
            </a:xfrm>
          </p:grpSpPr>
          <p:grpSp>
            <p:nvGrpSpPr>
              <p:cNvPr id="1270" name="그룹 1269"/>
              <p:cNvGrpSpPr/>
              <p:nvPr/>
            </p:nvGrpSpPr>
            <p:grpSpPr>
              <a:xfrm>
                <a:off x="8443044" y="2102281"/>
                <a:ext cx="1440160" cy="764547"/>
                <a:chOff x="2682404" y="5605507"/>
                <a:chExt cx="1440160" cy="764547"/>
              </a:xfrm>
            </p:grpSpPr>
            <p:sp>
              <p:nvSpPr>
                <p:cNvPr id="1272" name="Rectangle 24"/>
                <p:cNvSpPr/>
                <p:nvPr/>
              </p:nvSpPr>
              <p:spPr>
                <a:xfrm>
                  <a:off x="2682404" y="5605507"/>
                  <a:ext cx="1440160" cy="76454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8">
                  <a:solidFill>
                    <a:schemeClr val="bg1">
                      <a:lumMod val="7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700" b="1" kern="0">
                    <a:solidFill>
                      <a:srgbClr val="000000"/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sp>
              <p:nvSpPr>
                <p:cNvPr id="1273" name="Rectangle 27"/>
                <p:cNvSpPr/>
                <p:nvPr/>
              </p:nvSpPr>
              <p:spPr>
                <a:xfrm>
                  <a:off x="2746183" y="5673382"/>
                  <a:ext cx="1312858" cy="281987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rgbClr val="FF0000"/>
                  </a:solidFill>
                  <a:prstDash val="dash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ko-KR" sz="1100" b="1" kern="0" dirty="0" smtClean="0">
                      <a:solidFill>
                        <a:srgbClr val="FF0000"/>
                      </a:solidFill>
                      <a:latin typeface="맑은 고딕" pitchFamily="50"/>
                      <a:ea typeface="맑은 고딕" pitchFamily="50"/>
                    </a:rPr>
                    <a:t>x</a:t>
                  </a:r>
                  <a:endParaRPr lang="en-US" altLang="ko-KR" sz="1100" b="1" kern="0" dirty="0">
                    <a:solidFill>
                      <a:srgbClr val="FF0000"/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sp>
              <p:nvSpPr>
                <p:cNvPr id="1274" name="Rectangle 27"/>
                <p:cNvSpPr/>
                <p:nvPr/>
              </p:nvSpPr>
              <p:spPr>
                <a:xfrm>
                  <a:off x="2746183" y="6013379"/>
                  <a:ext cx="632725" cy="28198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ko-KR" sz="700" b="1" kern="0" dirty="0">
                    <a:solidFill>
                      <a:schemeClr val="bg1">
                        <a:lumMod val="50000"/>
                      </a:schemeClr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sp>
              <p:nvSpPr>
                <p:cNvPr id="1275" name="Rectangle 27"/>
                <p:cNvSpPr/>
                <p:nvPr/>
              </p:nvSpPr>
              <p:spPr>
                <a:xfrm>
                  <a:off x="3424518" y="6013379"/>
                  <a:ext cx="632725" cy="28198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ko-KR" sz="700" b="1" kern="0" dirty="0">
                    <a:solidFill>
                      <a:schemeClr val="bg1">
                        <a:lumMod val="50000"/>
                      </a:schemeClr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</p:grpSp>
          <p:sp>
            <p:nvSpPr>
              <p:cNvPr id="1271" name="TextBox 1270"/>
              <p:cNvSpPr txBox="1"/>
              <p:nvPr/>
            </p:nvSpPr>
            <p:spPr>
              <a:xfrm>
                <a:off x="8473330" y="2914270"/>
                <a:ext cx="1379590" cy="228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8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세로 병합 구조</a:t>
                </a:r>
                <a:endParaRPr lang="ko-KR" altLang="en-US" sz="8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242" name="그룹 1241"/>
            <p:cNvGrpSpPr/>
            <p:nvPr/>
          </p:nvGrpSpPr>
          <p:grpSpPr>
            <a:xfrm>
              <a:off x="4807636" y="5785136"/>
              <a:ext cx="1073811" cy="1103292"/>
              <a:chOff x="8404351" y="2102281"/>
              <a:chExt cx="1517549" cy="1171460"/>
            </a:xfrm>
          </p:grpSpPr>
          <p:grpSp>
            <p:nvGrpSpPr>
              <p:cNvPr id="1264" name="그룹 1263"/>
              <p:cNvGrpSpPr/>
              <p:nvPr/>
            </p:nvGrpSpPr>
            <p:grpSpPr>
              <a:xfrm>
                <a:off x="8443044" y="2102281"/>
                <a:ext cx="1440160" cy="764547"/>
                <a:chOff x="2682404" y="5605507"/>
                <a:chExt cx="1440160" cy="764547"/>
              </a:xfrm>
            </p:grpSpPr>
            <p:sp>
              <p:nvSpPr>
                <p:cNvPr id="1266" name="Rectangle 24"/>
                <p:cNvSpPr/>
                <p:nvPr/>
              </p:nvSpPr>
              <p:spPr>
                <a:xfrm>
                  <a:off x="2682404" y="5605507"/>
                  <a:ext cx="1440160" cy="76454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8">
                  <a:solidFill>
                    <a:schemeClr val="bg1">
                      <a:lumMod val="7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700" b="1" kern="0">
                    <a:solidFill>
                      <a:srgbClr val="000000"/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sp>
              <p:nvSpPr>
                <p:cNvPr id="1267" name="Rectangle 27"/>
                <p:cNvSpPr/>
                <p:nvPr/>
              </p:nvSpPr>
              <p:spPr>
                <a:xfrm>
                  <a:off x="2746182" y="5673382"/>
                  <a:ext cx="918740" cy="621981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rgbClr val="FF0000"/>
                  </a:solidFill>
                  <a:prstDash val="dash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ko-KR" sz="1100" b="1" kern="0" dirty="0" smtClean="0">
                      <a:solidFill>
                        <a:srgbClr val="FF0000"/>
                      </a:solidFill>
                      <a:latin typeface="맑은 고딕" pitchFamily="50"/>
                      <a:ea typeface="맑은 고딕" pitchFamily="50"/>
                    </a:rPr>
                    <a:t>x</a:t>
                  </a:r>
                  <a:endParaRPr lang="en-US" altLang="ko-KR" sz="1100" b="1" kern="0" dirty="0">
                    <a:solidFill>
                      <a:srgbClr val="FF0000"/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sp>
              <p:nvSpPr>
                <p:cNvPr id="1268" name="Rectangle 27"/>
                <p:cNvSpPr/>
                <p:nvPr/>
              </p:nvSpPr>
              <p:spPr>
                <a:xfrm>
                  <a:off x="3742677" y="5673382"/>
                  <a:ext cx="316363" cy="28198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ko-KR" sz="700" b="1" kern="0" dirty="0">
                    <a:solidFill>
                      <a:schemeClr val="bg1">
                        <a:lumMod val="50000"/>
                      </a:schemeClr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sp>
              <p:nvSpPr>
                <p:cNvPr id="1269" name="Rectangle 27"/>
                <p:cNvSpPr/>
                <p:nvPr/>
              </p:nvSpPr>
              <p:spPr>
                <a:xfrm>
                  <a:off x="3742677" y="6012639"/>
                  <a:ext cx="316363" cy="28198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ko-KR" sz="700" b="1" kern="0" dirty="0">
                    <a:solidFill>
                      <a:schemeClr val="bg1">
                        <a:lumMod val="50000"/>
                      </a:schemeClr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</p:grpSp>
          <p:sp>
            <p:nvSpPr>
              <p:cNvPr id="1265" name="TextBox 1264"/>
              <p:cNvSpPr txBox="1"/>
              <p:nvPr/>
            </p:nvSpPr>
            <p:spPr>
              <a:xfrm>
                <a:off x="8404351" y="2914269"/>
                <a:ext cx="1517549" cy="3594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8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비율의 어긋</a:t>
                </a:r>
                <a:r>
                  <a:rPr lang="ko-KR" altLang="en-US" sz="8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난</a:t>
                </a:r>
                <a:r>
                  <a:rPr lang="ko-KR" altLang="en-US" sz="8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8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구조</a:t>
                </a:r>
              </a:p>
            </p:txBody>
          </p:sp>
        </p:grpSp>
        <p:grpSp>
          <p:nvGrpSpPr>
            <p:cNvPr id="1243" name="그룹 1242"/>
            <p:cNvGrpSpPr/>
            <p:nvPr/>
          </p:nvGrpSpPr>
          <p:grpSpPr>
            <a:xfrm>
              <a:off x="3654929" y="5785136"/>
              <a:ext cx="1073811" cy="980181"/>
              <a:chOff x="8404351" y="2102281"/>
              <a:chExt cx="1517549" cy="1040743"/>
            </a:xfrm>
          </p:grpSpPr>
          <p:grpSp>
            <p:nvGrpSpPr>
              <p:cNvPr id="1259" name="그룹 1258"/>
              <p:cNvGrpSpPr/>
              <p:nvPr/>
            </p:nvGrpSpPr>
            <p:grpSpPr>
              <a:xfrm>
                <a:off x="8443044" y="2102281"/>
                <a:ext cx="1440160" cy="764547"/>
                <a:chOff x="2682404" y="5605507"/>
                <a:chExt cx="1440160" cy="764547"/>
              </a:xfrm>
            </p:grpSpPr>
            <p:sp>
              <p:nvSpPr>
                <p:cNvPr id="1261" name="Rectangle 24"/>
                <p:cNvSpPr/>
                <p:nvPr/>
              </p:nvSpPr>
              <p:spPr>
                <a:xfrm>
                  <a:off x="2682404" y="5605507"/>
                  <a:ext cx="1440160" cy="76454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8">
                  <a:solidFill>
                    <a:schemeClr val="bg1">
                      <a:lumMod val="7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700" b="1" kern="0">
                    <a:solidFill>
                      <a:srgbClr val="000000"/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sp>
              <p:nvSpPr>
                <p:cNvPr id="1262" name="Rectangle 27"/>
                <p:cNvSpPr/>
                <p:nvPr/>
              </p:nvSpPr>
              <p:spPr>
                <a:xfrm>
                  <a:off x="2746183" y="5673382"/>
                  <a:ext cx="1312858" cy="281987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rgbClr val="FF0000"/>
                  </a:solidFill>
                  <a:prstDash val="dash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ko-KR" sz="1100" b="1" kern="0" dirty="0" smtClean="0">
                      <a:solidFill>
                        <a:srgbClr val="FF0000"/>
                      </a:solidFill>
                      <a:latin typeface="맑은 고딕" pitchFamily="50"/>
                      <a:ea typeface="맑은 고딕" pitchFamily="50"/>
                    </a:rPr>
                    <a:t>x</a:t>
                  </a:r>
                  <a:endParaRPr lang="en-US" altLang="ko-KR" sz="1100" b="1" kern="0" dirty="0">
                    <a:solidFill>
                      <a:srgbClr val="FF0000"/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sp>
              <p:nvSpPr>
                <p:cNvPr id="1263" name="Rectangle 27"/>
                <p:cNvSpPr/>
                <p:nvPr/>
              </p:nvSpPr>
              <p:spPr>
                <a:xfrm>
                  <a:off x="2746183" y="6013379"/>
                  <a:ext cx="1312858" cy="281987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rgbClr val="FF0000"/>
                  </a:solidFill>
                  <a:prstDash val="dash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ko-KR" sz="1100" b="1" kern="0" dirty="0" smtClean="0">
                      <a:solidFill>
                        <a:srgbClr val="FF0000"/>
                      </a:solidFill>
                      <a:latin typeface="맑은 고딕" pitchFamily="50"/>
                      <a:ea typeface="맑은 고딕" pitchFamily="50"/>
                    </a:rPr>
                    <a:t>x</a:t>
                  </a:r>
                  <a:endParaRPr lang="en-US" altLang="ko-KR" sz="1100" b="1" kern="0" dirty="0">
                    <a:solidFill>
                      <a:srgbClr val="FF0000"/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</p:grpSp>
          <p:sp>
            <p:nvSpPr>
              <p:cNvPr id="1260" name="TextBox 1259"/>
              <p:cNvSpPr txBox="1"/>
              <p:nvPr/>
            </p:nvSpPr>
            <p:spPr>
              <a:xfrm>
                <a:off x="8404351" y="2914269"/>
                <a:ext cx="1517549" cy="228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8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세로 병합 </a:t>
                </a:r>
                <a:r>
                  <a:rPr lang="en-US" altLang="ko-KR" sz="8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r>
                  <a:rPr lang="ko-KR" altLang="en-US" sz="8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열 구조</a:t>
                </a:r>
                <a:endParaRPr lang="ko-KR" altLang="en-US" sz="8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244" name="그룹 1243"/>
            <p:cNvGrpSpPr/>
            <p:nvPr/>
          </p:nvGrpSpPr>
          <p:grpSpPr>
            <a:xfrm>
              <a:off x="5987722" y="5785135"/>
              <a:ext cx="1019051" cy="981732"/>
              <a:chOff x="8443044" y="2102281"/>
              <a:chExt cx="1440160" cy="1042390"/>
            </a:xfrm>
          </p:grpSpPr>
          <p:grpSp>
            <p:nvGrpSpPr>
              <p:cNvPr id="1253" name="그룹 1252"/>
              <p:cNvGrpSpPr/>
              <p:nvPr/>
            </p:nvGrpSpPr>
            <p:grpSpPr>
              <a:xfrm>
                <a:off x="8443044" y="2102281"/>
                <a:ext cx="1440160" cy="764547"/>
                <a:chOff x="2682404" y="5605507"/>
                <a:chExt cx="1440160" cy="764547"/>
              </a:xfrm>
            </p:grpSpPr>
            <p:sp>
              <p:nvSpPr>
                <p:cNvPr id="1255" name="Rectangle 24"/>
                <p:cNvSpPr/>
                <p:nvPr/>
              </p:nvSpPr>
              <p:spPr>
                <a:xfrm>
                  <a:off x="2682404" y="5605507"/>
                  <a:ext cx="1440160" cy="76454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8">
                  <a:solidFill>
                    <a:schemeClr val="bg1">
                      <a:lumMod val="7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700" b="1" kern="0">
                    <a:solidFill>
                      <a:srgbClr val="000000"/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sp>
              <p:nvSpPr>
                <p:cNvPr id="1256" name="Rectangle 27"/>
                <p:cNvSpPr/>
                <p:nvPr/>
              </p:nvSpPr>
              <p:spPr>
                <a:xfrm>
                  <a:off x="2746183" y="5673382"/>
                  <a:ext cx="395624" cy="621244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rgbClr val="FF0000"/>
                  </a:solidFill>
                  <a:prstDash val="dash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ko-KR" sz="1100" b="1" kern="0" dirty="0" smtClean="0">
                      <a:solidFill>
                        <a:srgbClr val="FF0000"/>
                      </a:solidFill>
                      <a:latin typeface="맑은 고딕" pitchFamily="50"/>
                      <a:ea typeface="맑은 고딕" pitchFamily="50"/>
                    </a:rPr>
                    <a:t>x</a:t>
                  </a:r>
                  <a:endParaRPr lang="en-US" altLang="ko-KR" sz="1100" b="1" kern="0" dirty="0">
                    <a:solidFill>
                      <a:srgbClr val="FF0000"/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sp>
              <p:nvSpPr>
                <p:cNvPr id="1257" name="Rectangle 27"/>
                <p:cNvSpPr/>
                <p:nvPr/>
              </p:nvSpPr>
              <p:spPr>
                <a:xfrm>
                  <a:off x="3203790" y="5673382"/>
                  <a:ext cx="395624" cy="621244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rgbClr val="FF0000"/>
                  </a:solidFill>
                  <a:prstDash val="dash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ko-KR" sz="1100" b="1" kern="0" dirty="0" smtClean="0">
                      <a:solidFill>
                        <a:srgbClr val="FF0000"/>
                      </a:solidFill>
                      <a:latin typeface="맑은 고딕" pitchFamily="50"/>
                      <a:ea typeface="맑은 고딕" pitchFamily="50"/>
                    </a:rPr>
                    <a:t>x</a:t>
                  </a:r>
                  <a:endParaRPr lang="en-US" altLang="ko-KR" sz="1100" b="1" kern="0" dirty="0">
                    <a:solidFill>
                      <a:srgbClr val="FF0000"/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sp>
              <p:nvSpPr>
                <p:cNvPr id="1258" name="Rectangle 27"/>
                <p:cNvSpPr/>
                <p:nvPr/>
              </p:nvSpPr>
              <p:spPr>
                <a:xfrm>
                  <a:off x="3661397" y="5673382"/>
                  <a:ext cx="395624" cy="621244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rgbClr val="FF0000"/>
                  </a:solidFill>
                  <a:prstDash val="dash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ko-KR" sz="1100" b="1" kern="0" dirty="0" smtClean="0">
                      <a:solidFill>
                        <a:srgbClr val="FF0000"/>
                      </a:solidFill>
                      <a:latin typeface="맑은 고딕" pitchFamily="50"/>
                      <a:ea typeface="맑은 고딕" pitchFamily="50"/>
                    </a:rPr>
                    <a:t>x</a:t>
                  </a:r>
                  <a:endParaRPr lang="en-US" altLang="ko-KR" sz="1100" b="1" kern="0" dirty="0">
                    <a:solidFill>
                      <a:srgbClr val="FF0000"/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</p:grpSp>
          <p:sp>
            <p:nvSpPr>
              <p:cNvPr id="1254" name="TextBox 1253"/>
              <p:cNvSpPr txBox="1"/>
              <p:nvPr/>
            </p:nvSpPr>
            <p:spPr>
              <a:xfrm>
                <a:off x="8473331" y="2914271"/>
                <a:ext cx="1379589" cy="230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</a:t>
                </a:r>
                <a:r>
                  <a:rPr lang="ko-KR" altLang="en-US" sz="8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분할 가로 구조</a:t>
                </a:r>
              </a:p>
            </p:txBody>
          </p:sp>
        </p:grpSp>
        <p:cxnSp>
          <p:nvCxnSpPr>
            <p:cNvPr id="1245" name="직선 연결선 1244"/>
            <p:cNvCxnSpPr/>
            <p:nvPr/>
          </p:nvCxnSpPr>
          <p:spPr>
            <a:xfrm>
              <a:off x="2575796" y="6175298"/>
              <a:ext cx="446650" cy="258853"/>
            </a:xfrm>
            <a:prstGeom prst="line">
              <a:avLst/>
            </a:prstGeom>
            <a:solidFill>
              <a:schemeClr val="bg1"/>
            </a:solidFill>
            <a:ln w="9528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</p:cxnSp>
        <p:cxnSp>
          <p:nvCxnSpPr>
            <p:cNvPr id="1246" name="직선 연결선 1245"/>
            <p:cNvCxnSpPr/>
            <p:nvPr/>
          </p:nvCxnSpPr>
          <p:spPr>
            <a:xfrm flipV="1">
              <a:off x="2575796" y="6175298"/>
              <a:ext cx="446650" cy="258853"/>
            </a:xfrm>
            <a:prstGeom prst="line">
              <a:avLst/>
            </a:prstGeom>
            <a:solidFill>
              <a:schemeClr val="bg1"/>
            </a:solidFill>
            <a:ln w="9528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</p:cxnSp>
        <p:cxnSp>
          <p:nvCxnSpPr>
            <p:cNvPr id="1247" name="직선 연결선 1246"/>
            <p:cNvCxnSpPr/>
            <p:nvPr/>
          </p:nvCxnSpPr>
          <p:spPr>
            <a:xfrm>
              <a:off x="3059496" y="6175298"/>
              <a:ext cx="446650" cy="258853"/>
            </a:xfrm>
            <a:prstGeom prst="line">
              <a:avLst/>
            </a:prstGeom>
            <a:solidFill>
              <a:schemeClr val="bg1"/>
            </a:solidFill>
            <a:ln w="9528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</p:cxnSp>
        <p:cxnSp>
          <p:nvCxnSpPr>
            <p:cNvPr id="1248" name="직선 연결선 1247"/>
            <p:cNvCxnSpPr/>
            <p:nvPr/>
          </p:nvCxnSpPr>
          <p:spPr>
            <a:xfrm flipV="1">
              <a:off x="3059496" y="6175298"/>
              <a:ext cx="446650" cy="258853"/>
            </a:xfrm>
            <a:prstGeom prst="line">
              <a:avLst/>
            </a:prstGeom>
            <a:solidFill>
              <a:schemeClr val="bg1"/>
            </a:solidFill>
            <a:ln w="9528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</p:cxnSp>
        <p:cxnSp>
          <p:nvCxnSpPr>
            <p:cNvPr id="1249" name="직선 연결선 1248"/>
            <p:cNvCxnSpPr/>
            <p:nvPr/>
          </p:nvCxnSpPr>
          <p:spPr>
            <a:xfrm>
              <a:off x="5580360" y="6175298"/>
              <a:ext cx="228322" cy="258853"/>
            </a:xfrm>
            <a:prstGeom prst="line">
              <a:avLst/>
            </a:prstGeom>
            <a:solidFill>
              <a:schemeClr val="bg1"/>
            </a:solidFill>
            <a:ln w="9528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</p:cxnSp>
        <p:cxnSp>
          <p:nvCxnSpPr>
            <p:cNvPr id="1250" name="직선 연결선 1249"/>
            <p:cNvCxnSpPr/>
            <p:nvPr/>
          </p:nvCxnSpPr>
          <p:spPr>
            <a:xfrm flipH="1">
              <a:off x="5597548" y="6172443"/>
              <a:ext cx="212809" cy="245479"/>
            </a:xfrm>
            <a:prstGeom prst="line">
              <a:avLst/>
            </a:prstGeom>
            <a:solidFill>
              <a:schemeClr val="bg1"/>
            </a:solidFill>
            <a:ln w="9528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</p:cxnSp>
        <p:cxnSp>
          <p:nvCxnSpPr>
            <p:cNvPr id="1251" name="직선 연결선 1250"/>
            <p:cNvCxnSpPr/>
            <p:nvPr/>
          </p:nvCxnSpPr>
          <p:spPr>
            <a:xfrm>
              <a:off x="5594647" y="5857606"/>
              <a:ext cx="228322" cy="258853"/>
            </a:xfrm>
            <a:prstGeom prst="line">
              <a:avLst/>
            </a:prstGeom>
            <a:solidFill>
              <a:schemeClr val="bg1"/>
            </a:solidFill>
            <a:ln w="9528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</p:cxnSp>
        <p:cxnSp>
          <p:nvCxnSpPr>
            <p:cNvPr id="1252" name="직선 연결선 1251"/>
            <p:cNvCxnSpPr/>
            <p:nvPr/>
          </p:nvCxnSpPr>
          <p:spPr>
            <a:xfrm flipH="1">
              <a:off x="5611835" y="5854751"/>
              <a:ext cx="212809" cy="245479"/>
            </a:xfrm>
            <a:prstGeom prst="line">
              <a:avLst/>
            </a:prstGeom>
            <a:solidFill>
              <a:schemeClr val="bg1"/>
            </a:solidFill>
            <a:ln w="9528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</p:cxnSp>
      </p:grpSp>
      <p:pic>
        <p:nvPicPr>
          <p:cNvPr id="169" name="Picture 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069" y="3968300"/>
            <a:ext cx="647314" cy="634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66235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39770"/>
              </p:ext>
            </p:extLst>
          </p:nvPr>
        </p:nvGraphicFramePr>
        <p:xfrm>
          <a:off x="390069" y="1476375"/>
          <a:ext cx="9853176" cy="5390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295"/>
                <a:gridCol w="7920881"/>
              </a:tblGrid>
              <a:tr h="229013"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800" b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화면영역</a:t>
                      </a:r>
                      <a:endParaRPr lang="ko-KR" altLang="en-US" sz="8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상세설명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161672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buFont typeface="Arial" pitchFamily="34" charset="0"/>
                        <a:buNone/>
                      </a:pPr>
                      <a:endParaRPr lang="ko-KR" altLang="en-US" sz="9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22164" y="324207"/>
            <a:ext cx="4197592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멀티스크린</a:t>
            </a:r>
            <a:r>
              <a:rPr kumimoji="0" lang="en-US" altLang="ko-KR" sz="20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</a:t>
            </a:r>
            <a:r>
              <a:rPr kumimoji="0" lang="ko-KR" altLang="en-US" sz="2000" b="1" spc="-1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내비게이션용</a:t>
            </a:r>
            <a:r>
              <a:rPr kumimoji="0" lang="ko-KR" altLang="en-US" sz="20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터치스크린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242281" y="1025261"/>
            <a:ext cx="10000963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2-3-3. </a:t>
            </a:r>
            <a:r>
              <a:rPr kumimoji="0" lang="ko-KR" altLang="en-US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화면분할 </a:t>
            </a: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– </a:t>
            </a:r>
            <a:r>
              <a:rPr kumimoji="0" lang="ko-KR" altLang="en-US" sz="1400" b="1" spc="-1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콘텐츠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활용 시</a:t>
            </a:r>
            <a:r>
              <a:rPr kumimoji="0" lang="en-US" altLang="ko-KR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(</a:t>
            </a:r>
            <a:r>
              <a:rPr kumimoji="0" lang="ko-KR" altLang="en-US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단일 스크린 기준</a:t>
            </a:r>
            <a:r>
              <a:rPr kumimoji="0" lang="en-US" altLang="ko-KR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)</a:t>
            </a:r>
            <a:r>
              <a:rPr kumimoji="0" lang="ko-KR" altLang="en-US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endParaRPr kumimoji="0" lang="en-US" altLang="ko-KR" sz="14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683" name="직사각형 682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kumimoji="0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94" name="TextBox 1593"/>
          <p:cNvSpPr txBox="1"/>
          <p:nvPr/>
        </p:nvSpPr>
        <p:spPr>
          <a:xfrm>
            <a:off x="2410998" y="1768438"/>
            <a:ext cx="1495281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11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</a:t>
            </a:r>
            <a:r>
              <a:rPr kumimoji="0" lang="en-US" altLang="ko-KR" sz="11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 </a:t>
            </a:r>
            <a:r>
              <a:rPr kumimoji="0" lang="ko-KR" altLang="en-US" sz="11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사용 </a:t>
            </a:r>
            <a:r>
              <a:rPr kumimoji="0" lang="ko-KR" altLang="en-US" sz="11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가능한 </a:t>
            </a:r>
            <a:r>
              <a:rPr kumimoji="0" lang="ko-KR" altLang="en-US" sz="11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화면 </a:t>
            </a:r>
            <a:endParaRPr kumimoji="0" lang="en-US" altLang="ko-KR" sz="11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1835" name="TextBox 1834"/>
          <p:cNvSpPr txBox="1"/>
          <p:nvPr/>
        </p:nvSpPr>
        <p:spPr>
          <a:xfrm>
            <a:off x="2410998" y="5395156"/>
            <a:ext cx="1665841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11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나</a:t>
            </a:r>
            <a:r>
              <a:rPr kumimoji="0" lang="en-US" altLang="ko-KR" sz="11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 </a:t>
            </a:r>
            <a:r>
              <a:rPr kumimoji="0" lang="ko-KR" altLang="en-US" sz="11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사용할 수 없는 </a:t>
            </a:r>
            <a:r>
              <a:rPr kumimoji="0" lang="ko-KR" altLang="en-US" sz="11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화면  </a:t>
            </a:r>
            <a:endParaRPr kumimoji="0" lang="en-US" altLang="ko-KR" sz="1100" b="1" spc="-1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1868" name="Rectangle 24"/>
          <p:cNvSpPr/>
          <p:nvPr/>
        </p:nvSpPr>
        <p:spPr>
          <a:xfrm>
            <a:off x="2529602" y="5785134"/>
            <a:ext cx="1019051" cy="720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8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vert="horz" wrap="none" lIns="107999" tIns="45720" rIns="107999" bIns="45720" anchor="ctr" anchorCtr="1" compatLnSpc="1"/>
          <a:lstStyle/>
          <a:p>
            <a:pPr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sz="700" b="1" kern="0">
              <a:solidFill>
                <a:srgbClr val="000000"/>
              </a:solidFill>
              <a:latin typeface="맑은 고딕" pitchFamily="50"/>
              <a:ea typeface="맑은 고딕" pitchFamily="50"/>
            </a:endParaRPr>
          </a:p>
        </p:txBody>
      </p:sp>
      <p:sp>
        <p:nvSpPr>
          <p:cNvPr id="1869" name="Rectangle 27"/>
          <p:cNvSpPr/>
          <p:nvPr/>
        </p:nvSpPr>
        <p:spPr>
          <a:xfrm>
            <a:off x="2574732" y="5849059"/>
            <a:ext cx="928973" cy="265577"/>
          </a:xfrm>
          <a:prstGeom prst="rect">
            <a:avLst/>
          </a:prstGeom>
          <a:solidFill>
            <a:schemeClr val="bg1"/>
          </a:solidFill>
          <a:ln w="9528">
            <a:solidFill>
              <a:srgbClr val="FF0000"/>
            </a:solidFill>
            <a:prstDash val="dash"/>
            <a:miter/>
          </a:ln>
        </p:spPr>
        <p:txBody>
          <a:bodyPr vert="horz" wrap="none" lIns="107999" tIns="45720" rIns="107999" bIns="45720" anchor="ctr" anchorCtr="1" compatLnSpc="1"/>
          <a:lstStyle/>
          <a:p>
            <a:pPr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b="1" kern="0" dirty="0" smtClean="0">
                <a:solidFill>
                  <a:srgbClr val="FF0000"/>
                </a:solidFill>
                <a:latin typeface="맑은 고딕" pitchFamily="50"/>
                <a:ea typeface="맑은 고딕" pitchFamily="50"/>
              </a:rPr>
              <a:t>x</a:t>
            </a:r>
            <a:endParaRPr lang="en-US" altLang="ko-KR" sz="1100" b="1" kern="0" dirty="0">
              <a:solidFill>
                <a:srgbClr val="FF0000"/>
              </a:solidFill>
              <a:latin typeface="맑은 고딕" pitchFamily="50"/>
              <a:ea typeface="맑은 고딕" pitchFamily="50"/>
            </a:endParaRPr>
          </a:p>
        </p:txBody>
      </p:sp>
      <p:sp>
        <p:nvSpPr>
          <p:cNvPr id="1867" name="TextBox 1866"/>
          <p:cNvSpPr txBox="1"/>
          <p:nvPr/>
        </p:nvSpPr>
        <p:spPr>
          <a:xfrm>
            <a:off x="2551032" y="6549872"/>
            <a:ext cx="976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세로 병합 </a:t>
            </a:r>
            <a:r>
              <a:rPr lang="en-US" altLang="ko-KR" sz="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열</a:t>
            </a:r>
            <a:endParaRPr lang="ko-KR" altLang="en-US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839" name="그룹 1838"/>
          <p:cNvGrpSpPr/>
          <p:nvPr/>
        </p:nvGrpSpPr>
        <p:grpSpPr>
          <a:xfrm>
            <a:off x="3682309" y="5785136"/>
            <a:ext cx="1019051" cy="980183"/>
            <a:chOff x="8443044" y="2102281"/>
            <a:chExt cx="1440160" cy="1040745"/>
          </a:xfrm>
        </p:grpSpPr>
        <p:grpSp>
          <p:nvGrpSpPr>
            <p:cNvPr id="1855" name="그룹 1854"/>
            <p:cNvGrpSpPr/>
            <p:nvPr/>
          </p:nvGrpSpPr>
          <p:grpSpPr>
            <a:xfrm>
              <a:off x="8443044" y="2102281"/>
              <a:ext cx="1440160" cy="764547"/>
              <a:chOff x="2682404" y="5605507"/>
              <a:chExt cx="1440160" cy="764547"/>
            </a:xfrm>
          </p:grpSpPr>
          <p:sp>
            <p:nvSpPr>
              <p:cNvPr id="1857" name="Rectangle 24"/>
              <p:cNvSpPr/>
              <p:nvPr/>
            </p:nvSpPr>
            <p:spPr>
              <a:xfrm>
                <a:off x="2682404" y="5605507"/>
                <a:ext cx="1440160" cy="76454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8">
                <a:solidFill>
                  <a:schemeClr val="bg1">
                    <a:lumMod val="75000"/>
                  </a:schemeClr>
                </a:solidFill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algn="ctr" defTabSz="91440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700" b="1" kern="0">
                  <a:solidFill>
                    <a:srgbClr val="000000"/>
                  </a:solidFill>
                  <a:latin typeface="맑은 고딕" pitchFamily="50"/>
                  <a:ea typeface="맑은 고딕" pitchFamily="50"/>
                </a:endParaRPr>
              </a:p>
            </p:txBody>
          </p:sp>
          <p:sp>
            <p:nvSpPr>
              <p:cNvPr id="1858" name="Rectangle 27"/>
              <p:cNvSpPr/>
              <p:nvPr/>
            </p:nvSpPr>
            <p:spPr>
              <a:xfrm>
                <a:off x="2746183" y="5673382"/>
                <a:ext cx="1312858" cy="281987"/>
              </a:xfrm>
              <a:prstGeom prst="rect">
                <a:avLst/>
              </a:prstGeom>
              <a:solidFill>
                <a:schemeClr val="bg1"/>
              </a:solidFill>
              <a:ln w="9528">
                <a:solidFill>
                  <a:srgbClr val="FF0000"/>
                </a:solidFill>
                <a:prstDash val="dash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algn="ctr" defTabSz="91440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100" b="1" kern="0" dirty="0" smtClean="0">
                    <a:solidFill>
                      <a:srgbClr val="FF0000"/>
                    </a:solidFill>
                    <a:latin typeface="맑은 고딕" pitchFamily="50"/>
                    <a:ea typeface="맑은 고딕" pitchFamily="50"/>
                  </a:rPr>
                  <a:t>x</a:t>
                </a:r>
                <a:endParaRPr lang="en-US" altLang="ko-KR" sz="1100" b="1" kern="0" dirty="0">
                  <a:solidFill>
                    <a:srgbClr val="FF0000"/>
                  </a:solidFill>
                  <a:latin typeface="맑은 고딕" pitchFamily="50"/>
                  <a:ea typeface="맑은 고딕" pitchFamily="50"/>
                </a:endParaRPr>
              </a:p>
            </p:txBody>
          </p:sp>
          <p:sp>
            <p:nvSpPr>
              <p:cNvPr id="1859" name="Rectangle 27"/>
              <p:cNvSpPr/>
              <p:nvPr/>
            </p:nvSpPr>
            <p:spPr>
              <a:xfrm>
                <a:off x="2746183" y="6013379"/>
                <a:ext cx="1312858" cy="281987"/>
              </a:xfrm>
              <a:prstGeom prst="rect">
                <a:avLst/>
              </a:prstGeom>
              <a:solidFill>
                <a:schemeClr val="bg1"/>
              </a:solidFill>
              <a:ln w="9528">
                <a:solidFill>
                  <a:srgbClr val="FF0000"/>
                </a:solidFill>
                <a:prstDash val="dash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algn="ctr" defTabSz="91440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100" b="1" kern="0" dirty="0" smtClean="0">
                    <a:solidFill>
                      <a:srgbClr val="FF0000"/>
                    </a:solidFill>
                    <a:latin typeface="맑은 고딕" pitchFamily="50"/>
                    <a:ea typeface="맑은 고딕" pitchFamily="50"/>
                  </a:rPr>
                  <a:t>x</a:t>
                </a:r>
                <a:endParaRPr lang="en-US" altLang="ko-KR" sz="1100" b="1" kern="0" dirty="0">
                  <a:solidFill>
                    <a:srgbClr val="FF0000"/>
                  </a:solidFill>
                  <a:latin typeface="맑은 고딕" pitchFamily="50"/>
                  <a:ea typeface="맑은 고딕" pitchFamily="50"/>
                </a:endParaRPr>
              </a:p>
            </p:txBody>
          </p:sp>
        </p:grpSp>
        <p:sp>
          <p:nvSpPr>
            <p:cNvPr id="1856" name="TextBox 1855"/>
            <p:cNvSpPr txBox="1"/>
            <p:nvPr/>
          </p:nvSpPr>
          <p:spPr>
            <a:xfrm>
              <a:off x="8473330" y="2914271"/>
              <a:ext cx="1379590" cy="228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세로 병합 </a:t>
              </a:r>
              <a:r>
                <a:rPr lang="en-US" altLang="ko-KR" sz="8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r>
                <a:rPr lang="ko-KR" altLang="en-US" sz="8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열</a:t>
              </a:r>
              <a:endParaRPr lang="ko-KR" altLang="en-US" sz="8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2574732" y="6169271"/>
            <a:ext cx="447714" cy="265577"/>
            <a:chOff x="2574732" y="6169271"/>
            <a:chExt cx="447714" cy="265577"/>
          </a:xfrm>
        </p:grpSpPr>
        <p:sp>
          <p:nvSpPr>
            <p:cNvPr id="1870" name="Rectangle 27"/>
            <p:cNvSpPr/>
            <p:nvPr/>
          </p:nvSpPr>
          <p:spPr>
            <a:xfrm>
              <a:off x="2574732" y="6169271"/>
              <a:ext cx="447713" cy="265577"/>
            </a:xfrm>
            <a:prstGeom prst="rect">
              <a:avLst/>
            </a:prstGeom>
            <a:solidFill>
              <a:schemeClr val="bg1"/>
            </a:solidFill>
            <a:ln w="3175">
              <a:noFill/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ko-KR" sz="700" b="1" kern="0" dirty="0">
                <a:solidFill>
                  <a:schemeClr val="bg1">
                    <a:lumMod val="50000"/>
                  </a:schemeClr>
                </a:solidFill>
                <a:latin typeface="맑은 고딕" pitchFamily="50"/>
                <a:ea typeface="맑은 고딕" pitchFamily="50"/>
              </a:endParaRPr>
            </a:p>
          </p:txBody>
        </p:sp>
        <p:cxnSp>
          <p:nvCxnSpPr>
            <p:cNvPr id="1841" name="직선 연결선 1840"/>
            <p:cNvCxnSpPr/>
            <p:nvPr/>
          </p:nvCxnSpPr>
          <p:spPr>
            <a:xfrm>
              <a:off x="2575796" y="6175298"/>
              <a:ext cx="446650" cy="258853"/>
            </a:xfrm>
            <a:prstGeom prst="line">
              <a:avLst/>
            </a:prstGeom>
            <a:solidFill>
              <a:schemeClr val="bg1"/>
            </a:solidFill>
            <a:ln w="9528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</p:cxnSp>
        <p:cxnSp>
          <p:nvCxnSpPr>
            <p:cNvPr id="1842" name="직선 연결선 1841"/>
            <p:cNvCxnSpPr/>
            <p:nvPr/>
          </p:nvCxnSpPr>
          <p:spPr>
            <a:xfrm flipV="1">
              <a:off x="2575796" y="6175298"/>
              <a:ext cx="446650" cy="258853"/>
            </a:xfrm>
            <a:prstGeom prst="line">
              <a:avLst/>
            </a:prstGeom>
            <a:solidFill>
              <a:schemeClr val="bg1"/>
            </a:solidFill>
            <a:ln w="9528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</p:cxnSp>
      </p:grpSp>
      <p:grpSp>
        <p:nvGrpSpPr>
          <p:cNvPr id="22" name="그룹 21"/>
          <p:cNvGrpSpPr/>
          <p:nvPr/>
        </p:nvGrpSpPr>
        <p:grpSpPr>
          <a:xfrm>
            <a:off x="3054719" y="6169271"/>
            <a:ext cx="451427" cy="265577"/>
            <a:chOff x="3054719" y="6169271"/>
            <a:chExt cx="451427" cy="265577"/>
          </a:xfrm>
        </p:grpSpPr>
        <p:sp>
          <p:nvSpPr>
            <p:cNvPr id="1871" name="Rectangle 27"/>
            <p:cNvSpPr/>
            <p:nvPr/>
          </p:nvSpPr>
          <p:spPr>
            <a:xfrm>
              <a:off x="3054719" y="6169271"/>
              <a:ext cx="447713" cy="265577"/>
            </a:xfrm>
            <a:prstGeom prst="rect">
              <a:avLst/>
            </a:prstGeom>
            <a:solidFill>
              <a:schemeClr val="bg1"/>
            </a:solidFill>
            <a:ln w="3175">
              <a:noFill/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ko-KR" sz="700" b="1" kern="0" dirty="0">
                <a:solidFill>
                  <a:schemeClr val="bg1">
                    <a:lumMod val="50000"/>
                  </a:schemeClr>
                </a:solidFill>
                <a:latin typeface="맑은 고딕" pitchFamily="50"/>
                <a:ea typeface="맑은 고딕" pitchFamily="50"/>
              </a:endParaRPr>
            </a:p>
          </p:txBody>
        </p:sp>
        <p:cxnSp>
          <p:nvCxnSpPr>
            <p:cNvPr id="1843" name="직선 연결선 1842"/>
            <p:cNvCxnSpPr/>
            <p:nvPr/>
          </p:nvCxnSpPr>
          <p:spPr>
            <a:xfrm>
              <a:off x="3059496" y="6175298"/>
              <a:ext cx="446650" cy="258853"/>
            </a:xfrm>
            <a:prstGeom prst="line">
              <a:avLst/>
            </a:prstGeom>
            <a:solidFill>
              <a:schemeClr val="bg1"/>
            </a:solidFill>
            <a:ln w="9528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</p:cxnSp>
        <p:cxnSp>
          <p:nvCxnSpPr>
            <p:cNvPr id="1844" name="직선 연결선 1843"/>
            <p:cNvCxnSpPr/>
            <p:nvPr/>
          </p:nvCxnSpPr>
          <p:spPr>
            <a:xfrm flipV="1">
              <a:off x="3059496" y="6175298"/>
              <a:ext cx="446650" cy="258853"/>
            </a:xfrm>
            <a:prstGeom prst="line">
              <a:avLst/>
            </a:prstGeom>
            <a:solidFill>
              <a:schemeClr val="bg1"/>
            </a:solidFill>
            <a:ln w="9528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</p:cxnSp>
      </p:grpSp>
      <p:sp>
        <p:nvSpPr>
          <p:cNvPr id="1939" name="TextBox 1938"/>
          <p:cNvSpPr txBox="1"/>
          <p:nvPr/>
        </p:nvSpPr>
        <p:spPr>
          <a:xfrm>
            <a:off x="434292" y="1786252"/>
            <a:ext cx="17281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9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기본규칙</a:t>
            </a:r>
            <a:endParaRPr kumimoji="0" lang="en-US" altLang="ko-KR" sz="9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grpSp>
        <p:nvGrpSpPr>
          <p:cNvPr id="1873" name="그룹 1872"/>
          <p:cNvGrpSpPr/>
          <p:nvPr/>
        </p:nvGrpSpPr>
        <p:grpSpPr>
          <a:xfrm>
            <a:off x="2530951" y="3031748"/>
            <a:ext cx="2335358" cy="1901009"/>
            <a:chOff x="8443044" y="2102281"/>
            <a:chExt cx="1440160" cy="968849"/>
          </a:xfrm>
        </p:grpSpPr>
        <p:grpSp>
          <p:nvGrpSpPr>
            <p:cNvPr id="1899" name="그룹 1898"/>
            <p:cNvGrpSpPr/>
            <p:nvPr/>
          </p:nvGrpSpPr>
          <p:grpSpPr>
            <a:xfrm>
              <a:off x="8443044" y="2102281"/>
              <a:ext cx="1440160" cy="764547"/>
              <a:chOff x="2682404" y="5605507"/>
              <a:chExt cx="1440160" cy="764547"/>
            </a:xfrm>
          </p:grpSpPr>
          <p:sp>
            <p:nvSpPr>
              <p:cNvPr id="1901" name="Rectangle 24"/>
              <p:cNvSpPr/>
              <p:nvPr/>
            </p:nvSpPr>
            <p:spPr>
              <a:xfrm>
                <a:off x="2682404" y="5605507"/>
                <a:ext cx="1440160" cy="76454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8">
                <a:solidFill>
                  <a:schemeClr val="bg1">
                    <a:lumMod val="75000"/>
                  </a:schemeClr>
                </a:solidFill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algn="ctr" defTabSz="91440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700" b="1" kern="0">
                  <a:solidFill>
                    <a:srgbClr val="000000"/>
                  </a:solidFill>
                  <a:latin typeface="맑은 고딕" pitchFamily="50"/>
                  <a:ea typeface="맑은 고딕" pitchFamily="50"/>
                </a:endParaRPr>
              </a:p>
            </p:txBody>
          </p:sp>
          <p:sp>
            <p:nvSpPr>
              <p:cNvPr id="1902" name="Rectangle 27"/>
              <p:cNvSpPr/>
              <p:nvPr/>
            </p:nvSpPr>
            <p:spPr>
              <a:xfrm>
                <a:off x="2746182" y="5673382"/>
                <a:ext cx="1312860" cy="621983"/>
              </a:xfrm>
              <a:prstGeom prst="rect">
                <a:avLst/>
              </a:prstGeom>
              <a:solidFill>
                <a:schemeClr val="bg1"/>
              </a:solidFill>
              <a:ln w="9528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algn="ctr" defTabSz="91440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altLang="ko-KR" sz="700" b="1" kern="0" dirty="0">
                  <a:solidFill>
                    <a:srgbClr val="000000"/>
                  </a:solidFill>
                  <a:latin typeface="맑은 고딕" pitchFamily="50"/>
                  <a:ea typeface="맑은 고딕" pitchFamily="50"/>
                </a:endParaRPr>
              </a:p>
            </p:txBody>
          </p:sp>
        </p:grpSp>
        <p:sp>
          <p:nvSpPr>
            <p:cNvPr id="1900" name="TextBox 1899"/>
            <p:cNvSpPr txBox="1"/>
            <p:nvPr/>
          </p:nvSpPr>
          <p:spPr>
            <a:xfrm>
              <a:off x="8593046" y="2898586"/>
              <a:ext cx="1140157" cy="172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단일 </a:t>
              </a:r>
              <a:r>
                <a:rPr lang="ko-KR" altLang="en-US" sz="800" b="1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콘텐츠</a:t>
              </a:r>
              <a:r>
                <a:rPr lang="ko-KR" altLang="en-US" sz="8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구조</a:t>
              </a:r>
              <a:r>
                <a:rPr lang="en-US" altLang="ko-KR" sz="8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/>
              </a:r>
              <a:br>
                <a:rPr lang="en-US" altLang="ko-KR" sz="8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endPara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875" name="그룹 1874"/>
          <p:cNvGrpSpPr/>
          <p:nvPr/>
        </p:nvGrpSpPr>
        <p:grpSpPr>
          <a:xfrm>
            <a:off x="5104383" y="3031748"/>
            <a:ext cx="2335358" cy="1901011"/>
            <a:chOff x="8443044" y="2102281"/>
            <a:chExt cx="1440160" cy="968850"/>
          </a:xfrm>
        </p:grpSpPr>
        <p:grpSp>
          <p:nvGrpSpPr>
            <p:cNvPr id="1888" name="그룹 1887"/>
            <p:cNvGrpSpPr/>
            <p:nvPr/>
          </p:nvGrpSpPr>
          <p:grpSpPr>
            <a:xfrm>
              <a:off x="8443044" y="2102281"/>
              <a:ext cx="1440160" cy="764547"/>
              <a:chOff x="2682404" y="5605507"/>
              <a:chExt cx="1440160" cy="764547"/>
            </a:xfrm>
          </p:grpSpPr>
          <p:sp>
            <p:nvSpPr>
              <p:cNvPr id="1890" name="Rectangle 24"/>
              <p:cNvSpPr/>
              <p:nvPr/>
            </p:nvSpPr>
            <p:spPr>
              <a:xfrm>
                <a:off x="2682404" y="5605507"/>
                <a:ext cx="1440160" cy="76454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8">
                <a:solidFill>
                  <a:schemeClr val="bg1">
                    <a:lumMod val="75000"/>
                  </a:schemeClr>
                </a:solidFill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algn="ctr" defTabSz="91440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700" b="1" kern="0">
                  <a:solidFill>
                    <a:srgbClr val="000000"/>
                  </a:solidFill>
                  <a:latin typeface="맑은 고딕" pitchFamily="50"/>
                  <a:ea typeface="맑은 고딕" pitchFamily="50"/>
                </a:endParaRPr>
              </a:p>
            </p:txBody>
          </p:sp>
          <p:sp>
            <p:nvSpPr>
              <p:cNvPr id="1891" name="Rectangle 27"/>
              <p:cNvSpPr/>
              <p:nvPr/>
            </p:nvSpPr>
            <p:spPr>
              <a:xfrm>
                <a:off x="2746183" y="5673382"/>
                <a:ext cx="632725" cy="621984"/>
              </a:xfrm>
              <a:prstGeom prst="rect">
                <a:avLst/>
              </a:prstGeom>
              <a:solidFill>
                <a:schemeClr val="bg1"/>
              </a:solidFill>
              <a:ln w="9528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algn="ctr" defTabSz="91440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altLang="ko-KR" sz="700" b="1" kern="0" dirty="0">
                  <a:solidFill>
                    <a:srgbClr val="000000"/>
                  </a:solidFill>
                  <a:latin typeface="맑은 고딕" pitchFamily="50"/>
                  <a:ea typeface="맑은 고딕" pitchFamily="50"/>
                </a:endParaRPr>
              </a:p>
            </p:txBody>
          </p:sp>
          <p:sp>
            <p:nvSpPr>
              <p:cNvPr id="1892" name="Rectangle 27"/>
              <p:cNvSpPr/>
              <p:nvPr/>
            </p:nvSpPr>
            <p:spPr>
              <a:xfrm>
                <a:off x="3426316" y="5673382"/>
                <a:ext cx="632725" cy="621983"/>
              </a:xfrm>
              <a:prstGeom prst="rect">
                <a:avLst/>
              </a:prstGeom>
              <a:solidFill>
                <a:schemeClr val="bg1"/>
              </a:solidFill>
              <a:ln w="9528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algn="ctr" defTabSz="91440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altLang="ko-KR" sz="700" b="1" kern="0" dirty="0">
                  <a:solidFill>
                    <a:srgbClr val="000000"/>
                  </a:solidFill>
                  <a:latin typeface="맑은 고딕" pitchFamily="50"/>
                  <a:ea typeface="맑은 고딕" pitchFamily="50"/>
                </a:endParaRPr>
              </a:p>
            </p:txBody>
          </p:sp>
        </p:grpSp>
        <p:sp>
          <p:nvSpPr>
            <p:cNvPr id="1889" name="TextBox 1888"/>
            <p:cNvSpPr txBox="1"/>
            <p:nvPr/>
          </p:nvSpPr>
          <p:spPr>
            <a:xfrm>
              <a:off x="8593046" y="2898587"/>
              <a:ext cx="1140157" cy="172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r>
                <a:rPr lang="ko-KR" altLang="en-US" sz="8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분할 </a:t>
              </a:r>
              <a:r>
                <a:rPr lang="ko-KR" altLang="en-US" sz="800" b="1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콘텐츠</a:t>
              </a:r>
              <a:r>
                <a:rPr lang="ko-KR" altLang="en-US" sz="8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구조</a:t>
              </a:r>
              <a:endParaRPr lang="en-US" altLang="ko-KR" sz="800" b="1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endPara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87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4386" b="-1"/>
          <a:stretch/>
        </p:blipFill>
        <p:spPr bwMode="auto">
          <a:xfrm>
            <a:off x="2747228" y="3218779"/>
            <a:ext cx="1906475" cy="355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7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4386" b="-1"/>
          <a:stretch/>
        </p:blipFill>
        <p:spPr bwMode="auto">
          <a:xfrm>
            <a:off x="2747228" y="3601731"/>
            <a:ext cx="1906475" cy="355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7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4386" b="-1"/>
          <a:stretch/>
        </p:blipFill>
        <p:spPr bwMode="auto">
          <a:xfrm>
            <a:off x="2747228" y="3993194"/>
            <a:ext cx="1906475" cy="355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6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669" y="3209146"/>
            <a:ext cx="913252" cy="1131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69" y="3209146"/>
            <a:ext cx="913252" cy="1131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7689884" y="3031749"/>
            <a:ext cx="2335358" cy="1777899"/>
            <a:chOff x="7689884" y="2821305"/>
            <a:chExt cx="2335358" cy="1777899"/>
          </a:xfrm>
        </p:grpSpPr>
        <p:sp>
          <p:nvSpPr>
            <p:cNvPr id="1895" name="Rectangle 24"/>
            <p:cNvSpPr/>
            <p:nvPr/>
          </p:nvSpPr>
          <p:spPr>
            <a:xfrm>
              <a:off x="7689884" y="2821305"/>
              <a:ext cx="2335358" cy="15001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8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700" b="1" kern="0">
                <a:solidFill>
                  <a:srgbClr val="000000"/>
                </a:solidFill>
                <a:latin typeface="맑은 고딕" pitchFamily="50"/>
                <a:ea typeface="맑은 고딕" pitchFamily="50"/>
              </a:endParaRPr>
            </a:p>
          </p:txBody>
        </p:sp>
        <p:sp>
          <p:nvSpPr>
            <p:cNvPr id="1894" name="TextBox 1893"/>
            <p:cNvSpPr txBox="1"/>
            <p:nvPr/>
          </p:nvSpPr>
          <p:spPr>
            <a:xfrm>
              <a:off x="7933127" y="4383760"/>
              <a:ext cx="18488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r>
                <a:rPr lang="ko-KR" altLang="en-US" sz="8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분할 </a:t>
              </a:r>
              <a:r>
                <a:rPr lang="ko-KR" altLang="en-US" sz="800" b="1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콘텐츠</a:t>
              </a:r>
              <a:r>
                <a:rPr lang="ko-KR" altLang="en-US" sz="8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구조</a:t>
              </a:r>
              <a:endParaRPr lang="en-US" altLang="ko-KR" sz="800" b="1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7793308" y="2954485"/>
              <a:ext cx="2128925" cy="1220415"/>
              <a:chOff x="7793308" y="2954485"/>
              <a:chExt cx="2128925" cy="1220415"/>
            </a:xfrm>
          </p:grpSpPr>
          <p:sp>
            <p:nvSpPr>
              <p:cNvPr id="1896" name="Rectangle 27"/>
              <p:cNvSpPr/>
              <p:nvPr/>
            </p:nvSpPr>
            <p:spPr>
              <a:xfrm>
                <a:off x="7793308" y="2954485"/>
                <a:ext cx="1026024" cy="553296"/>
              </a:xfrm>
              <a:prstGeom prst="rect">
                <a:avLst/>
              </a:prstGeom>
              <a:solidFill>
                <a:schemeClr val="bg1"/>
              </a:solidFill>
              <a:ln w="9528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algn="ctr" defTabSz="91440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altLang="ko-KR" sz="700" b="1" kern="0" dirty="0">
                  <a:solidFill>
                    <a:srgbClr val="000000"/>
                  </a:solidFill>
                  <a:latin typeface="맑은 고딕" pitchFamily="50"/>
                  <a:ea typeface="맑은 고딕" pitchFamily="50"/>
                </a:endParaRPr>
              </a:p>
            </p:txBody>
          </p:sp>
          <p:sp>
            <p:nvSpPr>
              <p:cNvPr id="1897" name="Rectangle 27"/>
              <p:cNvSpPr/>
              <p:nvPr/>
            </p:nvSpPr>
            <p:spPr>
              <a:xfrm>
                <a:off x="7793308" y="3621604"/>
                <a:ext cx="1026024" cy="553296"/>
              </a:xfrm>
              <a:prstGeom prst="rect">
                <a:avLst/>
              </a:prstGeom>
              <a:solidFill>
                <a:schemeClr val="bg1"/>
              </a:solidFill>
              <a:ln w="9528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algn="ctr" defTabSz="91440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altLang="ko-KR" sz="700" b="1" kern="0" dirty="0">
                  <a:solidFill>
                    <a:srgbClr val="000000"/>
                  </a:solidFill>
                  <a:latin typeface="맑은 고딕" pitchFamily="50"/>
                  <a:ea typeface="맑은 고딕" pitchFamily="50"/>
                </a:endParaRPr>
              </a:p>
            </p:txBody>
          </p:sp>
          <p:sp>
            <p:nvSpPr>
              <p:cNvPr id="1898" name="Rectangle 27"/>
              <p:cNvSpPr/>
              <p:nvPr/>
            </p:nvSpPr>
            <p:spPr>
              <a:xfrm>
                <a:off x="8896209" y="2954485"/>
                <a:ext cx="1026024" cy="1220413"/>
              </a:xfrm>
              <a:prstGeom prst="rect">
                <a:avLst/>
              </a:prstGeom>
              <a:solidFill>
                <a:schemeClr val="bg1"/>
              </a:solidFill>
              <a:ln w="9528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algn="ctr" defTabSz="91440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altLang="ko-KR" sz="700" b="1" kern="0" dirty="0">
                  <a:solidFill>
                    <a:srgbClr val="000000"/>
                  </a:solidFill>
                  <a:latin typeface="맑은 고딕" pitchFamily="50"/>
                  <a:ea typeface="맑은 고딕" pitchFamily="50"/>
                </a:endParaRPr>
              </a:p>
            </p:txBody>
          </p:sp>
          <p:pic>
            <p:nvPicPr>
              <p:cNvPr id="1879" name="Picture 2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34386" b="-1"/>
              <a:stretch/>
            </p:blipFill>
            <p:spPr bwMode="auto">
              <a:xfrm>
                <a:off x="8914085" y="2992525"/>
                <a:ext cx="981386" cy="1876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80" name="Picture 2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34386" b="-1"/>
              <a:stretch/>
            </p:blipFill>
            <p:spPr bwMode="auto">
              <a:xfrm>
                <a:off x="8914085" y="3222295"/>
                <a:ext cx="981386" cy="1876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81" name="Picture 2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34386" b="-1"/>
              <a:stretch/>
            </p:blipFill>
            <p:spPr bwMode="auto">
              <a:xfrm>
                <a:off x="8914085" y="3458445"/>
                <a:ext cx="981386" cy="1876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82" name="Picture 2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34386" b="-1"/>
              <a:stretch/>
            </p:blipFill>
            <p:spPr bwMode="auto">
              <a:xfrm>
                <a:off x="8914085" y="3688219"/>
                <a:ext cx="981386" cy="1876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83" name="Picture 2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34386" b="-1"/>
              <a:stretch/>
            </p:blipFill>
            <p:spPr bwMode="auto">
              <a:xfrm>
                <a:off x="8914085" y="3930753"/>
                <a:ext cx="981386" cy="1876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85" name="Picture 4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31013" y="2991385"/>
                <a:ext cx="972070" cy="4725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198" name="Picture 6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56413" y="3663607"/>
                <a:ext cx="900063" cy="4639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199" name="Picture 7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72547" y="3710591"/>
                <a:ext cx="267545" cy="2736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887" y="3317324"/>
            <a:ext cx="323314" cy="331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54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087" y="3317324"/>
            <a:ext cx="323314" cy="331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71"/>
          <p:cNvSpPr txBox="1"/>
          <p:nvPr/>
        </p:nvSpPr>
        <p:spPr>
          <a:xfrm>
            <a:off x="467544" y="2085063"/>
            <a:ext cx="1728192" cy="1792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1766" indent="-171450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kumimoji="0" lang="ko-KR" altLang="en-US" sz="900" spc="-1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콘텐</a:t>
            </a:r>
            <a:r>
              <a:rPr kumimoji="0" lang="ko-KR" altLang="en-US" sz="900" spc="-1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츠</a:t>
            </a:r>
            <a:r>
              <a:rPr kumimoji="0" lang="ko-KR" altLang="en-US" sz="900" spc="-1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의</a:t>
            </a:r>
            <a:r>
              <a:rPr kumimoji="0" lang="ko-KR" altLang="en-US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중요성에 </a:t>
            </a:r>
            <a:r>
              <a:rPr kumimoji="0" lang="ko-KR" altLang="en-US" sz="90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따라 </a:t>
            </a:r>
            <a:r>
              <a:rPr kumimoji="0" lang="ko-KR" altLang="en-US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왼쪽에서 </a:t>
            </a:r>
            <a:r>
              <a:rPr kumimoji="0" lang="ko-KR" altLang="en-US" sz="90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오른쪽</a:t>
            </a:r>
            <a:r>
              <a:rPr kumimoji="0" lang="en-US" altLang="ko-KR" sz="90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kumimoji="0" lang="ko-KR" altLang="en-US" sz="90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위에서 아래로 배치하는 것을 기본으로 한다</a:t>
            </a:r>
            <a:r>
              <a:rPr kumimoji="0" lang="en-US" altLang="ko-KR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 (</a:t>
            </a:r>
            <a:r>
              <a:rPr kumimoji="0" lang="ko-KR" altLang="en-US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단</a:t>
            </a:r>
            <a:r>
              <a:rPr kumimoji="0" lang="en-US" altLang="ko-KR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kumimoji="0" lang="ko-KR" altLang="en-US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중요도에 따라 예외사항을 둘 수 있다</a:t>
            </a:r>
            <a:r>
              <a:rPr kumimoji="0" lang="en-US" altLang="ko-KR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)</a:t>
            </a:r>
          </a:p>
          <a:p>
            <a:pPr marL="191766" indent="-171450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kumimoji="0" lang="ko-KR" altLang="en-US" sz="900" spc="-1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콘텐츠</a:t>
            </a:r>
            <a:r>
              <a:rPr kumimoji="0" lang="ko-KR" altLang="en-US" sz="900" spc="-1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의</a:t>
            </a:r>
            <a:r>
              <a:rPr kumimoji="0" lang="ko-KR" altLang="en-US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성향에 따라 단일구조 에서 최대 </a:t>
            </a:r>
            <a:r>
              <a:rPr kumimoji="0" lang="en-US" altLang="ko-KR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4</a:t>
            </a:r>
            <a:r>
              <a:rPr kumimoji="0" lang="ko-KR" altLang="en-US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개의 조건 까지 배치가 가능하다</a:t>
            </a:r>
            <a:r>
              <a:rPr kumimoji="0" lang="en-US" altLang="ko-KR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19380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206324"/>
            <a:ext cx="10693399" cy="584759"/>
          </a:xfrm>
          <a:prstGeom prst="rect">
            <a:avLst/>
          </a:prstGeom>
          <a:noFill/>
        </p:spPr>
        <p:txBody>
          <a:bodyPr wrap="squar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algn="ctr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3200" b="1" spc="-1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태블릿</a:t>
            </a:r>
            <a:r>
              <a:rPr kumimoji="0" lang="ko-KR" altLang="en-US" sz="32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kumimoji="0" lang="en-US" altLang="ko-KR" sz="32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PC</a:t>
            </a:r>
            <a:endParaRPr kumimoji="0" lang="en-US" altLang="ko-KR" sz="32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741312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72742"/>
              </p:ext>
            </p:extLst>
          </p:nvPr>
        </p:nvGraphicFramePr>
        <p:xfrm>
          <a:off x="594171" y="900310"/>
          <a:ext cx="9433050" cy="5724635"/>
        </p:xfrm>
        <a:graphic>
          <a:graphicData uri="http://schemas.openxmlformats.org/drawingml/2006/table">
            <a:tbl>
              <a:tblPr/>
              <a:tblGrid>
                <a:gridCol w="1365050"/>
                <a:gridCol w="1671791"/>
                <a:gridCol w="4194767"/>
                <a:gridCol w="1100721"/>
                <a:gridCol w="1100721"/>
              </a:tblGrid>
              <a:tr h="413002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문서 개정 </a:t>
                      </a:r>
                      <a:r>
                        <a:rPr lang="ko-KR" sz="1200" b="1" kern="100" dirty="0" err="1" smtClean="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이력표</a:t>
                      </a:r>
                      <a:endParaRPr 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2561" marR="42561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80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0" kern="100" dirty="0" err="1">
                          <a:latin typeface="맑은 고딕"/>
                          <a:ea typeface="맑은 고딕"/>
                          <a:cs typeface="Times New Roman"/>
                        </a:rPr>
                        <a:t>문서명</a:t>
                      </a:r>
                      <a:endParaRPr lang="ko-KR" sz="1200" b="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2561" marR="42561" marT="0" marB="0" anchor="ctr">
                    <a:lnL>
                      <a:noFill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err="1" smtClean="0">
                          <a:latin typeface="+mn-lt"/>
                          <a:ea typeface="맑은 고딕"/>
                          <a:cs typeface="Times New Roman"/>
                        </a:rPr>
                        <a:t>웹스타일</a:t>
                      </a:r>
                      <a:r>
                        <a:rPr lang="ko-KR" altLang="en-US" sz="1000" kern="100" dirty="0" smtClean="0">
                          <a:latin typeface="+mn-lt"/>
                          <a:ea typeface="맑은 고딕"/>
                          <a:cs typeface="Times New Roman"/>
                        </a:rPr>
                        <a:t> 가이드</a:t>
                      </a:r>
                    </a:p>
                  </a:txBody>
                  <a:tcPr marL="42561" marR="42561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80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0" kern="100" dirty="0">
                          <a:latin typeface="맑은 고딕"/>
                          <a:ea typeface="맑은 고딕"/>
                          <a:cs typeface="Times New Roman"/>
                        </a:rPr>
                        <a:t>버전</a:t>
                      </a:r>
                    </a:p>
                  </a:txBody>
                  <a:tcPr marL="42561" marR="42561" marT="0" marB="0" anchor="ctr">
                    <a:lnL>
                      <a:noFill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0" kern="100" dirty="0">
                          <a:latin typeface="맑은 고딕"/>
                          <a:ea typeface="맑은 고딕"/>
                          <a:cs typeface="Times New Roman"/>
                        </a:rPr>
                        <a:t>날짜</a:t>
                      </a:r>
                    </a:p>
                  </a:txBody>
                  <a:tcPr marL="42561" marR="42561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0" kern="100" dirty="0">
                          <a:latin typeface="맑은 고딕"/>
                          <a:ea typeface="맑은 고딕"/>
                          <a:cs typeface="Times New Roman"/>
                        </a:rPr>
                        <a:t>내용</a:t>
                      </a:r>
                    </a:p>
                  </a:txBody>
                  <a:tcPr marL="42561" marR="42561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0" kern="100" dirty="0">
                          <a:latin typeface="맑은 고딕"/>
                          <a:ea typeface="맑은 고딕"/>
                          <a:cs typeface="Times New Roman"/>
                        </a:rPr>
                        <a:t>작성자</a:t>
                      </a:r>
                    </a:p>
                  </a:txBody>
                  <a:tcPr marL="42561" marR="42561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0" kern="100" dirty="0">
                          <a:latin typeface="맑은 고딕"/>
                          <a:ea typeface="맑은 고딕"/>
                          <a:cs typeface="Times New Roman"/>
                        </a:rPr>
                        <a:t>승인자</a:t>
                      </a:r>
                    </a:p>
                  </a:txBody>
                  <a:tcPr marL="42561" marR="42561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45512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latin typeface="맑은 고딕"/>
                          <a:ea typeface="맑은 고딕"/>
                          <a:cs typeface="Times New Roman"/>
                        </a:rPr>
                        <a:t>1.0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2561" marR="42561" marT="0" marB="0">
                    <a:lnL>
                      <a:noFill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2016-11-01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2561" marR="42561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최초 제정</a:t>
                      </a:r>
                    </a:p>
                  </a:txBody>
                  <a:tcPr marL="42561" marR="42561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OOO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2561" marR="42561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OOO</a:t>
                      </a:r>
                      <a:endParaRPr lang="en-US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2561" marR="42561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15464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kumimoji="0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2164" y="324207"/>
            <a:ext cx="1311545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태블릿</a:t>
            </a:r>
            <a:r>
              <a:rPr kumimoji="0" lang="ko-KR" altLang="en-US" sz="20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kumimoji="0" lang="en-US" altLang="ko-KR" sz="20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PC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6140" y="1476375"/>
            <a:ext cx="8882157" cy="654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941" lvl="0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효율적인 인터페이스와 일관된 정보 전달을 위해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영역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(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area)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구성은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멀티스크린과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동일한 구성을 원칙으로 정한다</a:t>
            </a:r>
            <a:endParaRPr kumimoji="0" lang="en-US" altLang="ko-KR" sz="1050" spc="-1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67941" lvl="0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태블릿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사용환경을 고려한 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GNB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는 상단에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배치 하는 것을 기본으로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한다</a:t>
            </a:r>
            <a:endParaRPr kumimoji="0" lang="en-US" altLang="ko-KR" sz="1050" spc="-1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67941" lvl="0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콘텐츠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영역 구성원칙은 데이터 중요성에 따라 위에서 아래로 배치하는 것을 기본으로 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  <a:endParaRPr kumimoji="0" lang="en-US" altLang="ko-KR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335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3-1. </a:t>
            </a:r>
            <a:r>
              <a:rPr kumimoji="0" lang="ko-KR" altLang="en-US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표준화면유형 정의 </a:t>
            </a:r>
            <a:r>
              <a:rPr kumimoji="0" lang="en-US" altLang="ko-KR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– 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레이아웃 기준</a:t>
            </a:r>
            <a:endParaRPr kumimoji="0" lang="en-US" altLang="ko-KR" sz="1400" b="1" spc="-1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378148" y="2486735"/>
            <a:ext cx="9937104" cy="4102208"/>
            <a:chOff x="378148" y="2340471"/>
            <a:chExt cx="9937104" cy="4102208"/>
          </a:xfrm>
        </p:grpSpPr>
        <p:grpSp>
          <p:nvGrpSpPr>
            <p:cNvPr id="54" name="그룹 53"/>
            <p:cNvGrpSpPr/>
            <p:nvPr/>
          </p:nvGrpSpPr>
          <p:grpSpPr>
            <a:xfrm>
              <a:off x="6387578" y="2565051"/>
              <a:ext cx="3769148" cy="3413043"/>
              <a:chOff x="6083377" y="2589327"/>
              <a:chExt cx="4182599" cy="3787431"/>
            </a:xfrm>
          </p:grpSpPr>
          <p:grpSp>
            <p:nvGrpSpPr>
              <p:cNvPr id="24" name="그룹 23"/>
              <p:cNvGrpSpPr/>
              <p:nvPr/>
            </p:nvGrpSpPr>
            <p:grpSpPr>
              <a:xfrm>
                <a:off x="8376328" y="2601652"/>
                <a:ext cx="1889648" cy="3775106"/>
                <a:chOff x="6413950" y="2668926"/>
                <a:chExt cx="1717862" cy="3431915"/>
              </a:xfrm>
            </p:grpSpPr>
            <p:grpSp>
              <p:nvGrpSpPr>
                <p:cNvPr id="6" name="그룹 5"/>
                <p:cNvGrpSpPr/>
                <p:nvPr/>
              </p:nvGrpSpPr>
              <p:grpSpPr>
                <a:xfrm>
                  <a:off x="6413950" y="2668926"/>
                  <a:ext cx="1717862" cy="3396371"/>
                  <a:chOff x="7399703" y="1225938"/>
                  <a:chExt cx="2037657" cy="4028634"/>
                </a:xfrm>
              </p:grpSpPr>
              <p:pic>
                <p:nvPicPr>
                  <p:cNvPr id="338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399703" y="1225938"/>
                    <a:ext cx="2037657" cy="129027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86" name="Rectangle 24"/>
                  <p:cNvSpPr/>
                  <p:nvPr/>
                </p:nvSpPr>
                <p:spPr>
                  <a:xfrm>
                    <a:off x="7518052" y="1325399"/>
                    <a:ext cx="1795862" cy="1092790"/>
                  </a:xfrm>
                  <a:prstGeom prst="rect">
                    <a:avLst/>
                  </a:prstGeom>
                  <a:pattFill prst="wdUpDiag">
                    <a:fgClr>
                      <a:srgbClr val="DDDDDD"/>
                    </a:fgClr>
                    <a:bgClr>
                      <a:schemeClr val="bg1"/>
                    </a:bgClr>
                  </a:pattFill>
                  <a:ln w="3175">
                    <a:solidFill>
                      <a:schemeClr val="bg1">
                        <a:lumMod val="75000"/>
                      </a:schemeClr>
                    </a:solidFill>
                    <a:miter lim="800000"/>
                    <a:headEnd/>
                    <a:tailEnd/>
                  </a:ln>
                </p:spPr>
                <p:txBody>
                  <a:bodyPr lIns="36000" rIns="3600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ct val="45000"/>
                      <a:buFont typeface="StarSymbol" pitchFamily="2" charset="0"/>
                      <a:buNone/>
                    </a:pPr>
                    <a:endParaRPr kumimoji="0" lang="en-US" sz="600">
                      <a:latin typeface="Verdana" pitchFamily="34" charset="0"/>
                      <a:cs typeface="Verdana" pitchFamily="34" charset="0"/>
                    </a:endParaRPr>
                  </a:p>
                </p:txBody>
              </p:sp>
              <p:sp>
                <p:nvSpPr>
                  <p:cNvPr id="155" name="직사각형 154"/>
                  <p:cNvSpPr/>
                  <p:nvPr/>
                </p:nvSpPr>
                <p:spPr>
                  <a:xfrm>
                    <a:off x="7518052" y="1326019"/>
                    <a:ext cx="1795862" cy="90773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3175">
                    <a:noFill/>
                    <a:miter lim="800000"/>
                    <a:headEnd/>
                    <a:tailEnd/>
                  </a:ln>
                </p:spPr>
                <p:txBody>
                  <a:bodyPr lIns="36000" rIns="36000" anchor="ctr"/>
                  <a:lstStyle/>
                  <a:p>
                    <a:pPr algn="ctr" defTabSz="914400" fontAlgn="auto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ct val="45000"/>
                      <a:buFont typeface="StarSymbol" pitchFamily="2" charset="0"/>
                      <a:buNone/>
                    </a:pPr>
                    <a:r>
                      <a:rPr lang="en-US" altLang="ko-KR" sz="500" b="1" kern="0" dirty="0">
                        <a:solidFill>
                          <a:schemeClr val="bg1"/>
                        </a:solidFill>
                        <a:latin typeface="맑은 고딕" pitchFamily="50"/>
                        <a:ea typeface="맑은 고딕" pitchFamily="50"/>
                      </a:rPr>
                      <a:t>Top GNB</a:t>
                    </a:r>
                    <a:endParaRPr lang="ko-KR" altLang="en-US" sz="500" b="1" kern="0" dirty="0">
                      <a:solidFill>
                        <a:schemeClr val="bg1"/>
                      </a:solidFill>
                      <a:latin typeface="맑은 고딕" pitchFamily="50"/>
                      <a:ea typeface="맑은 고딕" pitchFamily="50"/>
                    </a:endParaRPr>
                  </a:p>
                </p:txBody>
              </p:sp>
              <p:grpSp>
                <p:nvGrpSpPr>
                  <p:cNvPr id="159" name="그룹 158"/>
                  <p:cNvGrpSpPr/>
                  <p:nvPr/>
                </p:nvGrpSpPr>
                <p:grpSpPr>
                  <a:xfrm>
                    <a:off x="7550560" y="1447303"/>
                    <a:ext cx="1733598" cy="925547"/>
                    <a:chOff x="2314001" y="3576713"/>
                    <a:chExt cx="876449" cy="558367"/>
                  </a:xfrm>
                </p:grpSpPr>
                <p:sp>
                  <p:nvSpPr>
                    <p:cNvPr id="164" name="직사각형 163"/>
                    <p:cNvSpPr/>
                    <p:nvPr/>
                  </p:nvSpPr>
                  <p:spPr>
                    <a:xfrm>
                      <a:off x="2314001" y="3576714"/>
                      <a:ext cx="876448" cy="55836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algn="ctr" defTabSz="914400" fontAlgn="auto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Area 1</a:t>
                      </a:r>
                      <a:br>
                        <a:rPr lang="en-US" altLang="ko-KR" sz="1050" b="1" kern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</a:br>
                      <a:r>
                        <a:rPr lang="en-US" altLang="ko-KR" sz="800" b="1" kern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(Screen 1)</a:t>
                      </a:r>
                      <a:endParaRPr lang="en-US" altLang="ko-KR" sz="1050" b="1" kern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맑은 고딕" pitchFamily="50"/>
                        <a:ea typeface="맑은 고딕" pitchFamily="50"/>
                      </a:endParaRPr>
                    </a:p>
                  </p:txBody>
                </p:sp>
                <p:cxnSp>
                  <p:nvCxnSpPr>
                    <p:cNvPr id="165" name="직선 연결선 164"/>
                    <p:cNvCxnSpPr/>
                    <p:nvPr/>
                  </p:nvCxnSpPr>
                  <p:spPr>
                    <a:xfrm>
                      <a:off x="2314002" y="3576713"/>
                      <a:ext cx="876448" cy="555086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6" name="직선 연결선 165"/>
                    <p:cNvCxnSpPr/>
                    <p:nvPr/>
                  </p:nvCxnSpPr>
                  <p:spPr>
                    <a:xfrm flipH="1">
                      <a:off x="2314002" y="3576713"/>
                      <a:ext cx="876448" cy="558366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8" name="그룹 87"/>
                  <p:cNvGrpSpPr/>
                  <p:nvPr/>
                </p:nvGrpSpPr>
                <p:grpSpPr>
                  <a:xfrm>
                    <a:off x="7550560" y="2407877"/>
                    <a:ext cx="1733598" cy="925547"/>
                    <a:chOff x="2314001" y="3576713"/>
                    <a:chExt cx="876449" cy="558367"/>
                  </a:xfrm>
                </p:grpSpPr>
                <p:sp>
                  <p:nvSpPr>
                    <p:cNvPr id="89" name="직사각형 88"/>
                    <p:cNvSpPr/>
                    <p:nvPr/>
                  </p:nvSpPr>
                  <p:spPr>
                    <a:xfrm>
                      <a:off x="2314001" y="3576714"/>
                      <a:ext cx="876448" cy="55836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algn="ctr" defTabSz="914400" fontAlgn="auto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Area </a:t>
                      </a:r>
                      <a:r>
                        <a:rPr lang="en-US" altLang="ko-KR" sz="1050" b="1" kern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2</a:t>
                      </a:r>
                      <a:r>
                        <a:rPr lang="en-US" altLang="ko-KR" sz="1050" b="1" kern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/>
                      </a:r>
                      <a:br>
                        <a:rPr lang="en-US" altLang="ko-KR" sz="1050" b="1" kern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</a:br>
                      <a:r>
                        <a:rPr lang="en-US" altLang="ko-KR" sz="800" b="1" kern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(Screen </a:t>
                      </a:r>
                      <a:r>
                        <a:rPr lang="en-US" altLang="ko-KR" sz="800" b="1" kern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2)</a:t>
                      </a:r>
                      <a:endParaRPr lang="en-US" altLang="ko-KR" sz="1050" b="1" kern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맑은 고딕" pitchFamily="50"/>
                        <a:ea typeface="맑은 고딕" pitchFamily="50"/>
                      </a:endParaRPr>
                    </a:p>
                  </p:txBody>
                </p:sp>
                <p:cxnSp>
                  <p:nvCxnSpPr>
                    <p:cNvPr id="90" name="직선 연결선 89"/>
                    <p:cNvCxnSpPr/>
                    <p:nvPr/>
                  </p:nvCxnSpPr>
                  <p:spPr>
                    <a:xfrm>
                      <a:off x="2314002" y="3576713"/>
                      <a:ext cx="876448" cy="555086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" name="직선 연결선 90"/>
                    <p:cNvCxnSpPr/>
                    <p:nvPr/>
                  </p:nvCxnSpPr>
                  <p:spPr>
                    <a:xfrm flipH="1">
                      <a:off x="2314002" y="3576713"/>
                      <a:ext cx="876448" cy="558366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92" name="그룹 91"/>
                  <p:cNvGrpSpPr/>
                  <p:nvPr/>
                </p:nvGrpSpPr>
                <p:grpSpPr>
                  <a:xfrm>
                    <a:off x="7550560" y="3368451"/>
                    <a:ext cx="1733598" cy="925547"/>
                    <a:chOff x="2314001" y="3576713"/>
                    <a:chExt cx="876449" cy="558367"/>
                  </a:xfrm>
                </p:grpSpPr>
                <p:sp>
                  <p:nvSpPr>
                    <p:cNvPr id="93" name="직사각형 92"/>
                    <p:cNvSpPr/>
                    <p:nvPr/>
                  </p:nvSpPr>
                  <p:spPr>
                    <a:xfrm>
                      <a:off x="2314001" y="3576714"/>
                      <a:ext cx="876448" cy="55836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algn="ctr" defTabSz="914400" fontAlgn="auto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Area </a:t>
                      </a:r>
                      <a:r>
                        <a:rPr lang="en-US" altLang="ko-KR" sz="1050" b="1" kern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3</a:t>
                      </a:r>
                      <a:r>
                        <a:rPr lang="en-US" altLang="ko-KR" sz="1050" b="1" kern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/>
                      </a:r>
                      <a:br>
                        <a:rPr lang="en-US" altLang="ko-KR" sz="1050" b="1" kern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</a:br>
                      <a:r>
                        <a:rPr lang="en-US" altLang="ko-KR" sz="800" b="1" kern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(Screen </a:t>
                      </a:r>
                      <a:r>
                        <a:rPr lang="en-US" altLang="ko-KR" sz="800" b="1" kern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3)</a:t>
                      </a:r>
                      <a:endParaRPr lang="en-US" altLang="ko-KR" sz="1050" b="1" kern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맑은 고딕" pitchFamily="50"/>
                        <a:ea typeface="맑은 고딕" pitchFamily="50"/>
                      </a:endParaRPr>
                    </a:p>
                  </p:txBody>
                </p:sp>
                <p:cxnSp>
                  <p:nvCxnSpPr>
                    <p:cNvPr id="94" name="직선 연결선 93"/>
                    <p:cNvCxnSpPr/>
                    <p:nvPr/>
                  </p:nvCxnSpPr>
                  <p:spPr>
                    <a:xfrm>
                      <a:off x="2314002" y="3576713"/>
                      <a:ext cx="876448" cy="555086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" name="직선 연결선 94"/>
                    <p:cNvCxnSpPr/>
                    <p:nvPr/>
                  </p:nvCxnSpPr>
                  <p:spPr>
                    <a:xfrm flipH="1">
                      <a:off x="2314002" y="3576713"/>
                      <a:ext cx="876448" cy="558366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96" name="그룹 95"/>
                  <p:cNvGrpSpPr/>
                  <p:nvPr/>
                </p:nvGrpSpPr>
                <p:grpSpPr>
                  <a:xfrm>
                    <a:off x="7550560" y="4329025"/>
                    <a:ext cx="1733598" cy="925547"/>
                    <a:chOff x="2314001" y="3576713"/>
                    <a:chExt cx="876449" cy="558367"/>
                  </a:xfrm>
                </p:grpSpPr>
                <p:sp>
                  <p:nvSpPr>
                    <p:cNvPr id="97" name="직사각형 96"/>
                    <p:cNvSpPr/>
                    <p:nvPr/>
                  </p:nvSpPr>
                  <p:spPr>
                    <a:xfrm>
                      <a:off x="2314001" y="3576714"/>
                      <a:ext cx="876448" cy="55836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algn="ctr" defTabSz="914400" fontAlgn="auto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Area </a:t>
                      </a:r>
                      <a:r>
                        <a:rPr lang="en-US" altLang="ko-KR" sz="1050" b="1" kern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4</a:t>
                      </a:r>
                      <a:r>
                        <a:rPr lang="en-US" altLang="ko-KR" sz="1050" b="1" kern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/>
                      </a:r>
                      <a:br>
                        <a:rPr lang="en-US" altLang="ko-KR" sz="1050" b="1" kern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</a:br>
                      <a:r>
                        <a:rPr lang="en-US" altLang="ko-KR" sz="800" b="1" kern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(Screen </a:t>
                      </a:r>
                      <a:r>
                        <a:rPr lang="en-US" altLang="ko-KR" sz="800" b="1" kern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4)</a:t>
                      </a:r>
                      <a:endParaRPr lang="en-US" altLang="ko-KR" sz="1050" b="1" kern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맑은 고딕" pitchFamily="50"/>
                        <a:ea typeface="맑은 고딕" pitchFamily="50"/>
                      </a:endParaRPr>
                    </a:p>
                  </p:txBody>
                </p:sp>
                <p:cxnSp>
                  <p:nvCxnSpPr>
                    <p:cNvPr id="98" name="직선 연결선 97"/>
                    <p:cNvCxnSpPr/>
                    <p:nvPr/>
                  </p:nvCxnSpPr>
                  <p:spPr>
                    <a:xfrm>
                      <a:off x="2314002" y="3576713"/>
                      <a:ext cx="876448" cy="555086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9" name="직선 연결선 98"/>
                    <p:cNvCxnSpPr/>
                    <p:nvPr/>
                  </p:nvCxnSpPr>
                  <p:spPr>
                    <a:xfrm flipH="1">
                      <a:off x="2314002" y="3576713"/>
                      <a:ext cx="876448" cy="558366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14" name="직선 화살표 연결선 13"/>
                <p:cNvCxnSpPr/>
                <p:nvPr/>
              </p:nvCxnSpPr>
              <p:spPr>
                <a:xfrm>
                  <a:off x="7894743" y="3219376"/>
                  <a:ext cx="0" cy="2551737"/>
                </a:xfrm>
                <a:prstGeom prst="straightConnector1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  <a:headEnd type="arrow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4" name="Rectangle 27"/>
                <p:cNvSpPr/>
                <p:nvPr/>
              </p:nvSpPr>
              <p:spPr>
                <a:xfrm>
                  <a:off x="6510297" y="2835945"/>
                  <a:ext cx="1531653" cy="3264896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prstDash val="dash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ko-KR" sz="1100" b="1" kern="0" dirty="0">
                    <a:solidFill>
                      <a:srgbClr val="FF0000"/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pic>
              <p:nvPicPr>
                <p:cNvPr id="1027" name="Picture 3" descr="C:\Users\PCK\Desktop\Untitled-2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99924" y="3940254"/>
                  <a:ext cx="389637" cy="609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7" name="그룹 6"/>
              <p:cNvGrpSpPr/>
              <p:nvPr/>
            </p:nvGrpSpPr>
            <p:grpSpPr>
              <a:xfrm>
                <a:off x="6083377" y="2589327"/>
                <a:ext cx="1879391" cy="1134457"/>
                <a:chOff x="4117397" y="5426168"/>
                <a:chExt cx="2790782" cy="1684598"/>
              </a:xfrm>
            </p:grpSpPr>
            <p:grpSp>
              <p:nvGrpSpPr>
                <p:cNvPr id="353" name="그룹 352"/>
                <p:cNvGrpSpPr/>
                <p:nvPr/>
              </p:nvGrpSpPr>
              <p:grpSpPr>
                <a:xfrm>
                  <a:off x="4122564" y="5426168"/>
                  <a:ext cx="2785615" cy="1262812"/>
                  <a:chOff x="5048935" y="2356458"/>
                  <a:chExt cx="1880197" cy="852355"/>
                </a:xfrm>
              </p:grpSpPr>
              <p:grpSp>
                <p:nvGrpSpPr>
                  <p:cNvPr id="354" name="그룹 353"/>
                  <p:cNvGrpSpPr/>
                  <p:nvPr/>
                </p:nvGrpSpPr>
                <p:grpSpPr>
                  <a:xfrm>
                    <a:off x="5048935" y="2356458"/>
                    <a:ext cx="1880197" cy="852355"/>
                    <a:chOff x="2276896" y="3629662"/>
                    <a:chExt cx="5275512" cy="2174146"/>
                  </a:xfrm>
                </p:grpSpPr>
                <p:sp>
                  <p:nvSpPr>
                    <p:cNvPr id="356" name="직사각형 355"/>
                    <p:cNvSpPr/>
                    <p:nvPr/>
                  </p:nvSpPr>
                  <p:spPr>
                    <a:xfrm>
                      <a:off x="2276896" y="3629662"/>
                      <a:ext cx="5275512" cy="2174146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9528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algn="ctr" defTabSz="914400" fontAlgn="auto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p:txBody>
                </p:sp>
                <p:grpSp>
                  <p:nvGrpSpPr>
                    <p:cNvPr id="357" name="그룹 356"/>
                    <p:cNvGrpSpPr/>
                    <p:nvPr/>
                  </p:nvGrpSpPr>
                  <p:grpSpPr>
                    <a:xfrm>
                      <a:off x="2462016" y="3756176"/>
                      <a:ext cx="4905272" cy="1891081"/>
                      <a:chOff x="2466380" y="3756176"/>
                      <a:chExt cx="4905272" cy="1891081"/>
                    </a:xfrm>
                  </p:grpSpPr>
                  <p:grpSp>
                    <p:nvGrpSpPr>
                      <p:cNvPr id="358" name="그룹 357"/>
                      <p:cNvGrpSpPr/>
                      <p:nvPr/>
                    </p:nvGrpSpPr>
                    <p:grpSpPr>
                      <a:xfrm>
                        <a:off x="2466380" y="3756176"/>
                        <a:ext cx="1609622" cy="932231"/>
                        <a:chOff x="5333903" y="2870094"/>
                        <a:chExt cx="1811769" cy="1166413"/>
                      </a:xfrm>
                    </p:grpSpPr>
                    <p:sp>
                      <p:nvSpPr>
                        <p:cNvPr id="379" name="직사각형 378"/>
                        <p:cNvSpPr/>
                        <p:nvPr/>
                      </p:nvSpPr>
                      <p:spPr>
                        <a:xfrm>
                          <a:off x="5333903" y="2870094"/>
                          <a:ext cx="1811768" cy="116641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175">
                          <a:noFill/>
                          <a:prstDash val="solid"/>
                          <a:miter/>
                        </a:ln>
                      </p:spPr>
                      <p:txBody>
                        <a:bodyPr vert="horz" wrap="none" lIns="107999" tIns="45720" rIns="107999" bIns="45720" anchor="ctr" anchorCtr="1" compatLnSpc="1"/>
                        <a:lstStyle/>
                        <a:p>
                          <a:pPr algn="ctr" defTabSz="914400" fontAlgn="auto">
                            <a:lnSpc>
                              <a:spcPct val="9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700" b="1" kern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맑은 고딕" pitchFamily="50"/>
                              <a:ea typeface="맑은 고딕" pitchFamily="50"/>
                            </a:rPr>
                            <a:t>Screen 1</a:t>
                          </a:r>
                          <a:endParaRPr lang="en-US" altLang="ko-KR" sz="700" b="1" kern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맑은 고딕" pitchFamily="50"/>
                            <a:ea typeface="맑은 고딕" pitchFamily="50"/>
                          </a:endParaRPr>
                        </a:p>
                      </p:txBody>
                    </p:sp>
                    <p:cxnSp>
                      <p:nvCxnSpPr>
                        <p:cNvPr id="380" name="직선 연결선 379"/>
                        <p:cNvCxnSpPr/>
                        <p:nvPr/>
                      </p:nvCxnSpPr>
                      <p:spPr>
                        <a:xfrm>
                          <a:off x="5333903" y="2870094"/>
                          <a:ext cx="1811768" cy="115956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lumMod val="85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81" name="직선 연결선 380"/>
                        <p:cNvCxnSpPr/>
                        <p:nvPr/>
                      </p:nvCxnSpPr>
                      <p:spPr>
                        <a:xfrm flipH="1">
                          <a:off x="5333903" y="2870094"/>
                          <a:ext cx="1811769" cy="1166413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lumMod val="85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59" name="그룹 358"/>
                      <p:cNvGrpSpPr/>
                      <p:nvPr/>
                    </p:nvGrpSpPr>
                    <p:grpSpPr>
                      <a:xfrm>
                        <a:off x="4117380" y="3756176"/>
                        <a:ext cx="1609622" cy="932231"/>
                        <a:chOff x="5333903" y="2870094"/>
                        <a:chExt cx="1811769" cy="1166413"/>
                      </a:xfrm>
                    </p:grpSpPr>
                    <p:sp>
                      <p:nvSpPr>
                        <p:cNvPr id="376" name="직사각형 375"/>
                        <p:cNvSpPr/>
                        <p:nvPr/>
                      </p:nvSpPr>
                      <p:spPr>
                        <a:xfrm>
                          <a:off x="5333903" y="2870094"/>
                          <a:ext cx="1811768" cy="116641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175">
                          <a:noFill/>
                          <a:prstDash val="solid"/>
                          <a:miter/>
                        </a:ln>
                      </p:spPr>
                      <p:txBody>
                        <a:bodyPr vert="horz" wrap="none" lIns="107999" tIns="45720" rIns="107999" bIns="45720" anchor="ctr" anchorCtr="1" compatLnSpc="1"/>
                        <a:lstStyle/>
                        <a:p>
                          <a:pPr algn="ctr" defTabSz="914400" fontAlgn="auto">
                            <a:lnSpc>
                              <a:spcPct val="9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700" b="1" kern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맑은 고딕" pitchFamily="50"/>
                              <a:ea typeface="맑은 고딕" pitchFamily="50"/>
                            </a:rPr>
                            <a:t>Screen </a:t>
                          </a:r>
                          <a:r>
                            <a:rPr lang="en-US" altLang="ko-KR" sz="700" b="1" kern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맑은 고딕" pitchFamily="50"/>
                              <a:ea typeface="맑은 고딕" pitchFamily="50"/>
                            </a:rPr>
                            <a:t>3</a:t>
                          </a:r>
                          <a:endParaRPr lang="en-US" altLang="ko-KR" sz="700" b="1" kern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맑은 고딕" pitchFamily="50"/>
                            <a:ea typeface="맑은 고딕" pitchFamily="50"/>
                          </a:endParaRPr>
                        </a:p>
                      </p:txBody>
                    </p:sp>
                    <p:cxnSp>
                      <p:nvCxnSpPr>
                        <p:cNvPr id="377" name="직선 연결선 376"/>
                        <p:cNvCxnSpPr/>
                        <p:nvPr/>
                      </p:nvCxnSpPr>
                      <p:spPr>
                        <a:xfrm>
                          <a:off x="5333903" y="2870094"/>
                          <a:ext cx="1811768" cy="115956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lumMod val="85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78" name="직선 연결선 377"/>
                        <p:cNvCxnSpPr/>
                        <p:nvPr/>
                      </p:nvCxnSpPr>
                      <p:spPr>
                        <a:xfrm flipH="1">
                          <a:off x="5333903" y="2870094"/>
                          <a:ext cx="1811769" cy="1166413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lumMod val="85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60" name="그룹 359"/>
                      <p:cNvGrpSpPr/>
                      <p:nvPr/>
                    </p:nvGrpSpPr>
                    <p:grpSpPr>
                      <a:xfrm>
                        <a:off x="5762030" y="3756176"/>
                        <a:ext cx="1609622" cy="932231"/>
                        <a:chOff x="5333903" y="2870094"/>
                        <a:chExt cx="1811769" cy="1166413"/>
                      </a:xfrm>
                    </p:grpSpPr>
                    <p:sp>
                      <p:nvSpPr>
                        <p:cNvPr id="373" name="직사각형 372"/>
                        <p:cNvSpPr/>
                        <p:nvPr/>
                      </p:nvSpPr>
                      <p:spPr>
                        <a:xfrm>
                          <a:off x="5333903" y="2870094"/>
                          <a:ext cx="1811768" cy="116641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175">
                          <a:noFill/>
                          <a:prstDash val="solid"/>
                          <a:miter/>
                        </a:ln>
                      </p:spPr>
                      <p:txBody>
                        <a:bodyPr vert="horz" wrap="none" lIns="107999" tIns="45720" rIns="107999" bIns="45720" anchor="ctr" anchorCtr="1" compatLnSpc="1"/>
                        <a:lstStyle/>
                        <a:p>
                          <a:pPr algn="ctr" defTabSz="914400" fontAlgn="auto">
                            <a:lnSpc>
                              <a:spcPct val="9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700" b="1" kern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맑은 고딕" pitchFamily="50"/>
                              <a:ea typeface="맑은 고딕" pitchFamily="50"/>
                            </a:rPr>
                            <a:t>Screen </a:t>
                          </a:r>
                          <a:r>
                            <a:rPr lang="en-US" altLang="ko-KR" sz="700" b="1" kern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맑은 고딕" pitchFamily="50"/>
                              <a:ea typeface="맑은 고딕" pitchFamily="50"/>
                            </a:rPr>
                            <a:t>5</a:t>
                          </a:r>
                          <a:endParaRPr lang="en-US" altLang="ko-KR" sz="700" b="1" kern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맑은 고딕" pitchFamily="50"/>
                            <a:ea typeface="맑은 고딕" pitchFamily="50"/>
                          </a:endParaRPr>
                        </a:p>
                      </p:txBody>
                    </p:sp>
                    <p:cxnSp>
                      <p:nvCxnSpPr>
                        <p:cNvPr id="374" name="직선 연결선 373"/>
                        <p:cNvCxnSpPr/>
                        <p:nvPr/>
                      </p:nvCxnSpPr>
                      <p:spPr>
                        <a:xfrm>
                          <a:off x="5333903" y="2870094"/>
                          <a:ext cx="1811768" cy="115956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lumMod val="85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75" name="직선 연결선 374"/>
                        <p:cNvCxnSpPr/>
                        <p:nvPr/>
                      </p:nvCxnSpPr>
                      <p:spPr>
                        <a:xfrm flipH="1">
                          <a:off x="5333903" y="2870094"/>
                          <a:ext cx="1811769" cy="1166413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lumMod val="85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61" name="그룹 360"/>
                      <p:cNvGrpSpPr/>
                      <p:nvPr/>
                    </p:nvGrpSpPr>
                    <p:grpSpPr>
                      <a:xfrm>
                        <a:off x="2466380" y="4715026"/>
                        <a:ext cx="1609622" cy="932231"/>
                        <a:chOff x="5333903" y="2870094"/>
                        <a:chExt cx="1811769" cy="1166413"/>
                      </a:xfrm>
                    </p:grpSpPr>
                    <p:sp>
                      <p:nvSpPr>
                        <p:cNvPr id="370" name="직사각형 369"/>
                        <p:cNvSpPr/>
                        <p:nvPr/>
                      </p:nvSpPr>
                      <p:spPr>
                        <a:xfrm>
                          <a:off x="5333903" y="2870094"/>
                          <a:ext cx="1811768" cy="116641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175">
                          <a:noFill/>
                          <a:prstDash val="solid"/>
                          <a:miter/>
                        </a:ln>
                      </p:spPr>
                      <p:txBody>
                        <a:bodyPr vert="horz" wrap="none" lIns="107999" tIns="45720" rIns="107999" bIns="45720" anchor="ctr" anchorCtr="1" compatLnSpc="1"/>
                        <a:lstStyle/>
                        <a:p>
                          <a:pPr algn="ctr" defTabSz="914400" fontAlgn="auto">
                            <a:lnSpc>
                              <a:spcPct val="9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700" b="1" kern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맑은 고딕" pitchFamily="50"/>
                              <a:ea typeface="맑은 고딕" pitchFamily="50"/>
                            </a:rPr>
                            <a:t>Screen </a:t>
                          </a:r>
                          <a:r>
                            <a:rPr lang="en-US" altLang="ko-KR" sz="700" b="1" kern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맑은 고딕" pitchFamily="50"/>
                              <a:ea typeface="맑은 고딕" pitchFamily="50"/>
                            </a:rPr>
                            <a:t>2</a:t>
                          </a:r>
                          <a:endParaRPr lang="en-US" altLang="ko-KR" sz="700" b="1" kern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맑은 고딕" pitchFamily="50"/>
                            <a:ea typeface="맑은 고딕" pitchFamily="50"/>
                          </a:endParaRPr>
                        </a:p>
                      </p:txBody>
                    </p:sp>
                    <p:cxnSp>
                      <p:nvCxnSpPr>
                        <p:cNvPr id="371" name="직선 연결선 370"/>
                        <p:cNvCxnSpPr/>
                        <p:nvPr/>
                      </p:nvCxnSpPr>
                      <p:spPr>
                        <a:xfrm>
                          <a:off x="5333903" y="2870094"/>
                          <a:ext cx="1811768" cy="115956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lumMod val="85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72" name="직선 연결선 371"/>
                        <p:cNvCxnSpPr/>
                        <p:nvPr/>
                      </p:nvCxnSpPr>
                      <p:spPr>
                        <a:xfrm flipH="1">
                          <a:off x="5333903" y="2870094"/>
                          <a:ext cx="1811769" cy="1166413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lumMod val="85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62" name="그룹 361"/>
                      <p:cNvGrpSpPr/>
                      <p:nvPr/>
                    </p:nvGrpSpPr>
                    <p:grpSpPr>
                      <a:xfrm>
                        <a:off x="4117380" y="4715026"/>
                        <a:ext cx="1609622" cy="932231"/>
                        <a:chOff x="5333903" y="2870094"/>
                        <a:chExt cx="1811769" cy="1166413"/>
                      </a:xfrm>
                    </p:grpSpPr>
                    <p:sp>
                      <p:nvSpPr>
                        <p:cNvPr id="367" name="직사각형 366"/>
                        <p:cNvSpPr/>
                        <p:nvPr/>
                      </p:nvSpPr>
                      <p:spPr>
                        <a:xfrm>
                          <a:off x="5333903" y="2870094"/>
                          <a:ext cx="1811768" cy="116641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175">
                          <a:noFill/>
                          <a:prstDash val="solid"/>
                          <a:miter/>
                        </a:ln>
                      </p:spPr>
                      <p:txBody>
                        <a:bodyPr vert="horz" wrap="none" lIns="107999" tIns="45720" rIns="107999" bIns="45720" anchor="ctr" anchorCtr="1" compatLnSpc="1"/>
                        <a:lstStyle/>
                        <a:p>
                          <a:pPr algn="ctr" defTabSz="914400" fontAlgn="auto">
                            <a:lnSpc>
                              <a:spcPct val="9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700" b="1" kern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맑은 고딕" pitchFamily="50"/>
                              <a:ea typeface="맑은 고딕" pitchFamily="50"/>
                            </a:rPr>
                            <a:t>Screen </a:t>
                          </a:r>
                          <a:r>
                            <a:rPr lang="en-US" altLang="ko-KR" sz="700" b="1" kern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맑은 고딕" pitchFamily="50"/>
                              <a:ea typeface="맑은 고딕" pitchFamily="50"/>
                            </a:rPr>
                            <a:t>4</a:t>
                          </a:r>
                          <a:endParaRPr lang="en-US" altLang="ko-KR" sz="700" b="1" kern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맑은 고딕" pitchFamily="50"/>
                            <a:ea typeface="맑은 고딕" pitchFamily="50"/>
                          </a:endParaRPr>
                        </a:p>
                      </p:txBody>
                    </p:sp>
                    <p:cxnSp>
                      <p:nvCxnSpPr>
                        <p:cNvPr id="368" name="직선 연결선 367"/>
                        <p:cNvCxnSpPr/>
                        <p:nvPr/>
                      </p:nvCxnSpPr>
                      <p:spPr>
                        <a:xfrm>
                          <a:off x="5333903" y="2870094"/>
                          <a:ext cx="1811768" cy="115956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lumMod val="85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69" name="직선 연결선 368"/>
                        <p:cNvCxnSpPr/>
                        <p:nvPr/>
                      </p:nvCxnSpPr>
                      <p:spPr>
                        <a:xfrm flipH="1">
                          <a:off x="5333903" y="2870094"/>
                          <a:ext cx="1811769" cy="1166413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lumMod val="85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363" name="그룹 362"/>
                      <p:cNvGrpSpPr/>
                      <p:nvPr/>
                    </p:nvGrpSpPr>
                    <p:grpSpPr>
                      <a:xfrm>
                        <a:off x="5762030" y="4715026"/>
                        <a:ext cx="1609622" cy="932231"/>
                        <a:chOff x="5333903" y="2870094"/>
                        <a:chExt cx="1811769" cy="1166413"/>
                      </a:xfrm>
                    </p:grpSpPr>
                    <p:sp>
                      <p:nvSpPr>
                        <p:cNvPr id="364" name="직사각형 363"/>
                        <p:cNvSpPr/>
                        <p:nvPr/>
                      </p:nvSpPr>
                      <p:spPr>
                        <a:xfrm>
                          <a:off x="5333903" y="2870094"/>
                          <a:ext cx="1811768" cy="116641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175">
                          <a:noFill/>
                          <a:prstDash val="solid"/>
                          <a:miter/>
                        </a:ln>
                      </p:spPr>
                      <p:txBody>
                        <a:bodyPr vert="horz" wrap="none" lIns="107999" tIns="45720" rIns="107999" bIns="45720" anchor="ctr" anchorCtr="1" compatLnSpc="1"/>
                        <a:lstStyle/>
                        <a:p>
                          <a:pPr algn="ctr" defTabSz="914400" fontAlgn="auto">
                            <a:lnSpc>
                              <a:spcPct val="9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700" b="1" kern="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맑은 고딕" pitchFamily="50"/>
                              <a:ea typeface="맑은 고딕" pitchFamily="50"/>
                            </a:rPr>
                            <a:t>Screen </a:t>
                          </a:r>
                          <a:r>
                            <a:rPr lang="en-US" altLang="ko-KR" sz="700" b="1" kern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맑은 고딕" pitchFamily="50"/>
                              <a:ea typeface="맑은 고딕" pitchFamily="50"/>
                            </a:rPr>
                            <a:t>6</a:t>
                          </a:r>
                          <a:endParaRPr lang="en-US" altLang="ko-KR" sz="700" b="1" kern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맑은 고딕" pitchFamily="50"/>
                            <a:ea typeface="맑은 고딕" pitchFamily="50"/>
                          </a:endParaRPr>
                        </a:p>
                      </p:txBody>
                    </p:sp>
                    <p:cxnSp>
                      <p:nvCxnSpPr>
                        <p:cNvPr id="365" name="직선 연결선 364"/>
                        <p:cNvCxnSpPr/>
                        <p:nvPr/>
                      </p:nvCxnSpPr>
                      <p:spPr>
                        <a:xfrm>
                          <a:off x="5333903" y="2870094"/>
                          <a:ext cx="1811768" cy="115956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lumMod val="85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66" name="직선 연결선 365"/>
                        <p:cNvCxnSpPr/>
                        <p:nvPr/>
                      </p:nvCxnSpPr>
                      <p:spPr>
                        <a:xfrm flipH="1">
                          <a:off x="5333903" y="2870094"/>
                          <a:ext cx="1811769" cy="1166413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lumMod val="85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sp>
                <p:nvSpPr>
                  <p:cNvPr id="355" name="직사각형 354"/>
                  <p:cNvSpPr/>
                  <p:nvPr/>
                </p:nvSpPr>
                <p:spPr>
                  <a:xfrm>
                    <a:off x="5105031" y="2406056"/>
                    <a:ext cx="1753204" cy="739235"/>
                  </a:xfrm>
                  <a:prstGeom prst="rect">
                    <a:avLst/>
                  </a:prstGeom>
                  <a:noFill/>
                  <a:ln w="3175">
                    <a:solidFill>
                      <a:srgbClr val="FF0000"/>
                    </a:solidFill>
                    <a:prstDash val="solid"/>
                    <a:miter/>
                  </a:ln>
                </p:spPr>
                <p:txBody>
                  <a:bodyPr vert="horz" wrap="none" lIns="107999" tIns="45720" rIns="107999" bIns="45720" anchor="ctr" anchorCtr="1" compatLnSpc="1"/>
                  <a:lstStyle/>
                  <a:p>
                    <a:pPr algn="ctr" defTabSz="914400" fontAlgn="auto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altLang="ko-KR" sz="700" b="1" kern="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itchFamily="50"/>
                      <a:ea typeface="맑은 고딕" pitchFamily="50"/>
                    </a:endParaRPr>
                  </a:p>
                </p:txBody>
              </p:sp>
            </p:grpSp>
            <p:sp>
              <p:nvSpPr>
                <p:cNvPr id="387" name="TextBox 1"/>
                <p:cNvSpPr txBox="1">
                  <a:spLocks noChangeArrowheads="1"/>
                </p:cNvSpPr>
                <p:nvPr/>
              </p:nvSpPr>
              <p:spPr bwMode="auto">
                <a:xfrm>
                  <a:off x="4117397" y="6707910"/>
                  <a:ext cx="2782060" cy="40285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anchor="ctr">
                  <a:spAutoFit/>
                </a:bodyPr>
                <a:lstStyle/>
                <a:p>
                  <a:pPr marL="20316" algn="ctr" defTabSz="1043056" fontAlgn="auto">
                    <a:lnSpc>
                      <a:spcPct val="150000"/>
                    </a:lnSpc>
                    <a:spcBef>
                      <a:spcPts val="270"/>
                    </a:spcBef>
                    <a:spcAft>
                      <a:spcPts val="0"/>
                    </a:spcAft>
                    <a:defRPr/>
                  </a:pPr>
                  <a:r>
                    <a:rPr kumimoji="0" lang="ko-KR" altLang="en-US" sz="800" b="1" spc="-10" dirty="0" smtClean="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latin typeface="나눔고딕" panose="020D0604000000000000" pitchFamily="50" charset="-127"/>
                      <a:ea typeface="나눔고딕" panose="020D0604000000000000" pitchFamily="50" charset="-127"/>
                      <a:cs typeface="Malgun Gothic"/>
                    </a:rPr>
                    <a:t>멀티스크린</a:t>
                  </a:r>
                  <a:r>
                    <a:rPr kumimoji="0" lang="en-US" altLang="ko-KR" sz="800" b="1" spc="-10" dirty="0" smtClean="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latin typeface="나눔고딕" panose="020D0604000000000000" pitchFamily="50" charset="-127"/>
                      <a:ea typeface="나눔고딕" panose="020D0604000000000000" pitchFamily="50" charset="-127"/>
                      <a:cs typeface="Malgun Gothic"/>
                    </a:rPr>
                    <a:t>/</a:t>
                  </a:r>
                  <a:r>
                    <a:rPr kumimoji="0" lang="ko-KR" altLang="en-US" sz="800" b="1" spc="-10" dirty="0" smtClean="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latin typeface="나눔고딕" panose="020D0604000000000000" pitchFamily="50" charset="-127"/>
                      <a:ea typeface="나눔고딕" panose="020D0604000000000000" pitchFamily="50" charset="-127"/>
                      <a:cs typeface="Malgun Gothic"/>
                    </a:rPr>
                    <a:t>터치스크린 </a:t>
                  </a:r>
                  <a:r>
                    <a:rPr kumimoji="0" lang="ko-KR" altLang="en-US" sz="800" b="1" spc="-10" dirty="0" smtClean="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latin typeface="나눔고딕" panose="020D0604000000000000" pitchFamily="50" charset="-127"/>
                      <a:ea typeface="나눔고딕" panose="020D0604000000000000" pitchFamily="50" charset="-127"/>
                      <a:cs typeface="Malgun Gothic"/>
                    </a:rPr>
                    <a:t>화면</a:t>
                  </a:r>
                  <a:endParaRPr kumimoji="0" lang="en-US" altLang="ko-KR" sz="800" b="1" spc="-1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"/>
                  </a:endParaRPr>
                </a:p>
              </p:txBody>
            </p:sp>
          </p:grpSp>
          <p:cxnSp>
            <p:nvCxnSpPr>
              <p:cNvPr id="384" name="직선 화살표 연결선 383"/>
              <p:cNvCxnSpPr/>
              <p:nvPr/>
            </p:nvCxnSpPr>
            <p:spPr>
              <a:xfrm flipV="1">
                <a:off x="7897081" y="3049435"/>
                <a:ext cx="514351" cy="6944"/>
              </a:xfrm>
              <a:prstGeom prst="straightConnector1">
                <a:avLst/>
              </a:prstGeom>
              <a:ln w="38100">
                <a:solidFill>
                  <a:srgbClr val="FF0000">
                    <a:alpha val="50196"/>
                  </a:srgb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7" name="그룹 226"/>
            <p:cNvGrpSpPr/>
            <p:nvPr/>
          </p:nvGrpSpPr>
          <p:grpSpPr>
            <a:xfrm>
              <a:off x="378148" y="2340471"/>
              <a:ext cx="5826681" cy="3645945"/>
              <a:chOff x="2544090" y="2501228"/>
              <a:chExt cx="6518395" cy="4078774"/>
            </a:xfrm>
          </p:grpSpPr>
          <p:grpSp>
            <p:nvGrpSpPr>
              <p:cNvPr id="229" name="그룹 228"/>
              <p:cNvGrpSpPr/>
              <p:nvPr/>
            </p:nvGrpSpPr>
            <p:grpSpPr>
              <a:xfrm>
                <a:off x="2544090" y="2772037"/>
                <a:ext cx="6013690" cy="3807965"/>
                <a:chOff x="2243406" y="2413988"/>
                <a:chExt cx="6615059" cy="4188762"/>
              </a:xfrm>
            </p:grpSpPr>
            <p:pic>
              <p:nvPicPr>
                <p:cNvPr id="239" name="Picture 3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43406" y="2413988"/>
                  <a:ext cx="6615059" cy="41887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240" name="그룹 239"/>
                <p:cNvGrpSpPr/>
                <p:nvPr/>
              </p:nvGrpSpPr>
              <p:grpSpPr>
                <a:xfrm>
                  <a:off x="2627615" y="2736880"/>
                  <a:ext cx="5830093" cy="3547639"/>
                  <a:chOff x="2891867" y="2790828"/>
                  <a:chExt cx="5300084" cy="3225126"/>
                </a:xfrm>
              </p:grpSpPr>
              <p:sp>
                <p:nvSpPr>
                  <p:cNvPr id="241" name="Rectangle 24"/>
                  <p:cNvSpPr/>
                  <p:nvPr/>
                </p:nvSpPr>
                <p:spPr>
                  <a:xfrm>
                    <a:off x="2891867" y="2790828"/>
                    <a:ext cx="5300084" cy="3225126"/>
                  </a:xfrm>
                  <a:prstGeom prst="rect">
                    <a:avLst/>
                  </a:prstGeom>
                  <a:pattFill prst="wdUpDiag">
                    <a:fgClr>
                      <a:srgbClr val="DDDDDD"/>
                    </a:fgClr>
                    <a:bgClr>
                      <a:schemeClr val="bg1"/>
                    </a:bgClr>
                  </a:pattFill>
                  <a:ln w="3175">
                    <a:solidFill>
                      <a:schemeClr val="bg1">
                        <a:lumMod val="75000"/>
                      </a:schemeClr>
                    </a:solidFill>
                    <a:miter lim="800000"/>
                    <a:headEnd/>
                    <a:tailEnd/>
                  </a:ln>
                </p:spPr>
                <p:txBody>
                  <a:bodyPr lIns="36000" rIns="36000"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ct val="45000"/>
                      <a:buFont typeface="StarSymbol" pitchFamily="2" charset="0"/>
                      <a:buNone/>
                    </a:pPr>
                    <a:endParaRPr kumimoji="0" lang="en-US" sz="600">
                      <a:latin typeface="Verdana" pitchFamily="34" charset="0"/>
                      <a:cs typeface="Verdana" pitchFamily="34" charset="0"/>
                    </a:endParaRPr>
                  </a:p>
                </p:txBody>
              </p:sp>
              <p:sp>
                <p:nvSpPr>
                  <p:cNvPr id="242" name="직사각형 241"/>
                  <p:cNvSpPr/>
                  <p:nvPr/>
                </p:nvSpPr>
                <p:spPr>
                  <a:xfrm>
                    <a:off x="2891867" y="2792655"/>
                    <a:ext cx="5300084" cy="267896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3175">
                    <a:noFill/>
                    <a:miter lim="800000"/>
                    <a:headEnd/>
                    <a:tailEnd/>
                  </a:ln>
                </p:spPr>
                <p:txBody>
                  <a:bodyPr lIns="36000" rIns="36000" anchor="ctr"/>
                  <a:lstStyle/>
                  <a:p>
                    <a:pPr algn="ctr" defTabSz="914400" fontAlgn="auto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ct val="45000"/>
                      <a:buFont typeface="StarSymbol" pitchFamily="2" charset="0"/>
                      <a:buNone/>
                    </a:pPr>
                    <a:r>
                      <a:rPr lang="en-US" altLang="ko-KR" sz="900" b="1" kern="0" dirty="0">
                        <a:solidFill>
                          <a:schemeClr val="bg1"/>
                        </a:solidFill>
                        <a:latin typeface="맑은 고딕" pitchFamily="50"/>
                        <a:ea typeface="맑은 고딕" pitchFamily="50"/>
                      </a:rPr>
                      <a:t>Top GNB</a:t>
                    </a:r>
                    <a:endParaRPr lang="ko-KR" altLang="en-US" sz="900" b="1" kern="0" dirty="0">
                      <a:solidFill>
                        <a:schemeClr val="bg1"/>
                      </a:solidFill>
                      <a:latin typeface="맑은 고딕" pitchFamily="50"/>
                      <a:ea typeface="맑은 고딕" pitchFamily="50"/>
                    </a:endParaRPr>
                  </a:p>
                </p:txBody>
              </p:sp>
              <p:grpSp>
                <p:nvGrpSpPr>
                  <p:cNvPr id="243" name="그룹 242"/>
                  <p:cNvGrpSpPr/>
                  <p:nvPr/>
                </p:nvGrpSpPr>
                <p:grpSpPr>
                  <a:xfrm>
                    <a:off x="2970878" y="3150602"/>
                    <a:ext cx="5131678" cy="2745790"/>
                    <a:chOff x="2314002" y="3576713"/>
                    <a:chExt cx="2678278" cy="1126864"/>
                  </a:xfrm>
                </p:grpSpPr>
                <p:sp>
                  <p:nvSpPr>
                    <p:cNvPr id="244" name="직사각형 243"/>
                    <p:cNvSpPr/>
                    <p:nvPr/>
                  </p:nvSpPr>
                  <p:spPr>
                    <a:xfrm>
                      <a:off x="2314002" y="3576713"/>
                      <a:ext cx="2678278" cy="112686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algn="ctr" defTabSz="914400" fontAlgn="auto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Area 1</a:t>
                      </a:r>
                      <a:br>
                        <a:rPr lang="en-US" altLang="ko-KR" sz="1050" b="1" kern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</a:br>
                      <a:r>
                        <a:rPr lang="en-US" altLang="ko-KR" sz="800" b="1" kern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(Screen 1)</a:t>
                      </a:r>
                      <a:endParaRPr lang="en-US" altLang="ko-KR" sz="1050" b="1" kern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맑은 고딕" pitchFamily="50"/>
                        <a:ea typeface="맑은 고딕" pitchFamily="50"/>
                      </a:endParaRPr>
                    </a:p>
                  </p:txBody>
                </p:sp>
                <p:cxnSp>
                  <p:nvCxnSpPr>
                    <p:cNvPr id="245" name="직선 연결선 244"/>
                    <p:cNvCxnSpPr/>
                    <p:nvPr/>
                  </p:nvCxnSpPr>
                  <p:spPr>
                    <a:xfrm>
                      <a:off x="2314002" y="3576713"/>
                      <a:ext cx="2678278" cy="1126864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6" name="직선 연결선 245"/>
                    <p:cNvCxnSpPr/>
                    <p:nvPr/>
                  </p:nvCxnSpPr>
                  <p:spPr>
                    <a:xfrm flipH="1">
                      <a:off x="2314002" y="3576713"/>
                      <a:ext cx="2678278" cy="1126864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cxnSp>
            <p:nvCxnSpPr>
              <p:cNvPr id="230" name="직선 연결선 229"/>
              <p:cNvCxnSpPr/>
              <p:nvPr/>
            </p:nvCxnSpPr>
            <p:spPr>
              <a:xfrm>
                <a:off x="2888278" y="2716672"/>
                <a:ext cx="0" cy="232122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직선 연결선 230"/>
              <p:cNvCxnSpPr/>
              <p:nvPr/>
            </p:nvCxnSpPr>
            <p:spPr>
              <a:xfrm>
                <a:off x="8188152" y="2716672"/>
                <a:ext cx="0" cy="232122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직선 연결선 231"/>
              <p:cNvCxnSpPr/>
              <p:nvPr/>
            </p:nvCxnSpPr>
            <p:spPr>
              <a:xfrm>
                <a:off x="2890118" y="2834998"/>
                <a:ext cx="5303338" cy="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3" name="TextBox 232"/>
              <p:cNvSpPr txBox="1"/>
              <p:nvPr/>
            </p:nvSpPr>
            <p:spPr>
              <a:xfrm>
                <a:off x="5201535" y="2501228"/>
                <a:ext cx="70794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2736</a:t>
                </a:r>
                <a:endParaRPr lang="ko-KR" altLang="en-US" sz="8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234" name="그룹 233"/>
              <p:cNvGrpSpPr/>
              <p:nvPr/>
            </p:nvGrpSpPr>
            <p:grpSpPr>
              <a:xfrm>
                <a:off x="8314872" y="3067402"/>
                <a:ext cx="747613" cy="3228238"/>
                <a:chOff x="8231096" y="3067402"/>
                <a:chExt cx="747613" cy="3228238"/>
              </a:xfrm>
            </p:grpSpPr>
            <p:sp>
              <p:nvSpPr>
                <p:cNvPr id="235" name="TextBox 234"/>
                <p:cNvSpPr txBox="1"/>
                <p:nvPr/>
              </p:nvSpPr>
              <p:spPr>
                <a:xfrm>
                  <a:off x="8393628" y="4571329"/>
                  <a:ext cx="585081" cy="215444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ko-KR" sz="800" b="1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1824</a:t>
                  </a:r>
                  <a:endParaRPr lang="ko-KR" altLang="en-US" sz="800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236" name="직선 연결선 235"/>
                <p:cNvCxnSpPr/>
                <p:nvPr/>
              </p:nvCxnSpPr>
              <p:spPr>
                <a:xfrm>
                  <a:off x="8231096" y="6295640"/>
                  <a:ext cx="279881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직선 연결선 236"/>
                <p:cNvCxnSpPr/>
                <p:nvPr/>
              </p:nvCxnSpPr>
              <p:spPr>
                <a:xfrm>
                  <a:off x="8371036" y="3067402"/>
                  <a:ext cx="0" cy="3223299"/>
                </a:xfrm>
                <a:prstGeom prst="line">
                  <a:avLst/>
                </a:prstGeom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직선 연결선 237"/>
                <p:cNvCxnSpPr/>
                <p:nvPr/>
              </p:nvCxnSpPr>
              <p:spPr>
                <a:xfrm>
                  <a:off x="8231096" y="3072335"/>
                  <a:ext cx="279881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28" name="TextBox 1"/>
            <p:cNvSpPr txBox="1">
              <a:spLocks noChangeArrowheads="1"/>
            </p:cNvSpPr>
            <p:nvPr/>
          </p:nvSpPr>
          <p:spPr bwMode="auto">
            <a:xfrm>
              <a:off x="378148" y="6107971"/>
              <a:ext cx="5375534" cy="3347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marL="20316" algn="ctr" defTabSz="1043056" fontAlgn="auto">
                <a:lnSpc>
                  <a:spcPct val="150000"/>
                </a:lnSpc>
                <a:spcBef>
                  <a:spcPts val="270"/>
                </a:spcBef>
                <a:spcAft>
                  <a:spcPts val="0"/>
                </a:spcAft>
                <a:defRPr/>
              </a:pPr>
              <a:r>
                <a:rPr kumimoji="0" lang="ko-KR" altLang="en-US" sz="1050" b="1" spc="-1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태블릿</a:t>
              </a:r>
              <a:r>
                <a:rPr kumimoji="0" lang="ko-KR" altLang="en-US" sz="1050" b="1" spc="-1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kumimoji="0" lang="en-US" altLang="ko-KR" sz="1050" b="1" spc="-1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PC</a:t>
              </a:r>
              <a:endParaRPr kumimoji="0" lang="en-US" altLang="ko-KR" sz="105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endParaRPr>
            </a:p>
          </p:txBody>
        </p:sp>
        <p:sp>
          <p:nvSpPr>
            <p:cNvPr id="254" name="TextBox 1"/>
            <p:cNvSpPr txBox="1">
              <a:spLocks noChangeArrowheads="1"/>
            </p:cNvSpPr>
            <p:nvPr/>
          </p:nvSpPr>
          <p:spPr bwMode="auto">
            <a:xfrm>
              <a:off x="6416584" y="6107972"/>
              <a:ext cx="3898668" cy="3347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marL="20316" algn="ctr" defTabSz="1043056" fontAlgn="auto">
                <a:lnSpc>
                  <a:spcPct val="150000"/>
                </a:lnSpc>
                <a:spcBef>
                  <a:spcPts val="270"/>
                </a:spcBef>
                <a:spcAft>
                  <a:spcPts val="0"/>
                </a:spcAft>
                <a:defRPr/>
              </a:pPr>
              <a:r>
                <a:rPr kumimoji="0" lang="ko-KR" altLang="en-US" sz="1050" b="1" spc="-1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레이아웃 정렬 기준 </a:t>
              </a:r>
              <a:r>
                <a:rPr kumimoji="0" lang="en-US" altLang="ko-KR" sz="1050" b="1" spc="-1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(</a:t>
              </a:r>
              <a:r>
                <a:rPr kumimoji="0" lang="ko-KR" altLang="en-US" sz="1050" b="1" spc="-1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반응형</a:t>
              </a:r>
              <a:r>
                <a:rPr kumimoji="0" lang="en-US" altLang="ko-KR" sz="1050" b="1" spc="-1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)</a:t>
              </a:r>
              <a:endParaRPr kumimoji="0" lang="en-US" altLang="ko-KR" sz="105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23198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3-2. </a:t>
            </a:r>
            <a:r>
              <a:rPr kumimoji="0" lang="ko-KR" altLang="en-US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표준화면유형 정의 </a:t>
            </a:r>
            <a:r>
              <a:rPr kumimoji="0" lang="en-US" altLang="ko-KR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– </a:t>
            </a:r>
            <a:r>
              <a:rPr kumimoji="0" lang="ko-KR" altLang="en-US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화면분할 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활용</a:t>
            </a:r>
            <a:endParaRPr kumimoji="0" lang="en-US" altLang="ko-KR" sz="1400" b="1" spc="-1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333" name="TextBox 1"/>
          <p:cNvSpPr txBox="1">
            <a:spLocks noChangeArrowheads="1"/>
          </p:cNvSpPr>
          <p:nvPr/>
        </p:nvSpPr>
        <p:spPr bwMode="auto">
          <a:xfrm>
            <a:off x="242281" y="2052439"/>
            <a:ext cx="10000963" cy="31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11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</a:t>
            </a:r>
            <a:r>
              <a:rPr kumimoji="0" lang="en-US" altLang="ko-KR" sz="11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 </a:t>
            </a:r>
            <a:r>
              <a:rPr kumimoji="0" lang="ko-KR" altLang="en-US" sz="11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사용 가능한 </a:t>
            </a:r>
            <a:r>
              <a:rPr kumimoji="0" lang="ko-KR" altLang="en-US" sz="11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화면분할</a:t>
            </a:r>
            <a:endParaRPr kumimoji="0" lang="en-US" altLang="ko-KR" sz="11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923" name="TextBox 922"/>
          <p:cNvSpPr txBox="1"/>
          <p:nvPr/>
        </p:nvSpPr>
        <p:spPr>
          <a:xfrm>
            <a:off x="306140" y="1476375"/>
            <a:ext cx="10130280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941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화면 분할은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효율적인 인터페이스의 구축과 일관된 정보 전달을 위하여 업무화면의 레이아웃 및 화면 </a:t>
            </a:r>
            <a:r>
              <a:rPr kumimoji="0" lang="ko-KR" altLang="en-US" sz="1050" spc="-1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내</a:t>
            </a:r>
            <a:r>
              <a:rPr kumimoji="0" lang="ko-KR" altLang="en-US" sz="1050" spc="-1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비게이션과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관련한 공통사항을 유형화한 것이다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 </a:t>
            </a:r>
          </a:p>
          <a:p>
            <a:pPr marL="67941" lvl="0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기본화면 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6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분할을 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준수하되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사이즈 오버 시 사용자에게 혼란을 줄 수 있으므로 가능한 정해진 레이아웃을 이용한다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  <a:endParaRPr kumimoji="0" lang="en-US" altLang="ko-KR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kumimoji="0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522164" y="324207"/>
            <a:ext cx="1311545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태블릿</a:t>
            </a:r>
            <a:r>
              <a:rPr kumimoji="0" lang="ko-KR" altLang="en-US" sz="20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kumimoji="0" lang="en-US" altLang="ko-KR" sz="20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PC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407198" y="2520161"/>
            <a:ext cx="2337346" cy="3790938"/>
            <a:chOff x="3293494" y="2544002"/>
            <a:chExt cx="2538352" cy="4116949"/>
          </a:xfrm>
        </p:grpSpPr>
        <p:sp>
          <p:nvSpPr>
            <p:cNvPr id="193" name="Rectangle 24"/>
            <p:cNvSpPr/>
            <p:nvPr/>
          </p:nvSpPr>
          <p:spPr>
            <a:xfrm>
              <a:off x="3293494" y="2544002"/>
              <a:ext cx="2538352" cy="4116949"/>
            </a:xfrm>
            <a:prstGeom prst="rect">
              <a:avLst/>
            </a:prstGeom>
            <a:pattFill prst="wdUpDiag">
              <a:fgClr>
                <a:srgbClr val="DDDDDD"/>
              </a:fgClr>
              <a:bgClr>
                <a:schemeClr val="bg1"/>
              </a:bgClr>
            </a:pattFill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lIns="36000" rIns="36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45000"/>
                <a:buFont typeface="StarSymbol" pitchFamily="2" charset="0"/>
                <a:buNone/>
              </a:pPr>
              <a:endParaRPr kumimoji="0" lang="en-US" sz="600">
                <a:latin typeface="Verdana" pitchFamily="34" charset="0"/>
                <a:cs typeface="Verdana" pitchFamily="34" charset="0"/>
              </a:endParaRPr>
            </a:p>
          </p:txBody>
        </p:sp>
        <p:grpSp>
          <p:nvGrpSpPr>
            <p:cNvPr id="195" name="그룹 194"/>
            <p:cNvGrpSpPr/>
            <p:nvPr/>
          </p:nvGrpSpPr>
          <p:grpSpPr>
            <a:xfrm>
              <a:off x="3398810" y="2639222"/>
              <a:ext cx="2331419" cy="1244718"/>
              <a:chOff x="2314001" y="3576713"/>
              <a:chExt cx="876449" cy="558367"/>
            </a:xfrm>
          </p:grpSpPr>
          <p:sp>
            <p:nvSpPr>
              <p:cNvPr id="208" name="직사각형 207"/>
              <p:cNvSpPr/>
              <p:nvPr/>
            </p:nvSpPr>
            <p:spPr>
              <a:xfrm>
                <a:off x="2314001" y="3576714"/>
                <a:ext cx="876448" cy="55836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algn="ctr" defTabSz="91440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05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itchFamily="50"/>
                    <a:ea typeface="맑은 고딕" pitchFamily="50"/>
                  </a:rPr>
                  <a:t>Area 1</a:t>
                </a:r>
                <a:br>
                  <a:rPr lang="en-US" altLang="ko-KR" sz="105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itchFamily="50"/>
                    <a:ea typeface="맑은 고딕" pitchFamily="50"/>
                  </a:rPr>
                </a:br>
                <a:r>
                  <a:rPr lang="en-US" altLang="ko-KR" sz="800" b="1" kern="0" dirty="0" smtClean="0">
                    <a:solidFill>
                      <a:schemeClr val="bg1">
                        <a:lumMod val="65000"/>
                      </a:schemeClr>
                    </a:solidFill>
                    <a:latin typeface="맑은 고딕" pitchFamily="50"/>
                    <a:ea typeface="맑은 고딕" pitchFamily="50"/>
                  </a:rPr>
                  <a:t>(Screen 1)</a:t>
                </a:r>
                <a:endParaRPr lang="en-US" altLang="ko-KR" sz="1050" b="1" kern="0" dirty="0">
                  <a:solidFill>
                    <a:schemeClr val="bg1">
                      <a:lumMod val="65000"/>
                    </a:schemeClr>
                  </a:solidFill>
                  <a:latin typeface="맑은 고딕" pitchFamily="50"/>
                  <a:ea typeface="맑은 고딕" pitchFamily="50"/>
                </a:endParaRPr>
              </a:p>
            </p:txBody>
          </p:sp>
          <p:cxnSp>
            <p:nvCxnSpPr>
              <p:cNvPr id="209" name="직선 연결선 208"/>
              <p:cNvCxnSpPr/>
              <p:nvPr/>
            </p:nvCxnSpPr>
            <p:spPr>
              <a:xfrm>
                <a:off x="2314002" y="3576713"/>
                <a:ext cx="876448" cy="55508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직선 연결선 209"/>
              <p:cNvCxnSpPr/>
              <p:nvPr/>
            </p:nvCxnSpPr>
            <p:spPr>
              <a:xfrm flipH="1">
                <a:off x="2314002" y="3576713"/>
                <a:ext cx="876448" cy="55836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6" name="그룹 195"/>
            <p:cNvGrpSpPr/>
            <p:nvPr/>
          </p:nvGrpSpPr>
          <p:grpSpPr>
            <a:xfrm>
              <a:off x="3398810" y="3932489"/>
              <a:ext cx="2331419" cy="1244718"/>
              <a:chOff x="2314001" y="3576713"/>
              <a:chExt cx="876449" cy="558367"/>
            </a:xfrm>
          </p:grpSpPr>
          <p:sp>
            <p:nvSpPr>
              <p:cNvPr id="205" name="직사각형 204"/>
              <p:cNvSpPr/>
              <p:nvPr/>
            </p:nvSpPr>
            <p:spPr>
              <a:xfrm>
                <a:off x="2314001" y="3576714"/>
                <a:ext cx="876448" cy="55836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algn="ctr" defTabSz="91440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05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itchFamily="50"/>
                    <a:ea typeface="맑은 고딕" pitchFamily="50"/>
                  </a:rPr>
                  <a:t>Area </a:t>
                </a:r>
                <a:r>
                  <a:rPr lang="en-US" altLang="ko-KR" sz="105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itchFamily="50"/>
                    <a:ea typeface="맑은 고딕" pitchFamily="50"/>
                  </a:rPr>
                  <a:t>2</a:t>
                </a:r>
                <a:r>
                  <a:rPr lang="en-US" altLang="ko-KR" sz="105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itchFamily="50"/>
                    <a:ea typeface="맑은 고딕" pitchFamily="50"/>
                  </a:rPr>
                  <a:t/>
                </a:r>
                <a:br>
                  <a:rPr lang="en-US" altLang="ko-KR" sz="105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itchFamily="50"/>
                    <a:ea typeface="맑은 고딕" pitchFamily="50"/>
                  </a:rPr>
                </a:br>
                <a:r>
                  <a:rPr lang="en-US" altLang="ko-KR" sz="800" b="1" kern="0" dirty="0" smtClean="0">
                    <a:solidFill>
                      <a:schemeClr val="bg1">
                        <a:lumMod val="65000"/>
                      </a:schemeClr>
                    </a:solidFill>
                    <a:latin typeface="맑은 고딕" pitchFamily="50"/>
                    <a:ea typeface="맑은 고딕" pitchFamily="50"/>
                  </a:rPr>
                  <a:t>(Screen </a:t>
                </a:r>
                <a:r>
                  <a:rPr lang="en-US" altLang="ko-KR" sz="800" b="1" kern="0" dirty="0" smtClean="0">
                    <a:solidFill>
                      <a:schemeClr val="bg1">
                        <a:lumMod val="65000"/>
                      </a:schemeClr>
                    </a:solidFill>
                    <a:latin typeface="맑은 고딕" pitchFamily="50"/>
                    <a:ea typeface="맑은 고딕" pitchFamily="50"/>
                  </a:rPr>
                  <a:t>2)</a:t>
                </a:r>
                <a:endParaRPr lang="en-US" altLang="ko-KR" sz="1050" b="1" kern="0" dirty="0">
                  <a:solidFill>
                    <a:schemeClr val="bg1">
                      <a:lumMod val="65000"/>
                    </a:schemeClr>
                  </a:solidFill>
                  <a:latin typeface="맑은 고딕" pitchFamily="50"/>
                  <a:ea typeface="맑은 고딕" pitchFamily="50"/>
                </a:endParaRPr>
              </a:p>
            </p:txBody>
          </p:sp>
          <p:cxnSp>
            <p:nvCxnSpPr>
              <p:cNvPr id="206" name="직선 연결선 205"/>
              <p:cNvCxnSpPr/>
              <p:nvPr/>
            </p:nvCxnSpPr>
            <p:spPr>
              <a:xfrm>
                <a:off x="2314002" y="3576713"/>
                <a:ext cx="876448" cy="55508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직선 연결선 206"/>
              <p:cNvCxnSpPr/>
              <p:nvPr/>
            </p:nvCxnSpPr>
            <p:spPr>
              <a:xfrm flipH="1">
                <a:off x="2314002" y="3576713"/>
                <a:ext cx="876448" cy="55836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7" name="그룹 196"/>
            <p:cNvGrpSpPr/>
            <p:nvPr/>
          </p:nvGrpSpPr>
          <p:grpSpPr>
            <a:xfrm>
              <a:off x="3398810" y="5225755"/>
              <a:ext cx="2331419" cy="1244718"/>
              <a:chOff x="2314001" y="3576713"/>
              <a:chExt cx="876449" cy="558367"/>
            </a:xfrm>
          </p:grpSpPr>
          <p:sp>
            <p:nvSpPr>
              <p:cNvPr id="202" name="직사각형 201"/>
              <p:cNvSpPr/>
              <p:nvPr/>
            </p:nvSpPr>
            <p:spPr>
              <a:xfrm>
                <a:off x="2314001" y="3576714"/>
                <a:ext cx="876448" cy="55836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algn="ctr" defTabSz="91440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05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itchFamily="50"/>
                    <a:ea typeface="맑은 고딕" pitchFamily="50"/>
                  </a:rPr>
                  <a:t>Area </a:t>
                </a:r>
                <a:r>
                  <a:rPr lang="en-US" altLang="ko-KR" sz="105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itchFamily="50"/>
                    <a:ea typeface="맑은 고딕" pitchFamily="50"/>
                  </a:rPr>
                  <a:t>3</a:t>
                </a:r>
                <a:r>
                  <a:rPr lang="en-US" altLang="ko-KR" sz="105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itchFamily="50"/>
                    <a:ea typeface="맑은 고딕" pitchFamily="50"/>
                  </a:rPr>
                  <a:t/>
                </a:r>
                <a:br>
                  <a:rPr lang="en-US" altLang="ko-KR" sz="105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pitchFamily="50"/>
                    <a:ea typeface="맑은 고딕" pitchFamily="50"/>
                  </a:rPr>
                </a:br>
                <a:r>
                  <a:rPr lang="en-US" altLang="ko-KR" sz="800" b="1" kern="0" dirty="0" smtClean="0">
                    <a:solidFill>
                      <a:schemeClr val="bg1">
                        <a:lumMod val="65000"/>
                      </a:schemeClr>
                    </a:solidFill>
                    <a:latin typeface="맑은 고딕" pitchFamily="50"/>
                    <a:ea typeface="맑은 고딕" pitchFamily="50"/>
                  </a:rPr>
                  <a:t>(Screen </a:t>
                </a:r>
                <a:r>
                  <a:rPr lang="en-US" altLang="ko-KR" sz="800" b="1" kern="0" dirty="0" smtClean="0">
                    <a:solidFill>
                      <a:schemeClr val="bg1">
                        <a:lumMod val="65000"/>
                      </a:schemeClr>
                    </a:solidFill>
                    <a:latin typeface="맑은 고딕" pitchFamily="50"/>
                    <a:ea typeface="맑은 고딕" pitchFamily="50"/>
                  </a:rPr>
                  <a:t>3)</a:t>
                </a:r>
                <a:endParaRPr lang="en-US" altLang="ko-KR" sz="1050" b="1" kern="0" dirty="0">
                  <a:solidFill>
                    <a:schemeClr val="bg1">
                      <a:lumMod val="65000"/>
                    </a:schemeClr>
                  </a:solidFill>
                  <a:latin typeface="맑은 고딕" pitchFamily="50"/>
                  <a:ea typeface="맑은 고딕" pitchFamily="50"/>
                </a:endParaRPr>
              </a:p>
            </p:txBody>
          </p:sp>
          <p:cxnSp>
            <p:nvCxnSpPr>
              <p:cNvPr id="203" name="직선 연결선 202"/>
              <p:cNvCxnSpPr/>
              <p:nvPr/>
            </p:nvCxnSpPr>
            <p:spPr>
              <a:xfrm>
                <a:off x="2314002" y="3576713"/>
                <a:ext cx="876448" cy="55508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연결선 203"/>
              <p:cNvCxnSpPr/>
              <p:nvPr/>
            </p:nvCxnSpPr>
            <p:spPr>
              <a:xfrm flipH="1">
                <a:off x="2314002" y="3576713"/>
                <a:ext cx="876448" cy="55836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9" name="그룹 328"/>
          <p:cNvGrpSpPr/>
          <p:nvPr/>
        </p:nvGrpSpPr>
        <p:grpSpPr>
          <a:xfrm>
            <a:off x="392034" y="2520160"/>
            <a:ext cx="1844437" cy="885512"/>
            <a:chOff x="2276896" y="3629662"/>
            <a:chExt cx="5275512" cy="2174146"/>
          </a:xfrm>
        </p:grpSpPr>
        <p:sp>
          <p:nvSpPr>
            <p:cNvPr id="332" name="직사각형 331"/>
            <p:cNvSpPr/>
            <p:nvPr/>
          </p:nvSpPr>
          <p:spPr>
            <a:xfrm>
              <a:off x="2276896" y="3629662"/>
              <a:ext cx="5275512" cy="217414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334" name="그룹 333"/>
            <p:cNvGrpSpPr/>
            <p:nvPr/>
          </p:nvGrpSpPr>
          <p:grpSpPr>
            <a:xfrm>
              <a:off x="2462016" y="3756176"/>
              <a:ext cx="4905272" cy="1891081"/>
              <a:chOff x="2466380" y="3756176"/>
              <a:chExt cx="4905272" cy="1891081"/>
            </a:xfrm>
          </p:grpSpPr>
          <p:grpSp>
            <p:nvGrpSpPr>
              <p:cNvPr id="335" name="그룹 334"/>
              <p:cNvGrpSpPr/>
              <p:nvPr/>
            </p:nvGrpSpPr>
            <p:grpSpPr>
              <a:xfrm>
                <a:off x="2466380" y="3756176"/>
                <a:ext cx="1609622" cy="932231"/>
                <a:chOff x="5333903" y="2870094"/>
                <a:chExt cx="1811769" cy="1166413"/>
              </a:xfrm>
            </p:grpSpPr>
            <p:sp>
              <p:nvSpPr>
                <p:cNvPr id="352" name="직사각형 351"/>
                <p:cNvSpPr/>
                <p:nvPr/>
              </p:nvSpPr>
              <p:spPr>
                <a:xfrm>
                  <a:off x="5333903" y="2870094"/>
                  <a:ext cx="1811768" cy="116641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ko-KR" sz="700" b="1" kern="0" dirty="0">
                    <a:solidFill>
                      <a:schemeClr val="bg1">
                        <a:lumMod val="50000"/>
                      </a:schemeClr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cxnSp>
              <p:nvCxnSpPr>
                <p:cNvPr id="353" name="직선 연결선 352"/>
                <p:cNvCxnSpPr/>
                <p:nvPr/>
              </p:nvCxnSpPr>
              <p:spPr>
                <a:xfrm>
                  <a:off x="5333903" y="2870094"/>
                  <a:ext cx="1811768" cy="1159562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직선 연결선 353"/>
                <p:cNvCxnSpPr/>
                <p:nvPr/>
              </p:nvCxnSpPr>
              <p:spPr>
                <a:xfrm flipH="1">
                  <a:off x="5333903" y="2870094"/>
                  <a:ext cx="1811769" cy="116641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6" name="그룹 335"/>
              <p:cNvGrpSpPr/>
              <p:nvPr/>
            </p:nvGrpSpPr>
            <p:grpSpPr>
              <a:xfrm>
                <a:off x="4117380" y="3756176"/>
                <a:ext cx="1609622" cy="932231"/>
                <a:chOff x="5333903" y="2870094"/>
                <a:chExt cx="1811769" cy="1166413"/>
              </a:xfrm>
            </p:grpSpPr>
            <p:sp>
              <p:nvSpPr>
                <p:cNvPr id="349" name="직사각형 348"/>
                <p:cNvSpPr/>
                <p:nvPr/>
              </p:nvSpPr>
              <p:spPr>
                <a:xfrm>
                  <a:off x="5333903" y="2870094"/>
                  <a:ext cx="1811768" cy="116641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ko-KR" sz="700" b="1" kern="0" dirty="0">
                    <a:solidFill>
                      <a:schemeClr val="bg1">
                        <a:lumMod val="50000"/>
                      </a:schemeClr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cxnSp>
              <p:nvCxnSpPr>
                <p:cNvPr id="350" name="직선 연결선 349"/>
                <p:cNvCxnSpPr/>
                <p:nvPr/>
              </p:nvCxnSpPr>
              <p:spPr>
                <a:xfrm>
                  <a:off x="5333903" y="2870094"/>
                  <a:ext cx="1811768" cy="1159562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직선 연결선 350"/>
                <p:cNvCxnSpPr/>
                <p:nvPr/>
              </p:nvCxnSpPr>
              <p:spPr>
                <a:xfrm flipH="1">
                  <a:off x="5333903" y="2870094"/>
                  <a:ext cx="1811769" cy="116641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7" name="그룹 336"/>
              <p:cNvGrpSpPr/>
              <p:nvPr/>
            </p:nvGrpSpPr>
            <p:grpSpPr>
              <a:xfrm>
                <a:off x="5762030" y="3756176"/>
                <a:ext cx="1609622" cy="932231"/>
                <a:chOff x="5333903" y="2870094"/>
                <a:chExt cx="1811769" cy="1166413"/>
              </a:xfrm>
            </p:grpSpPr>
            <p:sp>
              <p:nvSpPr>
                <p:cNvPr id="346" name="직사각형 345"/>
                <p:cNvSpPr/>
                <p:nvPr/>
              </p:nvSpPr>
              <p:spPr>
                <a:xfrm>
                  <a:off x="5333903" y="2870094"/>
                  <a:ext cx="1811768" cy="116641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ko-KR" sz="700" b="1" kern="0" dirty="0" smtClean="0">
                      <a:solidFill>
                        <a:schemeClr val="bg1">
                          <a:lumMod val="50000"/>
                        </a:schemeClr>
                      </a:solidFill>
                      <a:latin typeface="맑은 고딕" pitchFamily="50"/>
                      <a:ea typeface="맑은 고딕" pitchFamily="50"/>
                    </a:rPr>
                    <a:t>Screen 2</a:t>
                  </a:r>
                  <a:endParaRPr lang="en-US" altLang="ko-KR" sz="700" b="1" kern="0" dirty="0">
                    <a:solidFill>
                      <a:schemeClr val="bg1">
                        <a:lumMod val="50000"/>
                      </a:schemeClr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cxnSp>
              <p:nvCxnSpPr>
                <p:cNvPr id="347" name="직선 연결선 346"/>
                <p:cNvCxnSpPr/>
                <p:nvPr/>
              </p:nvCxnSpPr>
              <p:spPr>
                <a:xfrm>
                  <a:off x="5333903" y="2870094"/>
                  <a:ext cx="1811768" cy="1159562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  <p:cxnSp>
              <p:nvCxnSpPr>
                <p:cNvPr id="348" name="직선 연결선 347"/>
                <p:cNvCxnSpPr/>
                <p:nvPr/>
              </p:nvCxnSpPr>
              <p:spPr>
                <a:xfrm flipH="1">
                  <a:off x="5333903" y="2870094"/>
                  <a:ext cx="1811769" cy="1166413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</p:grpSp>
          <p:grpSp>
            <p:nvGrpSpPr>
              <p:cNvPr id="338" name="그룹 337"/>
              <p:cNvGrpSpPr/>
              <p:nvPr/>
            </p:nvGrpSpPr>
            <p:grpSpPr>
              <a:xfrm>
                <a:off x="4117380" y="4715026"/>
                <a:ext cx="1609622" cy="932231"/>
                <a:chOff x="5333903" y="2870094"/>
                <a:chExt cx="1811769" cy="1166413"/>
              </a:xfrm>
            </p:grpSpPr>
            <p:sp>
              <p:nvSpPr>
                <p:cNvPr id="343" name="직사각형 342"/>
                <p:cNvSpPr/>
                <p:nvPr/>
              </p:nvSpPr>
              <p:spPr>
                <a:xfrm>
                  <a:off x="5333903" y="2870094"/>
                  <a:ext cx="1811768" cy="116641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ko-KR" sz="700" b="1" kern="0" dirty="0">
                    <a:solidFill>
                      <a:schemeClr val="bg1">
                        <a:lumMod val="50000"/>
                      </a:schemeClr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cxnSp>
              <p:nvCxnSpPr>
                <p:cNvPr id="344" name="직선 연결선 343"/>
                <p:cNvCxnSpPr/>
                <p:nvPr/>
              </p:nvCxnSpPr>
              <p:spPr>
                <a:xfrm>
                  <a:off x="5333903" y="2870094"/>
                  <a:ext cx="1811768" cy="1159562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5" name="직선 연결선 344"/>
                <p:cNvCxnSpPr/>
                <p:nvPr/>
              </p:nvCxnSpPr>
              <p:spPr>
                <a:xfrm flipH="1">
                  <a:off x="5333903" y="2870094"/>
                  <a:ext cx="1811769" cy="116641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9" name="그룹 338"/>
              <p:cNvGrpSpPr/>
              <p:nvPr/>
            </p:nvGrpSpPr>
            <p:grpSpPr>
              <a:xfrm>
                <a:off x="5762030" y="4715026"/>
                <a:ext cx="1609622" cy="932231"/>
                <a:chOff x="5333903" y="2870094"/>
                <a:chExt cx="1811769" cy="1166413"/>
              </a:xfrm>
            </p:grpSpPr>
            <p:sp>
              <p:nvSpPr>
                <p:cNvPr id="340" name="직사각형 339"/>
                <p:cNvSpPr/>
                <p:nvPr/>
              </p:nvSpPr>
              <p:spPr>
                <a:xfrm>
                  <a:off x="5333903" y="2870094"/>
                  <a:ext cx="1811768" cy="116641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ko-KR" sz="700" b="1" kern="0" dirty="0" smtClean="0">
                      <a:solidFill>
                        <a:schemeClr val="bg1">
                          <a:lumMod val="50000"/>
                        </a:schemeClr>
                      </a:solidFill>
                      <a:latin typeface="맑은 고딕" pitchFamily="50"/>
                      <a:ea typeface="맑은 고딕" pitchFamily="50"/>
                    </a:rPr>
                    <a:t>Screen 3</a:t>
                  </a:r>
                  <a:endParaRPr lang="en-US" altLang="ko-KR" sz="700" b="1" kern="0" dirty="0">
                    <a:solidFill>
                      <a:schemeClr val="bg1">
                        <a:lumMod val="50000"/>
                      </a:schemeClr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cxnSp>
              <p:nvCxnSpPr>
                <p:cNvPr id="341" name="직선 연결선 340"/>
                <p:cNvCxnSpPr/>
                <p:nvPr/>
              </p:nvCxnSpPr>
              <p:spPr>
                <a:xfrm>
                  <a:off x="5333903" y="2870094"/>
                  <a:ext cx="1811768" cy="1159562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  <p:cxnSp>
              <p:nvCxnSpPr>
                <p:cNvPr id="342" name="직선 연결선 341"/>
                <p:cNvCxnSpPr/>
                <p:nvPr/>
              </p:nvCxnSpPr>
              <p:spPr>
                <a:xfrm flipH="1">
                  <a:off x="5333903" y="2870094"/>
                  <a:ext cx="1811769" cy="1166413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</p:grpSp>
        </p:grpSp>
      </p:grpSp>
      <p:pic>
        <p:nvPicPr>
          <p:cNvPr id="3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56" y="2572608"/>
            <a:ext cx="1139985" cy="76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1" name="TextBox 330"/>
          <p:cNvSpPr txBox="1"/>
          <p:nvPr/>
        </p:nvSpPr>
        <p:spPr>
          <a:xfrm>
            <a:off x="590124" y="3427603"/>
            <a:ext cx="1455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ko-KR" altLang="en-US" sz="8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멀티스크린</a:t>
            </a:r>
            <a:r>
              <a:rPr kumimoji="0" lang="en-US" altLang="ko-KR" sz="8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</a:t>
            </a:r>
            <a:r>
              <a:rPr kumimoji="0" lang="ko-KR" altLang="en-US" sz="8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터치스크린</a:t>
            </a:r>
            <a:endParaRPr lang="en-US" altLang="ko-KR" sz="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kumimoji="0" lang="en-US" altLang="ko-KR" sz="8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(3</a:t>
            </a:r>
            <a:r>
              <a:rPr kumimoji="0" lang="ko-KR" altLang="en-US" sz="80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분할 지도 </a:t>
            </a:r>
            <a:r>
              <a:rPr kumimoji="0" lang="ko-KR" altLang="en-US" sz="8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구조</a:t>
            </a:r>
            <a:r>
              <a:rPr kumimoji="0" lang="en-US" altLang="ko-KR" sz="8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)</a:t>
            </a:r>
            <a:endParaRPr kumimoji="0" lang="en-US" altLang="ko-KR" sz="800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56" name="TextBox 555"/>
          <p:cNvSpPr txBox="1"/>
          <p:nvPr/>
        </p:nvSpPr>
        <p:spPr>
          <a:xfrm>
            <a:off x="2848093" y="6372919"/>
            <a:ext cx="1455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ko-KR" altLang="en-US" sz="8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멀티스크린</a:t>
            </a:r>
            <a:r>
              <a:rPr kumimoji="0" lang="en-US" altLang="ko-KR" sz="8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</a:t>
            </a:r>
            <a:r>
              <a:rPr kumimoji="0" lang="ko-KR" altLang="en-US" sz="8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터치스크린</a:t>
            </a:r>
            <a:endParaRPr lang="en-US" altLang="ko-KR" sz="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kumimoji="0" lang="en-US" altLang="ko-KR" sz="8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(3</a:t>
            </a:r>
            <a:r>
              <a:rPr kumimoji="0" lang="ko-KR" altLang="en-US" sz="80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분할 지도 </a:t>
            </a:r>
            <a:r>
              <a:rPr kumimoji="0" lang="ko-KR" altLang="en-US" sz="8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구조</a:t>
            </a:r>
            <a:r>
              <a:rPr kumimoji="0" lang="en-US" altLang="ko-KR" sz="8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)</a:t>
            </a:r>
            <a:endParaRPr kumimoji="0" lang="en-US" altLang="ko-KR" sz="800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grpSp>
        <p:nvGrpSpPr>
          <p:cNvPr id="503" name="그룹 502"/>
          <p:cNvGrpSpPr/>
          <p:nvPr/>
        </p:nvGrpSpPr>
        <p:grpSpPr>
          <a:xfrm>
            <a:off x="5609199" y="2520160"/>
            <a:ext cx="2331749" cy="1601827"/>
            <a:chOff x="2526285" y="2114951"/>
            <a:chExt cx="3509988" cy="2411233"/>
          </a:xfrm>
        </p:grpSpPr>
        <p:grpSp>
          <p:nvGrpSpPr>
            <p:cNvPr id="504" name="그룹 503"/>
            <p:cNvGrpSpPr/>
            <p:nvPr/>
          </p:nvGrpSpPr>
          <p:grpSpPr>
            <a:xfrm>
              <a:off x="2526285" y="2114951"/>
              <a:ext cx="3509988" cy="1685140"/>
              <a:chOff x="2276896" y="3629662"/>
              <a:chExt cx="5275512" cy="2174146"/>
            </a:xfrm>
          </p:grpSpPr>
          <p:sp>
            <p:nvSpPr>
              <p:cNvPr id="507" name="직사각형 506"/>
              <p:cNvSpPr/>
              <p:nvPr/>
            </p:nvSpPr>
            <p:spPr>
              <a:xfrm>
                <a:off x="2276896" y="3629662"/>
                <a:ext cx="5275512" cy="217414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508" name="그룹 507"/>
              <p:cNvGrpSpPr/>
              <p:nvPr/>
            </p:nvGrpSpPr>
            <p:grpSpPr>
              <a:xfrm>
                <a:off x="2462016" y="3756176"/>
                <a:ext cx="4905272" cy="1891081"/>
                <a:chOff x="2466380" y="3756176"/>
                <a:chExt cx="4905272" cy="1891081"/>
              </a:xfrm>
            </p:grpSpPr>
            <p:grpSp>
              <p:nvGrpSpPr>
                <p:cNvPr id="509" name="그룹 508"/>
                <p:cNvGrpSpPr/>
                <p:nvPr/>
              </p:nvGrpSpPr>
              <p:grpSpPr>
                <a:xfrm>
                  <a:off x="2466380" y="3756176"/>
                  <a:ext cx="1609622" cy="932231"/>
                  <a:chOff x="5333903" y="2870094"/>
                  <a:chExt cx="1811769" cy="1166413"/>
                </a:xfrm>
              </p:grpSpPr>
              <p:sp>
                <p:nvSpPr>
                  <p:cNvPr id="527" name="직사각형 526"/>
                  <p:cNvSpPr/>
                  <p:nvPr/>
                </p:nvSpPr>
                <p:spPr>
                  <a:xfrm>
                    <a:off x="5333903" y="2870094"/>
                    <a:ext cx="1811768" cy="116641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noFill/>
                    <a:prstDash val="solid"/>
                    <a:miter/>
                  </a:ln>
                </p:spPr>
                <p:txBody>
                  <a:bodyPr vert="horz" wrap="none" lIns="107999" tIns="45720" rIns="107999" bIns="45720" anchor="ctr" anchorCtr="1" compatLnSpc="1"/>
                  <a:lstStyle/>
                  <a:p>
                    <a:pPr algn="ctr" defTabSz="914400" fontAlgn="auto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altLang="ko-KR" sz="700" b="1" kern="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itchFamily="50"/>
                      <a:ea typeface="맑은 고딕" pitchFamily="50"/>
                    </a:endParaRPr>
                  </a:p>
                </p:txBody>
              </p:sp>
              <p:cxnSp>
                <p:nvCxnSpPr>
                  <p:cNvPr id="528" name="직선 연결선 527"/>
                  <p:cNvCxnSpPr/>
                  <p:nvPr/>
                </p:nvCxnSpPr>
                <p:spPr>
                  <a:xfrm>
                    <a:off x="5333903" y="2870094"/>
                    <a:ext cx="1811768" cy="1159562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9" name="직선 연결선 528"/>
                  <p:cNvCxnSpPr/>
                  <p:nvPr/>
                </p:nvCxnSpPr>
                <p:spPr>
                  <a:xfrm flipH="1">
                    <a:off x="5333903" y="2870094"/>
                    <a:ext cx="1811769" cy="1166413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0" name="그룹 509"/>
                <p:cNvGrpSpPr/>
                <p:nvPr/>
              </p:nvGrpSpPr>
              <p:grpSpPr>
                <a:xfrm>
                  <a:off x="4117380" y="3756176"/>
                  <a:ext cx="1609622" cy="932231"/>
                  <a:chOff x="5333903" y="2870094"/>
                  <a:chExt cx="1811769" cy="1166413"/>
                </a:xfrm>
              </p:grpSpPr>
              <p:sp>
                <p:nvSpPr>
                  <p:cNvPr id="524" name="직사각형 523"/>
                  <p:cNvSpPr/>
                  <p:nvPr/>
                </p:nvSpPr>
                <p:spPr>
                  <a:xfrm>
                    <a:off x="5333903" y="2870094"/>
                    <a:ext cx="1811768" cy="116641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noFill/>
                    <a:prstDash val="solid"/>
                    <a:miter/>
                  </a:ln>
                </p:spPr>
                <p:txBody>
                  <a:bodyPr vert="horz" wrap="none" lIns="107999" tIns="45720" rIns="107999" bIns="45720" anchor="ctr" anchorCtr="1" compatLnSpc="1"/>
                  <a:lstStyle/>
                  <a:p>
                    <a:pPr algn="ctr" defTabSz="914400" fontAlgn="auto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altLang="ko-KR" sz="700" b="1" kern="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itchFamily="50"/>
                      <a:ea typeface="맑은 고딕" pitchFamily="50"/>
                    </a:endParaRPr>
                  </a:p>
                </p:txBody>
              </p:sp>
              <p:cxnSp>
                <p:nvCxnSpPr>
                  <p:cNvPr id="525" name="직선 연결선 524"/>
                  <p:cNvCxnSpPr/>
                  <p:nvPr/>
                </p:nvCxnSpPr>
                <p:spPr>
                  <a:xfrm>
                    <a:off x="5333903" y="2870094"/>
                    <a:ext cx="1811768" cy="1159562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6" name="직선 연결선 525"/>
                  <p:cNvCxnSpPr/>
                  <p:nvPr/>
                </p:nvCxnSpPr>
                <p:spPr>
                  <a:xfrm flipH="1">
                    <a:off x="5333903" y="2870094"/>
                    <a:ext cx="1811769" cy="1166413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1" name="그룹 510"/>
                <p:cNvGrpSpPr/>
                <p:nvPr/>
              </p:nvGrpSpPr>
              <p:grpSpPr>
                <a:xfrm>
                  <a:off x="5762030" y="3756176"/>
                  <a:ext cx="1609622" cy="932231"/>
                  <a:chOff x="5333903" y="2870094"/>
                  <a:chExt cx="1811769" cy="1166413"/>
                </a:xfrm>
              </p:grpSpPr>
              <p:sp>
                <p:nvSpPr>
                  <p:cNvPr id="520" name="직사각형 519"/>
                  <p:cNvSpPr/>
                  <p:nvPr/>
                </p:nvSpPr>
                <p:spPr>
                  <a:xfrm>
                    <a:off x="5333903" y="2870094"/>
                    <a:ext cx="1811768" cy="116641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noFill/>
                    <a:prstDash val="solid"/>
                    <a:miter/>
                  </a:ln>
                </p:spPr>
                <p:txBody>
                  <a:bodyPr vert="horz" wrap="none" lIns="107999" tIns="45720" rIns="107999" bIns="45720" anchor="ctr" anchorCtr="1" compatLnSpc="1"/>
                  <a:lstStyle/>
                  <a:p>
                    <a:pPr algn="ctr" defTabSz="914400" fontAlgn="auto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altLang="ko-KR" sz="700" b="1" kern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/>
                        <a:ea typeface="맑은 고딕" pitchFamily="50"/>
                      </a:rPr>
                      <a:t>Screen 2</a:t>
                    </a:r>
                    <a:endParaRPr lang="en-US" altLang="ko-KR" sz="700" b="1" kern="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itchFamily="50"/>
                      <a:ea typeface="맑은 고딕" pitchFamily="50"/>
                    </a:endParaRPr>
                  </a:p>
                </p:txBody>
              </p:sp>
              <p:cxnSp>
                <p:nvCxnSpPr>
                  <p:cNvPr id="521" name="직선 연결선 520"/>
                  <p:cNvCxnSpPr/>
                  <p:nvPr/>
                </p:nvCxnSpPr>
                <p:spPr>
                  <a:xfrm>
                    <a:off x="5333903" y="2870094"/>
                    <a:ext cx="1811768" cy="1159562"/>
                  </a:xfrm>
                  <a:prstGeom prst="line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50000"/>
                      </a:schemeClr>
                    </a:solidFill>
                    <a:prstDash val="solid"/>
                    <a:miter/>
                  </a:ln>
                </p:spPr>
              </p:cxnSp>
              <p:cxnSp>
                <p:nvCxnSpPr>
                  <p:cNvPr id="522" name="직선 연결선 521"/>
                  <p:cNvCxnSpPr/>
                  <p:nvPr/>
                </p:nvCxnSpPr>
                <p:spPr>
                  <a:xfrm flipH="1">
                    <a:off x="5333903" y="2870094"/>
                    <a:ext cx="1811769" cy="1166413"/>
                  </a:xfrm>
                  <a:prstGeom prst="line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50000"/>
                      </a:schemeClr>
                    </a:solidFill>
                    <a:prstDash val="solid"/>
                    <a:miter/>
                  </a:ln>
                </p:spPr>
              </p:cxnSp>
            </p:grpSp>
            <p:grpSp>
              <p:nvGrpSpPr>
                <p:cNvPr id="512" name="그룹 511"/>
                <p:cNvGrpSpPr/>
                <p:nvPr/>
              </p:nvGrpSpPr>
              <p:grpSpPr>
                <a:xfrm>
                  <a:off x="4117380" y="4715026"/>
                  <a:ext cx="1609622" cy="932231"/>
                  <a:chOff x="5333903" y="2870094"/>
                  <a:chExt cx="1811769" cy="1166413"/>
                </a:xfrm>
              </p:grpSpPr>
              <p:sp>
                <p:nvSpPr>
                  <p:cNvPr id="517" name="직사각형 516"/>
                  <p:cNvSpPr/>
                  <p:nvPr/>
                </p:nvSpPr>
                <p:spPr>
                  <a:xfrm>
                    <a:off x="5333903" y="2870094"/>
                    <a:ext cx="1811768" cy="116641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noFill/>
                    <a:prstDash val="solid"/>
                    <a:miter/>
                  </a:ln>
                </p:spPr>
                <p:txBody>
                  <a:bodyPr vert="horz" wrap="none" lIns="107999" tIns="45720" rIns="107999" bIns="45720" anchor="ctr" anchorCtr="1" compatLnSpc="1"/>
                  <a:lstStyle/>
                  <a:p>
                    <a:pPr algn="ctr" defTabSz="914400" fontAlgn="auto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altLang="ko-KR" sz="700" b="1" kern="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itchFamily="50"/>
                      <a:ea typeface="맑은 고딕" pitchFamily="50"/>
                    </a:endParaRPr>
                  </a:p>
                </p:txBody>
              </p:sp>
              <p:cxnSp>
                <p:nvCxnSpPr>
                  <p:cNvPr id="518" name="직선 연결선 517"/>
                  <p:cNvCxnSpPr/>
                  <p:nvPr/>
                </p:nvCxnSpPr>
                <p:spPr>
                  <a:xfrm>
                    <a:off x="5333903" y="2870094"/>
                    <a:ext cx="1811768" cy="1159562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9" name="직선 연결선 518"/>
                  <p:cNvCxnSpPr/>
                  <p:nvPr/>
                </p:nvCxnSpPr>
                <p:spPr>
                  <a:xfrm flipH="1">
                    <a:off x="5333903" y="2870094"/>
                    <a:ext cx="1811769" cy="1166413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3" name="그룹 512"/>
                <p:cNvGrpSpPr/>
                <p:nvPr/>
              </p:nvGrpSpPr>
              <p:grpSpPr>
                <a:xfrm>
                  <a:off x="5762030" y="4715026"/>
                  <a:ext cx="1609622" cy="932231"/>
                  <a:chOff x="5333903" y="2870094"/>
                  <a:chExt cx="1811769" cy="1166413"/>
                </a:xfrm>
              </p:grpSpPr>
              <p:sp>
                <p:nvSpPr>
                  <p:cNvPr id="514" name="직사각형 513"/>
                  <p:cNvSpPr/>
                  <p:nvPr/>
                </p:nvSpPr>
                <p:spPr>
                  <a:xfrm>
                    <a:off x="5333903" y="2870094"/>
                    <a:ext cx="1811768" cy="116641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noFill/>
                    <a:prstDash val="solid"/>
                    <a:miter/>
                  </a:ln>
                </p:spPr>
                <p:txBody>
                  <a:bodyPr vert="horz" wrap="none" lIns="107999" tIns="45720" rIns="107999" bIns="45720" anchor="ctr" anchorCtr="1" compatLnSpc="1"/>
                  <a:lstStyle/>
                  <a:p>
                    <a:pPr algn="ctr" defTabSz="914400" fontAlgn="auto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altLang="ko-KR" sz="700" b="1" kern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pitchFamily="50"/>
                        <a:ea typeface="맑은 고딕" pitchFamily="50"/>
                      </a:rPr>
                      <a:t>Screen 3</a:t>
                    </a:r>
                    <a:endParaRPr lang="en-US" altLang="ko-KR" sz="700" b="1" kern="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pitchFamily="50"/>
                      <a:ea typeface="맑은 고딕" pitchFamily="50"/>
                    </a:endParaRPr>
                  </a:p>
                </p:txBody>
              </p:sp>
              <p:cxnSp>
                <p:nvCxnSpPr>
                  <p:cNvPr id="515" name="직선 연결선 514"/>
                  <p:cNvCxnSpPr/>
                  <p:nvPr/>
                </p:nvCxnSpPr>
                <p:spPr>
                  <a:xfrm>
                    <a:off x="5333903" y="2870094"/>
                    <a:ext cx="1811768" cy="1159562"/>
                  </a:xfrm>
                  <a:prstGeom prst="line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50000"/>
                      </a:schemeClr>
                    </a:solidFill>
                    <a:prstDash val="solid"/>
                    <a:miter/>
                  </a:ln>
                </p:spPr>
              </p:cxnSp>
              <p:cxnSp>
                <p:nvCxnSpPr>
                  <p:cNvPr id="516" name="직선 연결선 515"/>
                  <p:cNvCxnSpPr/>
                  <p:nvPr/>
                </p:nvCxnSpPr>
                <p:spPr>
                  <a:xfrm flipH="1">
                    <a:off x="5333903" y="2870094"/>
                    <a:ext cx="1811769" cy="1166413"/>
                  </a:xfrm>
                  <a:prstGeom prst="line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50000"/>
                      </a:schemeClr>
                    </a:solidFill>
                    <a:prstDash val="solid"/>
                    <a:miter/>
                  </a:ln>
                </p:spPr>
              </p:cxnSp>
            </p:grpSp>
          </p:grpSp>
        </p:grpSp>
        <p:pic>
          <p:nvPicPr>
            <p:cNvPr id="505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9452" y="2214761"/>
              <a:ext cx="2169407" cy="1463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6" name="TextBox 505"/>
            <p:cNvSpPr txBox="1"/>
            <p:nvPr/>
          </p:nvSpPr>
          <p:spPr>
            <a:xfrm>
              <a:off x="2903253" y="3841827"/>
              <a:ext cx="2769944" cy="684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r>
                <a:rPr lang="ko-KR" altLang="en-US" sz="8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분할 </a:t>
              </a:r>
              <a:r>
                <a:rPr lang="ko-KR" altLang="en-US" sz="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지도 구조</a:t>
              </a:r>
              <a:endParaRPr lang="en-US" altLang="ko-KR" sz="8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지도 중심일 경우</a:t>
              </a: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187097" y="2565638"/>
            <a:ext cx="1212337" cy="3790939"/>
            <a:chOff x="8039525" y="2520160"/>
            <a:chExt cx="1339623" cy="4188957"/>
          </a:xfrm>
        </p:grpSpPr>
        <p:sp>
          <p:nvSpPr>
            <p:cNvPr id="530" name="Rectangle 24"/>
            <p:cNvSpPr/>
            <p:nvPr/>
          </p:nvSpPr>
          <p:spPr>
            <a:xfrm>
              <a:off x="8039525" y="2520160"/>
              <a:ext cx="1339623" cy="4188957"/>
            </a:xfrm>
            <a:prstGeom prst="rect">
              <a:avLst/>
            </a:prstGeom>
            <a:pattFill prst="wdUpDiag">
              <a:fgClr>
                <a:srgbClr val="DDDDDD"/>
              </a:fgClr>
              <a:bgClr>
                <a:schemeClr val="bg1"/>
              </a:bgClr>
            </a:pattFill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lIns="36000" rIns="36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45000"/>
                <a:buFont typeface="StarSymbol" pitchFamily="2" charset="0"/>
                <a:buNone/>
              </a:pPr>
              <a:endParaRPr kumimoji="0" lang="en-US" sz="600">
                <a:latin typeface="Verdana" pitchFamily="34" charset="0"/>
                <a:cs typeface="Verdana" pitchFamily="34" charset="0"/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8095106" y="2570413"/>
              <a:ext cx="1230413" cy="4069137"/>
              <a:chOff x="8095106" y="2570413"/>
              <a:chExt cx="1230413" cy="4069137"/>
            </a:xfrm>
          </p:grpSpPr>
          <p:grpSp>
            <p:nvGrpSpPr>
              <p:cNvPr id="531" name="그룹 530"/>
              <p:cNvGrpSpPr/>
              <p:nvPr/>
            </p:nvGrpSpPr>
            <p:grpSpPr>
              <a:xfrm>
                <a:off x="8095106" y="2570413"/>
                <a:ext cx="1230413" cy="656904"/>
                <a:chOff x="2314001" y="3576713"/>
                <a:chExt cx="876449" cy="558367"/>
              </a:xfrm>
            </p:grpSpPr>
            <p:sp>
              <p:nvSpPr>
                <p:cNvPr id="540" name="직사각형 539"/>
                <p:cNvSpPr/>
                <p:nvPr/>
              </p:nvSpPr>
              <p:spPr>
                <a:xfrm>
                  <a:off x="2314001" y="3576714"/>
                  <a:ext cx="876448" cy="558366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ko-KR" sz="105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맑은 고딕" pitchFamily="50"/>
                      <a:ea typeface="맑은 고딕" pitchFamily="50"/>
                    </a:rPr>
                    <a:t>Area 1</a:t>
                  </a:r>
                  <a:br>
                    <a:rPr lang="en-US" altLang="ko-KR" sz="105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맑은 고딕" pitchFamily="50"/>
                      <a:ea typeface="맑은 고딕" pitchFamily="50"/>
                    </a:rPr>
                  </a:br>
                  <a:r>
                    <a:rPr lang="en-US" altLang="ko-KR" sz="800" b="1" kern="0" dirty="0" smtClean="0">
                      <a:solidFill>
                        <a:schemeClr val="bg1">
                          <a:lumMod val="65000"/>
                        </a:schemeClr>
                      </a:solidFill>
                      <a:latin typeface="맑은 고딕" pitchFamily="50"/>
                      <a:ea typeface="맑은 고딕" pitchFamily="50"/>
                    </a:rPr>
                    <a:t>(Screen 1)</a:t>
                  </a:r>
                  <a:endParaRPr lang="en-US" altLang="ko-KR" sz="1050" b="1" kern="0" dirty="0">
                    <a:solidFill>
                      <a:schemeClr val="bg1">
                        <a:lumMod val="65000"/>
                      </a:schemeClr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cxnSp>
              <p:nvCxnSpPr>
                <p:cNvPr id="541" name="직선 연결선 540"/>
                <p:cNvCxnSpPr/>
                <p:nvPr/>
              </p:nvCxnSpPr>
              <p:spPr>
                <a:xfrm>
                  <a:off x="2314002" y="3576713"/>
                  <a:ext cx="876448" cy="55508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2" name="직선 연결선 541"/>
                <p:cNvCxnSpPr/>
                <p:nvPr/>
              </p:nvCxnSpPr>
              <p:spPr>
                <a:xfrm flipH="1">
                  <a:off x="2314002" y="3576713"/>
                  <a:ext cx="876448" cy="55836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2" name="그룹 531"/>
              <p:cNvGrpSpPr/>
              <p:nvPr/>
            </p:nvGrpSpPr>
            <p:grpSpPr>
              <a:xfrm>
                <a:off x="8095106" y="3252938"/>
                <a:ext cx="1230413" cy="656904"/>
                <a:chOff x="2314001" y="3576713"/>
                <a:chExt cx="876449" cy="558367"/>
              </a:xfrm>
            </p:grpSpPr>
            <p:sp>
              <p:nvSpPr>
                <p:cNvPr id="537" name="직사각형 536"/>
                <p:cNvSpPr/>
                <p:nvPr/>
              </p:nvSpPr>
              <p:spPr>
                <a:xfrm>
                  <a:off x="2314001" y="3576714"/>
                  <a:ext cx="876448" cy="558366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ko-KR" sz="105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맑은 고딕" pitchFamily="50"/>
                      <a:ea typeface="맑은 고딕" pitchFamily="50"/>
                    </a:rPr>
                    <a:t>Area </a:t>
                  </a:r>
                  <a:r>
                    <a:rPr lang="en-US" altLang="ko-KR" sz="105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맑은 고딕" pitchFamily="50"/>
                      <a:ea typeface="맑은 고딕" pitchFamily="50"/>
                    </a:rPr>
                    <a:t>2</a:t>
                  </a:r>
                  <a:r>
                    <a:rPr lang="en-US" altLang="ko-KR" sz="105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맑은 고딕" pitchFamily="50"/>
                      <a:ea typeface="맑은 고딕" pitchFamily="50"/>
                    </a:rPr>
                    <a:t/>
                  </a:r>
                  <a:br>
                    <a:rPr lang="en-US" altLang="ko-KR" sz="105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맑은 고딕" pitchFamily="50"/>
                      <a:ea typeface="맑은 고딕" pitchFamily="50"/>
                    </a:rPr>
                  </a:br>
                  <a:r>
                    <a:rPr lang="en-US" altLang="ko-KR" sz="800" b="1" kern="0" dirty="0" smtClean="0">
                      <a:solidFill>
                        <a:schemeClr val="bg1">
                          <a:lumMod val="65000"/>
                        </a:schemeClr>
                      </a:solidFill>
                      <a:latin typeface="맑은 고딕" pitchFamily="50"/>
                      <a:ea typeface="맑은 고딕" pitchFamily="50"/>
                    </a:rPr>
                    <a:t>(Screen </a:t>
                  </a:r>
                  <a:r>
                    <a:rPr lang="en-US" altLang="ko-KR" sz="800" b="1" kern="0" dirty="0" smtClean="0">
                      <a:solidFill>
                        <a:schemeClr val="bg1">
                          <a:lumMod val="65000"/>
                        </a:schemeClr>
                      </a:solidFill>
                      <a:latin typeface="맑은 고딕" pitchFamily="50"/>
                      <a:ea typeface="맑은 고딕" pitchFamily="50"/>
                    </a:rPr>
                    <a:t>2)</a:t>
                  </a:r>
                  <a:endParaRPr lang="en-US" altLang="ko-KR" sz="1050" b="1" kern="0" dirty="0">
                    <a:solidFill>
                      <a:schemeClr val="bg1">
                        <a:lumMod val="65000"/>
                      </a:schemeClr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cxnSp>
              <p:nvCxnSpPr>
                <p:cNvPr id="538" name="직선 연결선 537"/>
                <p:cNvCxnSpPr/>
                <p:nvPr/>
              </p:nvCxnSpPr>
              <p:spPr>
                <a:xfrm>
                  <a:off x="2314002" y="3576713"/>
                  <a:ext cx="876448" cy="55508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9" name="직선 연결선 538"/>
                <p:cNvCxnSpPr/>
                <p:nvPr/>
              </p:nvCxnSpPr>
              <p:spPr>
                <a:xfrm flipH="1">
                  <a:off x="2314002" y="3576713"/>
                  <a:ext cx="876448" cy="55836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3" name="그룹 532"/>
              <p:cNvGrpSpPr/>
              <p:nvPr/>
            </p:nvGrpSpPr>
            <p:grpSpPr>
              <a:xfrm>
                <a:off x="8095106" y="3935464"/>
                <a:ext cx="1230413" cy="656904"/>
                <a:chOff x="2314001" y="3576713"/>
                <a:chExt cx="876449" cy="558367"/>
              </a:xfrm>
            </p:grpSpPr>
            <p:sp>
              <p:nvSpPr>
                <p:cNvPr id="534" name="직사각형 533"/>
                <p:cNvSpPr/>
                <p:nvPr/>
              </p:nvSpPr>
              <p:spPr>
                <a:xfrm>
                  <a:off x="2314001" y="3576714"/>
                  <a:ext cx="876448" cy="558366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ko-KR" sz="105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맑은 고딕" pitchFamily="50"/>
                      <a:ea typeface="맑은 고딕" pitchFamily="50"/>
                    </a:rPr>
                    <a:t>Area </a:t>
                  </a:r>
                  <a:r>
                    <a:rPr lang="en-US" altLang="ko-KR" sz="105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맑은 고딕" pitchFamily="50"/>
                      <a:ea typeface="맑은 고딕" pitchFamily="50"/>
                    </a:rPr>
                    <a:t>3</a:t>
                  </a:r>
                  <a:r>
                    <a:rPr lang="en-US" altLang="ko-KR" sz="105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맑은 고딕" pitchFamily="50"/>
                      <a:ea typeface="맑은 고딕" pitchFamily="50"/>
                    </a:rPr>
                    <a:t/>
                  </a:r>
                  <a:br>
                    <a:rPr lang="en-US" altLang="ko-KR" sz="105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맑은 고딕" pitchFamily="50"/>
                      <a:ea typeface="맑은 고딕" pitchFamily="50"/>
                    </a:rPr>
                  </a:br>
                  <a:r>
                    <a:rPr lang="en-US" altLang="ko-KR" sz="800" b="1" kern="0" dirty="0" smtClean="0">
                      <a:solidFill>
                        <a:schemeClr val="bg1">
                          <a:lumMod val="65000"/>
                        </a:schemeClr>
                      </a:solidFill>
                      <a:latin typeface="맑은 고딕" pitchFamily="50"/>
                      <a:ea typeface="맑은 고딕" pitchFamily="50"/>
                    </a:rPr>
                    <a:t>(Screen </a:t>
                  </a:r>
                  <a:r>
                    <a:rPr lang="en-US" altLang="ko-KR" sz="800" b="1" kern="0" dirty="0" smtClean="0">
                      <a:solidFill>
                        <a:schemeClr val="bg1">
                          <a:lumMod val="65000"/>
                        </a:schemeClr>
                      </a:solidFill>
                      <a:latin typeface="맑은 고딕" pitchFamily="50"/>
                      <a:ea typeface="맑은 고딕" pitchFamily="50"/>
                    </a:rPr>
                    <a:t>3)</a:t>
                  </a:r>
                  <a:endParaRPr lang="en-US" altLang="ko-KR" sz="1050" b="1" kern="0" dirty="0">
                    <a:solidFill>
                      <a:schemeClr val="bg1">
                        <a:lumMod val="65000"/>
                      </a:schemeClr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cxnSp>
              <p:nvCxnSpPr>
                <p:cNvPr id="535" name="직선 연결선 534"/>
                <p:cNvCxnSpPr/>
                <p:nvPr/>
              </p:nvCxnSpPr>
              <p:spPr>
                <a:xfrm>
                  <a:off x="2314002" y="3576713"/>
                  <a:ext cx="876448" cy="55508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6" name="직선 연결선 535"/>
                <p:cNvCxnSpPr/>
                <p:nvPr/>
              </p:nvCxnSpPr>
              <p:spPr>
                <a:xfrm flipH="1">
                  <a:off x="2314002" y="3576713"/>
                  <a:ext cx="876448" cy="55836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4" name="그룹 543"/>
              <p:cNvGrpSpPr/>
              <p:nvPr/>
            </p:nvGrpSpPr>
            <p:grpSpPr>
              <a:xfrm>
                <a:off x="8095106" y="4617595"/>
                <a:ext cx="1230413" cy="656904"/>
                <a:chOff x="2314001" y="3576713"/>
                <a:chExt cx="876449" cy="558367"/>
              </a:xfrm>
            </p:grpSpPr>
            <p:sp>
              <p:nvSpPr>
                <p:cNvPr id="553" name="직사각형 552"/>
                <p:cNvSpPr/>
                <p:nvPr/>
              </p:nvSpPr>
              <p:spPr>
                <a:xfrm>
                  <a:off x="2314001" y="3576714"/>
                  <a:ext cx="876448" cy="558366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ko-KR" sz="105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맑은 고딕" pitchFamily="50"/>
                      <a:ea typeface="맑은 고딕" pitchFamily="50"/>
                    </a:rPr>
                    <a:t>Area 1</a:t>
                  </a:r>
                  <a:br>
                    <a:rPr lang="en-US" altLang="ko-KR" sz="105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맑은 고딕" pitchFamily="50"/>
                      <a:ea typeface="맑은 고딕" pitchFamily="50"/>
                    </a:rPr>
                  </a:br>
                  <a:r>
                    <a:rPr lang="en-US" altLang="ko-KR" sz="800" b="1" kern="0" dirty="0" smtClean="0">
                      <a:solidFill>
                        <a:schemeClr val="bg1">
                          <a:lumMod val="65000"/>
                        </a:schemeClr>
                      </a:solidFill>
                      <a:latin typeface="맑은 고딕" pitchFamily="50"/>
                      <a:ea typeface="맑은 고딕" pitchFamily="50"/>
                    </a:rPr>
                    <a:t>(Screen 1)</a:t>
                  </a:r>
                  <a:endParaRPr lang="en-US" altLang="ko-KR" sz="1050" b="1" kern="0" dirty="0">
                    <a:solidFill>
                      <a:schemeClr val="bg1">
                        <a:lumMod val="65000"/>
                      </a:schemeClr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cxnSp>
              <p:nvCxnSpPr>
                <p:cNvPr id="554" name="직선 연결선 553"/>
                <p:cNvCxnSpPr/>
                <p:nvPr/>
              </p:nvCxnSpPr>
              <p:spPr>
                <a:xfrm>
                  <a:off x="2314002" y="3576713"/>
                  <a:ext cx="876448" cy="55508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5" name="직선 연결선 554"/>
                <p:cNvCxnSpPr/>
                <p:nvPr/>
              </p:nvCxnSpPr>
              <p:spPr>
                <a:xfrm flipH="1">
                  <a:off x="2314002" y="3576713"/>
                  <a:ext cx="876448" cy="55836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5" name="그룹 544"/>
              <p:cNvGrpSpPr/>
              <p:nvPr/>
            </p:nvGrpSpPr>
            <p:grpSpPr>
              <a:xfrm>
                <a:off x="8095106" y="5300120"/>
                <a:ext cx="1230413" cy="656904"/>
                <a:chOff x="2314001" y="3576713"/>
                <a:chExt cx="876449" cy="558367"/>
              </a:xfrm>
            </p:grpSpPr>
            <p:sp>
              <p:nvSpPr>
                <p:cNvPr id="550" name="직사각형 549"/>
                <p:cNvSpPr/>
                <p:nvPr/>
              </p:nvSpPr>
              <p:spPr>
                <a:xfrm>
                  <a:off x="2314001" y="3576714"/>
                  <a:ext cx="876448" cy="558366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ko-KR" sz="105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맑은 고딕" pitchFamily="50"/>
                      <a:ea typeface="맑은 고딕" pitchFamily="50"/>
                    </a:rPr>
                    <a:t>Area </a:t>
                  </a:r>
                  <a:r>
                    <a:rPr lang="en-US" altLang="ko-KR" sz="105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맑은 고딕" pitchFamily="50"/>
                      <a:ea typeface="맑은 고딕" pitchFamily="50"/>
                    </a:rPr>
                    <a:t>2</a:t>
                  </a:r>
                  <a:r>
                    <a:rPr lang="en-US" altLang="ko-KR" sz="105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맑은 고딕" pitchFamily="50"/>
                      <a:ea typeface="맑은 고딕" pitchFamily="50"/>
                    </a:rPr>
                    <a:t/>
                  </a:r>
                  <a:br>
                    <a:rPr lang="en-US" altLang="ko-KR" sz="105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맑은 고딕" pitchFamily="50"/>
                      <a:ea typeface="맑은 고딕" pitchFamily="50"/>
                    </a:rPr>
                  </a:br>
                  <a:r>
                    <a:rPr lang="en-US" altLang="ko-KR" sz="800" b="1" kern="0" dirty="0" smtClean="0">
                      <a:solidFill>
                        <a:schemeClr val="bg1">
                          <a:lumMod val="65000"/>
                        </a:schemeClr>
                      </a:solidFill>
                      <a:latin typeface="맑은 고딕" pitchFamily="50"/>
                      <a:ea typeface="맑은 고딕" pitchFamily="50"/>
                    </a:rPr>
                    <a:t>(Screen </a:t>
                  </a:r>
                  <a:r>
                    <a:rPr lang="en-US" altLang="ko-KR" sz="800" b="1" kern="0" dirty="0" smtClean="0">
                      <a:solidFill>
                        <a:schemeClr val="bg1">
                          <a:lumMod val="65000"/>
                        </a:schemeClr>
                      </a:solidFill>
                      <a:latin typeface="맑은 고딕" pitchFamily="50"/>
                      <a:ea typeface="맑은 고딕" pitchFamily="50"/>
                    </a:rPr>
                    <a:t>2)</a:t>
                  </a:r>
                  <a:endParaRPr lang="en-US" altLang="ko-KR" sz="1050" b="1" kern="0" dirty="0">
                    <a:solidFill>
                      <a:schemeClr val="bg1">
                        <a:lumMod val="65000"/>
                      </a:schemeClr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cxnSp>
              <p:nvCxnSpPr>
                <p:cNvPr id="551" name="직선 연결선 550"/>
                <p:cNvCxnSpPr/>
                <p:nvPr/>
              </p:nvCxnSpPr>
              <p:spPr>
                <a:xfrm>
                  <a:off x="2314002" y="3576713"/>
                  <a:ext cx="876448" cy="55508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2" name="직선 연결선 551"/>
                <p:cNvCxnSpPr/>
                <p:nvPr/>
              </p:nvCxnSpPr>
              <p:spPr>
                <a:xfrm flipH="1">
                  <a:off x="2314002" y="3576713"/>
                  <a:ext cx="876448" cy="55836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6" name="그룹 545"/>
              <p:cNvGrpSpPr/>
              <p:nvPr/>
            </p:nvGrpSpPr>
            <p:grpSpPr>
              <a:xfrm>
                <a:off x="8095106" y="5982646"/>
                <a:ext cx="1230413" cy="656904"/>
                <a:chOff x="2314001" y="3576713"/>
                <a:chExt cx="876449" cy="558367"/>
              </a:xfrm>
            </p:grpSpPr>
            <p:sp>
              <p:nvSpPr>
                <p:cNvPr id="547" name="직사각형 546"/>
                <p:cNvSpPr/>
                <p:nvPr/>
              </p:nvSpPr>
              <p:spPr>
                <a:xfrm>
                  <a:off x="2314001" y="3576714"/>
                  <a:ext cx="876448" cy="558366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ko-KR" sz="105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맑은 고딕" pitchFamily="50"/>
                      <a:ea typeface="맑은 고딕" pitchFamily="50"/>
                    </a:rPr>
                    <a:t>Area </a:t>
                  </a:r>
                  <a:r>
                    <a:rPr lang="en-US" altLang="ko-KR" sz="105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맑은 고딕" pitchFamily="50"/>
                      <a:ea typeface="맑은 고딕" pitchFamily="50"/>
                    </a:rPr>
                    <a:t>3</a:t>
                  </a:r>
                  <a:r>
                    <a:rPr lang="en-US" altLang="ko-KR" sz="105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맑은 고딕" pitchFamily="50"/>
                      <a:ea typeface="맑은 고딕" pitchFamily="50"/>
                    </a:rPr>
                    <a:t/>
                  </a:r>
                  <a:br>
                    <a:rPr lang="en-US" altLang="ko-KR" sz="105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맑은 고딕" pitchFamily="50"/>
                      <a:ea typeface="맑은 고딕" pitchFamily="50"/>
                    </a:rPr>
                  </a:br>
                  <a:r>
                    <a:rPr lang="en-US" altLang="ko-KR" sz="800" b="1" kern="0" dirty="0" smtClean="0">
                      <a:solidFill>
                        <a:schemeClr val="bg1">
                          <a:lumMod val="65000"/>
                        </a:schemeClr>
                      </a:solidFill>
                      <a:latin typeface="맑은 고딕" pitchFamily="50"/>
                      <a:ea typeface="맑은 고딕" pitchFamily="50"/>
                    </a:rPr>
                    <a:t>(Screen </a:t>
                  </a:r>
                  <a:r>
                    <a:rPr lang="en-US" altLang="ko-KR" sz="800" b="1" kern="0" dirty="0" smtClean="0">
                      <a:solidFill>
                        <a:schemeClr val="bg1">
                          <a:lumMod val="65000"/>
                        </a:schemeClr>
                      </a:solidFill>
                      <a:latin typeface="맑은 고딕" pitchFamily="50"/>
                      <a:ea typeface="맑은 고딕" pitchFamily="50"/>
                    </a:rPr>
                    <a:t>3)</a:t>
                  </a:r>
                  <a:endParaRPr lang="en-US" altLang="ko-KR" sz="1050" b="1" kern="0" dirty="0">
                    <a:solidFill>
                      <a:schemeClr val="bg1">
                        <a:lumMod val="65000"/>
                      </a:schemeClr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cxnSp>
              <p:nvCxnSpPr>
                <p:cNvPr id="548" name="직선 연결선 547"/>
                <p:cNvCxnSpPr/>
                <p:nvPr/>
              </p:nvCxnSpPr>
              <p:spPr>
                <a:xfrm>
                  <a:off x="2314002" y="3576713"/>
                  <a:ext cx="876448" cy="55508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9" name="직선 연결선 548"/>
                <p:cNvCxnSpPr/>
                <p:nvPr/>
              </p:nvCxnSpPr>
              <p:spPr>
                <a:xfrm flipH="1">
                  <a:off x="2314002" y="3576713"/>
                  <a:ext cx="876448" cy="55836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84" name="직사각형 583"/>
          <p:cNvSpPr/>
          <p:nvPr/>
        </p:nvSpPr>
        <p:spPr>
          <a:xfrm>
            <a:off x="7800892" y="4463783"/>
            <a:ext cx="2442351" cy="2485199"/>
          </a:xfrm>
          <a:prstGeom prst="rect">
            <a:avLst/>
          </a:prstGeom>
          <a:solidFill>
            <a:srgbClr val="FF0000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작성중</a:t>
            </a:r>
            <a:endParaRPr lang="en-US" altLang="ko-KR" sz="14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07439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206324"/>
            <a:ext cx="10693400" cy="584759"/>
          </a:xfrm>
          <a:prstGeom prst="rect">
            <a:avLst/>
          </a:prstGeom>
          <a:noFill/>
        </p:spPr>
        <p:txBody>
          <a:bodyPr wrap="squar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algn="ctr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32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시나리오</a:t>
            </a:r>
            <a:endParaRPr kumimoji="0" lang="en-US" altLang="ko-KR" sz="32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010022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오른쪽 대괄호 22"/>
          <p:cNvSpPr/>
          <p:nvPr/>
        </p:nvSpPr>
        <p:spPr>
          <a:xfrm rot="16200000">
            <a:off x="4712290" y="-1049170"/>
            <a:ext cx="260709" cy="6192689"/>
          </a:xfrm>
          <a:prstGeom prst="rightBracket">
            <a:avLst>
              <a:gd name="adj" fmla="val 114285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접힌 도형 21"/>
          <p:cNvSpPr/>
          <p:nvPr/>
        </p:nvSpPr>
        <p:spPr>
          <a:xfrm>
            <a:off x="9106048" y="1944427"/>
            <a:ext cx="1063352" cy="108012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주요시나리오</a:t>
            </a:r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모서리가 접힌 도형 20"/>
          <p:cNvSpPr/>
          <p:nvPr/>
        </p:nvSpPr>
        <p:spPr>
          <a:xfrm>
            <a:off x="9274632" y="2124447"/>
            <a:ext cx="1063352" cy="108012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주요시나리오</a:t>
            </a:r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0" y="900113"/>
            <a:ext cx="106934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79400" y="385763"/>
            <a:ext cx="373063" cy="355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kumimoji="0" lang="ko-KR" altLang="en-US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9880" y="324247"/>
            <a:ext cx="5165838" cy="477054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20320">
              <a:spcBef>
                <a:spcPts val="270"/>
              </a:spcBef>
              <a:defRPr sz="2500" b="1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Rix고딕 M" panose="02020603020101020101" pitchFamily="18" charset="-127"/>
                <a:ea typeface="Rix고딕 M" panose="02020603020101020101" pitchFamily="18" charset="-127"/>
                <a:cs typeface="Malgun Gothic"/>
              </a:defRPr>
            </a:lvl1pPr>
          </a:lstStyle>
          <a:p>
            <a:pPr defTabSz="1043056" fontAlgn="auto">
              <a:spcAft>
                <a:spcPts val="0"/>
              </a:spcAft>
              <a:defRPr/>
            </a:pP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시나리오 </a:t>
            </a:r>
            <a:r>
              <a:rPr kumimoji="0"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_ 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</a:t>
            </a:r>
            <a:r>
              <a:rPr kumimoji="0"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개요 및 고려사항</a:t>
            </a:r>
            <a:r>
              <a:rPr kumimoji="0"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(1/8)</a:t>
            </a:r>
            <a:endParaRPr kumimoji="0"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94968" y="1070274"/>
            <a:ext cx="10092292" cy="55011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0488" defTabSz="808916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tabLst>
                <a:tab pos="206846" algn="l"/>
              </a:tabLst>
            </a:pPr>
            <a:r>
              <a:rPr kumimoji="1" lang="ko-KR" altLang="en-US" sz="1088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활용 상황을 가정하고 각 상황에 대한 사용자 </a:t>
            </a:r>
            <a:r>
              <a:rPr kumimoji="1" lang="ko-KR" altLang="en-US" sz="1088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니즈</a:t>
            </a:r>
            <a:r>
              <a:rPr kumimoji="1" lang="ko-KR" altLang="en-US" sz="1088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및 시스템 요구사항 규명 목적</a:t>
            </a:r>
            <a:r>
              <a:rPr kumimoji="1" lang="en-US" altLang="ko-KR" sz="1088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90488" defTabSz="808916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tabLst>
                <a:tab pos="206846" algn="l"/>
              </a:tabLst>
            </a:pPr>
            <a:r>
              <a:rPr lang="ko-KR" altLang="en-US" sz="1088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시나리오 구성 요소 및 각 구성 요소 별로 가정한 내용은 아래와 같음</a:t>
            </a:r>
            <a:r>
              <a:rPr lang="en-US" altLang="ko-KR" sz="1088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kumimoji="1" lang="en-US" altLang="ko-KR" sz="1088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94968" y="3996655"/>
            <a:ext cx="5241653" cy="32938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08916" fontAlgn="base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</a:pPr>
            <a:r>
              <a:rPr kumimoji="1" lang="ko-KR" altLang="en-US" sz="1000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시나리오 </a:t>
            </a:r>
            <a:r>
              <a:rPr kumimoji="1" lang="ko-KR" altLang="en-US" sz="1000" b="1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설계시</a:t>
            </a:r>
            <a:r>
              <a:rPr kumimoji="1" lang="ko-KR" altLang="en-US" sz="1000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과업의 목적 관련 가정 </a:t>
            </a:r>
            <a:endParaRPr kumimoji="1" lang="en-US" altLang="ko-KR" sz="1000" b="1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808916" fontAlgn="base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</a:pPr>
            <a:endParaRPr kumimoji="1" lang="en-US" altLang="ko-KR" sz="1000" b="1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808916" fontAlgn="base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</a:pPr>
            <a:r>
              <a:rPr kumimoji="1" lang="en-US" altLang="ko-KR" sz="10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kumimoji="1" lang="ko-KR" altLang="en-US" sz="10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 모니터링</a:t>
            </a:r>
            <a:endParaRPr kumimoji="1" lang="en-US" altLang="ko-KR" sz="10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9250" indent="-171450" defTabSz="808916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tabLst>
                <a:tab pos="177800" algn="l"/>
              </a:tabLst>
            </a:pPr>
            <a:r>
              <a:rPr kumimoji="1" lang="ko-KR" altLang="en-US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중요한 사건인 경우 </a:t>
            </a:r>
            <a:r>
              <a:rPr kumimoji="1" lang="ko-KR" altLang="en-US" sz="10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</a:t>
            </a:r>
            <a:r>
              <a:rPr kumimoji="1" lang="ko-KR" altLang="en-US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화면에서 </a:t>
            </a:r>
            <a:r>
              <a:rPr kumimoji="1" lang="ko-KR" altLang="en-US" sz="100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알람</a:t>
            </a:r>
            <a:r>
              <a:rPr kumimoji="1" lang="ko-KR" altLang="en-US" sz="10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제공 </a:t>
            </a:r>
            <a:endParaRPr kumimoji="1" lang="en-US" altLang="ko-KR" sz="10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9250" indent="-171450" defTabSz="808916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tabLst>
                <a:tab pos="177800" algn="l"/>
              </a:tabLst>
            </a:pPr>
            <a:r>
              <a:rPr kumimoji="1" lang="ko-KR" altLang="en-US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사건 현장에 대한 영상 및 사진을 실시간으로 </a:t>
            </a:r>
            <a:r>
              <a:rPr kumimoji="1" lang="ko-KR" altLang="en-US" sz="10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공유</a:t>
            </a:r>
            <a:endParaRPr kumimoji="1" lang="en-US" altLang="ko-KR" sz="10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9250" indent="-171450" defTabSz="808916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tabLst>
                <a:tab pos="177800" algn="l"/>
              </a:tabLst>
            </a:pPr>
            <a:r>
              <a:rPr kumimoji="1" lang="ko-KR" altLang="en-US" sz="10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시스템을 </a:t>
            </a:r>
            <a:r>
              <a:rPr kumimoji="1" lang="ko-KR" altLang="en-US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통해 호출</a:t>
            </a:r>
            <a:r>
              <a:rPr kumimoji="1" lang="en-US" altLang="ko-KR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1" lang="ko-KR" altLang="en-US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전화</a:t>
            </a:r>
            <a:r>
              <a:rPr kumimoji="1" lang="en-US" altLang="ko-KR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1" lang="ko-KR" altLang="en-US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메시지 가능</a:t>
            </a:r>
            <a:endParaRPr kumimoji="1" lang="en-US" altLang="ko-KR" sz="10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9250" indent="-171450" defTabSz="808916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tabLst>
                <a:tab pos="177800" algn="l"/>
              </a:tabLst>
            </a:pPr>
            <a:r>
              <a:rPr kumimoji="1" lang="ko-KR" altLang="en-US" sz="100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사건전</a:t>
            </a:r>
            <a:r>
              <a:rPr kumimoji="1" lang="ko-KR" altLang="en-US" sz="10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예방 대책 및 </a:t>
            </a:r>
            <a:r>
              <a:rPr kumimoji="1" lang="ko-KR" altLang="en-US" sz="10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관련 업무 관련 </a:t>
            </a:r>
            <a:r>
              <a:rPr kumimoji="1" lang="ko-KR" altLang="en-US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정보는 </a:t>
            </a:r>
            <a:r>
              <a:rPr lang="ko-KR" altLang="en-US" sz="10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발생</a:t>
            </a:r>
            <a:r>
              <a:rPr lang="en-US" altLang="ko-KR" sz="10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사건 내용으로 함께 </a:t>
            </a:r>
            <a:r>
              <a:rPr kumimoji="1" lang="ko-KR" altLang="en-US" sz="10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분류돼 </a:t>
            </a:r>
            <a:r>
              <a:rPr kumimoji="1" lang="ko-KR" altLang="en-US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보여짐</a:t>
            </a:r>
            <a:endParaRPr kumimoji="1" lang="en-US" altLang="ko-KR" sz="10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9250" indent="-171450" defTabSz="808916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tabLst>
                <a:tab pos="177800" algn="l"/>
              </a:tabLst>
            </a:pPr>
            <a:r>
              <a:rPr kumimoji="1" lang="ko-KR" altLang="en-US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사건이 일어난 후에는 사고 처리 </a:t>
            </a:r>
            <a:r>
              <a:rPr lang="ko-KR" altLang="en-US" sz="10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진행 현황 정보 제공</a:t>
            </a:r>
            <a:endParaRPr kumimoji="1" lang="en-US" altLang="ko-KR" sz="10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808916" fontAlgn="base">
              <a:spcBef>
                <a:spcPct val="0"/>
              </a:spcBef>
              <a:spcAft>
                <a:spcPct val="0"/>
              </a:spcAft>
              <a:tabLst>
                <a:tab pos="355600" algn="l"/>
              </a:tabLst>
            </a:pPr>
            <a:endParaRPr kumimoji="1" lang="en-US" altLang="ko-KR" sz="10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808916" fontAlgn="base">
              <a:spcBef>
                <a:spcPct val="0"/>
              </a:spcBef>
              <a:spcAft>
                <a:spcPct val="0"/>
              </a:spcAft>
              <a:tabLst>
                <a:tab pos="355600" algn="l"/>
              </a:tabLst>
            </a:pPr>
            <a:r>
              <a:rPr kumimoji="1" lang="en-US" altLang="ko-KR" sz="10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kumimoji="1" lang="ko-KR" altLang="en-US" sz="10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도로 교통</a:t>
            </a:r>
            <a:r>
              <a:rPr kumimoji="1" lang="en-US" altLang="ko-KR" sz="10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10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대기 환경</a:t>
            </a:r>
            <a:endParaRPr kumimoji="1" lang="en-US" altLang="ko-KR" sz="10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9250" indent="-171450" defTabSz="808916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tabLst>
                <a:tab pos="177800" algn="l"/>
              </a:tabLst>
            </a:pPr>
            <a:r>
              <a:rPr kumimoji="1" lang="ko-KR" altLang="en-US" sz="10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쉽고 편리한 방식의 지도의 </a:t>
            </a:r>
            <a:r>
              <a:rPr kumimoji="1" lang="ko-KR" altLang="en-US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확대</a:t>
            </a:r>
            <a:r>
              <a:rPr kumimoji="1" lang="en-US" altLang="ko-KR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10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축소 가능</a:t>
            </a:r>
            <a:endParaRPr kumimoji="1" lang="en-US" altLang="ko-KR" sz="10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9250" indent="-171450" defTabSz="808916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tabLst>
                <a:tab pos="177800" algn="l"/>
              </a:tabLst>
            </a:pPr>
            <a:r>
              <a:rPr kumimoji="1" lang="ko-KR" altLang="en-US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지역에 대한 영상 및 사진이 실시간으로 </a:t>
            </a:r>
            <a:r>
              <a:rPr kumimoji="1" lang="ko-KR" altLang="en-US" sz="10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공유</a:t>
            </a:r>
            <a:endParaRPr kumimoji="1" lang="en-US" altLang="ko-KR" sz="10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9250" indent="-171450" defTabSz="808916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tabLst>
                <a:tab pos="177800" algn="l"/>
              </a:tabLst>
            </a:pPr>
            <a:r>
              <a:rPr lang="ko-KR" altLang="en-US" sz="10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이와 관련된 지표 및 정책 자료 조회 가능</a:t>
            </a:r>
            <a:endParaRPr kumimoji="1" lang="en-US" altLang="ko-KR" sz="10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9250" indent="-171450" defTabSz="808916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tabLst>
                <a:tab pos="177800" algn="l"/>
              </a:tabLst>
            </a:pPr>
            <a:r>
              <a:rPr kumimoji="1" lang="ko-KR" altLang="en-US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담당 부서의 보고목록 및 담당자를 보고</a:t>
            </a:r>
            <a:r>
              <a:rPr kumimoji="1" lang="en-US" altLang="ko-KR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시스템을 통해 호출</a:t>
            </a:r>
            <a:r>
              <a:rPr kumimoji="1" lang="en-US" altLang="ko-KR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1" lang="ko-KR" altLang="en-US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전화</a:t>
            </a:r>
            <a:r>
              <a:rPr kumimoji="1" lang="en-US" altLang="ko-KR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1" lang="ko-KR" altLang="en-US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메시지 가능</a:t>
            </a:r>
            <a:endParaRPr kumimoji="1" lang="en-US" altLang="ko-KR" sz="10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808916" fontAlgn="base">
              <a:spcBef>
                <a:spcPct val="0"/>
              </a:spcBef>
              <a:spcAft>
                <a:spcPct val="0"/>
              </a:spcAft>
              <a:tabLst>
                <a:tab pos="355600" algn="l"/>
              </a:tabLst>
            </a:pPr>
            <a:endParaRPr kumimoji="1" lang="en-US" altLang="ko-KR" sz="10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808916" fontAlgn="base">
              <a:spcBef>
                <a:spcPct val="0"/>
              </a:spcBef>
              <a:spcAft>
                <a:spcPct val="0"/>
              </a:spcAft>
              <a:tabLst>
                <a:tab pos="355600" algn="l"/>
              </a:tabLst>
            </a:pPr>
            <a:r>
              <a:rPr kumimoji="1" lang="en-US" altLang="ko-KR" sz="10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kumimoji="1" lang="ko-KR" altLang="en-US" sz="10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투자사업</a:t>
            </a:r>
            <a:r>
              <a:rPr kumimoji="1" lang="en-US" altLang="ko-KR" sz="10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10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재정현황</a:t>
            </a:r>
            <a:r>
              <a:rPr kumimoji="1" lang="en-US" altLang="ko-KR" sz="10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10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시정 현황</a:t>
            </a:r>
            <a:endParaRPr kumimoji="1" lang="en-US" altLang="ko-KR" sz="10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9250" indent="-171450" defTabSz="808916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tabLst>
                <a:tab pos="177800" algn="l"/>
              </a:tabLst>
            </a:pPr>
            <a:r>
              <a:rPr kumimoji="1" lang="ko-KR" altLang="en-US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지표의 수가 많으므로 지표의 성격 별로 분류하여 탐색을 용이하게 함</a:t>
            </a:r>
            <a:endParaRPr kumimoji="1" lang="en-US" altLang="ko-KR" sz="10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9250" indent="-171450" defTabSz="808916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tabLst>
                <a:tab pos="177800" algn="l"/>
              </a:tabLst>
            </a:pPr>
            <a:r>
              <a:rPr kumimoji="1" lang="ko-KR" altLang="en-US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그래프 확대 및 선택 가능함</a:t>
            </a:r>
            <a:endParaRPr kumimoji="1" lang="en-US" altLang="ko-KR" sz="10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9250" indent="-171450" defTabSz="808916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tabLst>
                <a:tab pos="177800" algn="l"/>
              </a:tabLst>
            </a:pPr>
            <a:r>
              <a:rPr kumimoji="1" lang="ko-KR" altLang="en-US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담당 부서의 보고목록 및 담당자를 보고</a:t>
            </a:r>
            <a:r>
              <a:rPr kumimoji="1" lang="en-US" altLang="ko-KR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시스템을 통해 호출</a:t>
            </a:r>
            <a:r>
              <a:rPr kumimoji="1" lang="en-US" altLang="ko-KR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1" lang="ko-KR" altLang="en-US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전화</a:t>
            </a:r>
            <a:r>
              <a:rPr kumimoji="1" lang="en-US" altLang="ko-KR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1" lang="ko-KR" altLang="en-US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메시지 가능</a:t>
            </a:r>
            <a:endParaRPr kumimoji="1" lang="en-US" altLang="ko-KR" sz="10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674750" y="3996655"/>
            <a:ext cx="4712510" cy="14936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08916">
              <a:tabLst>
                <a:tab pos="0" algn="l"/>
              </a:tabLst>
            </a:pPr>
            <a:r>
              <a:rPr lang="ko-KR" altLang="en-US" sz="10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시나리오 </a:t>
            </a:r>
            <a:r>
              <a:rPr lang="ko-KR" altLang="en-US" sz="10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설계시</a:t>
            </a:r>
            <a:r>
              <a:rPr lang="ko-KR" altLang="en-US" sz="10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과업의 </a:t>
            </a:r>
            <a:r>
              <a:rPr lang="ko-KR" altLang="en-US" sz="1000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맥</a:t>
            </a:r>
            <a:r>
              <a:rPr lang="ko-KR" altLang="en-US" sz="10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락</a:t>
            </a:r>
            <a:r>
              <a:rPr lang="ko-KR" altLang="en-US" sz="1000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 가정 </a:t>
            </a:r>
            <a:endParaRPr lang="en-US" altLang="ko-KR" sz="10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808916" fontAlgn="base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</a:pPr>
            <a:endParaRPr kumimoji="1" lang="ko-KR" altLang="en-US" sz="10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808916" fontAlgn="base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</a:pPr>
            <a:r>
              <a:rPr kumimoji="1" lang="en-US" altLang="ko-KR" sz="10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kumimoji="1" lang="ko-KR" altLang="en-US" sz="10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회의</a:t>
            </a:r>
            <a:endParaRPr kumimoji="1" lang="ko-KR" altLang="en-US" sz="10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9250" indent="-171450" defTabSz="808916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tabLst>
                <a:tab pos="177800" algn="l"/>
              </a:tabLst>
            </a:pPr>
            <a:r>
              <a:rPr kumimoji="1" lang="ko-KR" altLang="en-US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시장님 및 </a:t>
            </a:r>
            <a:r>
              <a:rPr lang="ko-KR" altLang="en-US" sz="10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 </a:t>
            </a:r>
            <a:r>
              <a:rPr kumimoji="1" lang="ko-KR" altLang="en-US" sz="10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직원이 </a:t>
            </a:r>
            <a:r>
              <a:rPr kumimoji="1" lang="ko-KR" altLang="en-US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참석하여 </a:t>
            </a:r>
            <a:r>
              <a:rPr kumimoji="1" lang="ko-KR" altLang="en-US" sz="10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회의 </a:t>
            </a:r>
            <a:r>
              <a:rPr kumimoji="1" lang="ko-KR" altLang="en-US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진행하는 상황 가정</a:t>
            </a:r>
          </a:p>
          <a:p>
            <a:pPr defTabSz="808916" fontAlgn="base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</a:pPr>
            <a:r>
              <a:rPr kumimoji="1" lang="en-US" altLang="ko-KR" sz="10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kumimoji="1" lang="ko-KR" altLang="en-US" sz="10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외빈 </a:t>
            </a:r>
            <a:r>
              <a:rPr kumimoji="1" lang="ko-KR" altLang="en-US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접대</a:t>
            </a:r>
          </a:p>
          <a:p>
            <a:pPr marL="349250" indent="-171450" defTabSz="808916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tabLst>
                <a:tab pos="177800" algn="l"/>
              </a:tabLst>
            </a:pPr>
            <a:r>
              <a:rPr kumimoji="1" lang="ko-KR" altLang="en-US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시장님 </a:t>
            </a:r>
            <a:r>
              <a:rPr kumimoji="1" lang="en-US" altLang="ko-KR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1" lang="ko-KR" altLang="en-US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또는 내부 직원</a:t>
            </a:r>
            <a:r>
              <a:rPr kumimoji="1" lang="en-US" altLang="ko-KR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kumimoji="1" lang="ko-KR" altLang="en-US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외부 인사에게 서울시 시정을 소개하거나 시스템을 소개하는 상황 가정</a:t>
            </a:r>
          </a:p>
          <a:p>
            <a:pPr defTabSz="808916" fontAlgn="base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</a:pPr>
            <a:r>
              <a:rPr kumimoji="1" lang="en-US" altLang="ko-KR" sz="10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kumimoji="1" lang="ko-KR" altLang="en-US" sz="10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개인집무 </a:t>
            </a:r>
            <a:endParaRPr kumimoji="1" lang="ko-KR" altLang="en-US" sz="10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9250" indent="-171450" defTabSz="808916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tabLst>
                <a:tab pos="177800" algn="l"/>
              </a:tabLst>
            </a:pPr>
            <a:r>
              <a:rPr kumimoji="1" lang="ko-KR" altLang="en-US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시장님 혼자 개인 집무를 수행하는 상황 </a:t>
            </a:r>
            <a:r>
              <a:rPr kumimoji="1" lang="ko-KR" altLang="en-US" sz="10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가정</a:t>
            </a:r>
            <a:endParaRPr kumimoji="1" lang="ko-KR" altLang="en-US" sz="10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674750" y="5559184"/>
            <a:ext cx="4712509" cy="174031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08916">
              <a:tabLst>
                <a:tab pos="0" algn="l"/>
              </a:tabLst>
            </a:pPr>
            <a:r>
              <a:rPr lang="ko-KR" altLang="en-US" sz="10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시나리오 </a:t>
            </a:r>
            <a:r>
              <a:rPr lang="ko-KR" altLang="en-US" sz="10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설계시</a:t>
            </a:r>
            <a:r>
              <a:rPr lang="ko-KR" altLang="en-US" sz="10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b="1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콘트롤</a:t>
            </a:r>
            <a:r>
              <a:rPr lang="ko-KR" altLang="en-US" sz="1000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방식 </a:t>
            </a:r>
            <a:r>
              <a:rPr lang="ko-KR" altLang="en-US" sz="10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 가정 </a:t>
            </a:r>
            <a:endParaRPr lang="en-US" altLang="ko-KR" sz="10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808916" fontAlgn="base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</a:pPr>
            <a:endParaRPr kumimoji="1" lang="ko-KR" altLang="en-US" sz="10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808916" fontAlgn="base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</a:pPr>
            <a:r>
              <a:rPr kumimoji="1" lang="en-US" altLang="ko-KR" sz="10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kumimoji="1" lang="ko-KR" altLang="en-US" sz="10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음성 </a:t>
            </a:r>
            <a:endParaRPr kumimoji="1" lang="ko-KR" altLang="en-US" sz="10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9250" indent="-171450" defTabSz="808916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tabLst>
                <a:tab pos="177800" algn="l"/>
              </a:tabLst>
            </a:pPr>
            <a:r>
              <a:rPr kumimoji="1" lang="ko-KR" altLang="en-US" sz="10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대상</a:t>
            </a:r>
            <a:r>
              <a:rPr kumimoji="1" lang="en-US" altLang="ko-KR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+action </a:t>
            </a:r>
            <a:r>
              <a:rPr kumimoji="1" lang="ko-KR" altLang="en-US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형태의 명령어 인식 가정</a:t>
            </a:r>
          </a:p>
          <a:p>
            <a:pPr defTabSz="808916" fontAlgn="base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</a:pPr>
            <a:r>
              <a:rPr kumimoji="1" lang="en-US" altLang="ko-KR" sz="10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kumimoji="1" lang="ko-KR" altLang="en-US" sz="100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제스쳐</a:t>
            </a:r>
            <a:endParaRPr kumimoji="1" lang="ko-KR" altLang="en-US" sz="10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9250" indent="-171450" defTabSz="808916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tabLst>
                <a:tab pos="177800" algn="l"/>
              </a:tabLst>
            </a:pPr>
            <a:r>
              <a:rPr kumimoji="1" lang="ko-KR" altLang="en-US" sz="10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웨어러블</a:t>
            </a:r>
            <a:r>
              <a:rPr kumimoji="1" lang="ko-KR" altLang="en-US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컨트롤 디바이스 </a:t>
            </a:r>
            <a:r>
              <a:rPr kumimoji="1" lang="ko-KR" altLang="en-US" sz="10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모션링</a:t>
            </a:r>
            <a:r>
              <a:rPr kumimoji="1" lang="ko-KR" altLang="en-US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활용</a:t>
            </a:r>
          </a:p>
          <a:p>
            <a:pPr marL="349250" indent="-171450" defTabSz="808916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tabLst>
                <a:tab pos="177800" algn="l"/>
              </a:tabLst>
            </a:pPr>
            <a:r>
              <a:rPr kumimoji="1" lang="ko-KR" altLang="en-US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포인팅</a:t>
            </a:r>
            <a:r>
              <a:rPr kumimoji="1" lang="en-US" altLang="ko-KR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선택</a:t>
            </a:r>
            <a:r>
              <a:rPr kumimoji="1" lang="en-US" altLang="ko-KR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</a:t>
            </a:r>
            <a:r>
              <a:rPr kumimoji="1" lang="en-US" altLang="ko-KR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줌인</a:t>
            </a:r>
            <a:r>
              <a:rPr kumimoji="1" lang="en-US" altLang="ko-KR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1" lang="ko-KR" altLang="en-US" sz="10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줌아웃</a:t>
            </a:r>
            <a:r>
              <a:rPr kumimoji="1" lang="en-US" altLang="ko-KR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타이핑 기능 </a:t>
            </a:r>
            <a:r>
              <a:rPr kumimoji="1" lang="ko-KR" altLang="en-US" sz="10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활용</a:t>
            </a:r>
            <a:r>
              <a:rPr kumimoji="1" lang="en-US" altLang="ko-KR" sz="10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kumimoji="1" lang="en-US" altLang="ko-KR" sz="10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808916" fontAlgn="base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</a:pPr>
            <a:r>
              <a:rPr kumimoji="1" lang="en-US" altLang="ko-KR" sz="10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kumimoji="1" lang="ko-KR" altLang="en-US" sz="10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터치패드 및 터치스크린</a:t>
            </a:r>
            <a:endParaRPr kumimoji="1" lang="en-US" altLang="ko-KR" sz="10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9250" indent="-171450" defTabSz="808916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tabLst>
                <a:tab pos="177800" algn="l"/>
              </a:tabLst>
            </a:pPr>
            <a:r>
              <a:rPr kumimoji="1" lang="ko-KR" altLang="en-US" sz="10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터치패드</a:t>
            </a:r>
            <a:r>
              <a:rPr kumimoji="1" lang="en-US" altLang="ko-KR" sz="10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1" lang="ko-KR" altLang="en-US" sz="10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포인팅</a:t>
            </a:r>
            <a:r>
              <a:rPr kumimoji="1" lang="en-US" altLang="ko-KR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선택</a:t>
            </a:r>
            <a:r>
              <a:rPr kumimoji="1" lang="en-US" altLang="ko-KR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</a:t>
            </a:r>
            <a:r>
              <a:rPr kumimoji="1" lang="en-US" altLang="ko-KR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줌인</a:t>
            </a:r>
            <a:r>
              <a:rPr kumimoji="1" lang="en-US" altLang="ko-KR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1" lang="ko-KR" altLang="en-US" sz="10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줌아웃</a:t>
            </a:r>
            <a:r>
              <a:rPr kumimoji="1" lang="en-US" altLang="ko-KR" sz="10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kumimoji="1" lang="ko-KR" altLang="en-US" sz="10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 활용</a:t>
            </a:r>
            <a:endParaRPr kumimoji="1" lang="en-US" altLang="ko-KR" sz="10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9250" indent="-171450" defTabSz="808916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tabLst>
                <a:tab pos="177800" algn="l"/>
              </a:tabLst>
            </a:pPr>
            <a:r>
              <a:rPr kumimoji="1" lang="ko-KR" altLang="en-US" sz="10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터치스크린</a:t>
            </a:r>
            <a:r>
              <a:rPr kumimoji="1" lang="en-US" altLang="ko-KR" sz="10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kumimoji="1" lang="ko-KR" altLang="en-US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포인팅</a:t>
            </a:r>
            <a:r>
              <a:rPr kumimoji="1" lang="en-US" altLang="ko-KR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선택</a:t>
            </a:r>
            <a:r>
              <a:rPr kumimoji="1" lang="en-US" altLang="ko-KR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</a:t>
            </a:r>
            <a:r>
              <a:rPr kumimoji="1" lang="en-US" altLang="ko-KR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줌인</a:t>
            </a:r>
            <a:r>
              <a:rPr kumimoji="1" lang="en-US" altLang="ko-KR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1" lang="ko-KR" altLang="en-US" sz="10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줌아웃</a:t>
            </a:r>
            <a:r>
              <a:rPr kumimoji="1" lang="en-US" altLang="ko-KR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타이핑 </a:t>
            </a:r>
            <a:r>
              <a:rPr kumimoji="1" lang="ko-KR" altLang="en-US" sz="10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 활용</a:t>
            </a:r>
            <a:r>
              <a:rPr kumimoji="1" lang="en-US" altLang="ko-KR" sz="10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kumimoji="1" lang="ko-KR" altLang="en-US" sz="10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100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메인화면과</a:t>
            </a:r>
            <a:r>
              <a:rPr kumimoji="1" lang="ko-KR" altLang="en-US" sz="10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같은 </a:t>
            </a:r>
            <a:r>
              <a:rPr kumimoji="1" lang="ko-KR" altLang="en-US" sz="10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화면이 </a:t>
            </a:r>
            <a:r>
              <a:rPr kumimoji="1" lang="ko-KR" altLang="en-US" sz="10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보여짐</a:t>
            </a:r>
            <a:endParaRPr kumimoji="1" lang="ko-KR" altLang="en-US" sz="10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6426820" y="2124447"/>
            <a:ext cx="2232247" cy="136815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1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콘트롤</a:t>
            </a:r>
            <a:r>
              <a:rPr lang="ko-KR" altLang="en-US" sz="11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방식</a:t>
            </a:r>
            <a:r>
              <a:rPr lang="en-US" altLang="ko-KR" sz="1100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</a:p>
          <a:p>
            <a:pPr algn="ctr"/>
            <a:r>
              <a:rPr lang="en-US" altLang="ko-KR" sz="1100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1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음성</a:t>
            </a:r>
            <a:endParaRPr lang="en-US" altLang="ko-KR" sz="11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1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제스처 </a:t>
            </a:r>
            <a:r>
              <a:rPr lang="en-US" altLang="ko-KR" sz="11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모션링</a:t>
            </a:r>
            <a:r>
              <a:rPr lang="en-US" altLang="ko-KR" sz="11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1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1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터치패드와 </a:t>
            </a:r>
            <a:r>
              <a:rPr lang="ko-KR" altLang="en-US" sz="1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터치스크린</a:t>
            </a:r>
            <a:endParaRPr lang="en-US" altLang="ko-KR" sz="11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06140" y="2124447"/>
            <a:ext cx="3312368" cy="13681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AutoNum type="arabicPeriod"/>
            </a:pPr>
            <a:r>
              <a:rPr lang="ko-KR" altLang="en-US" sz="1100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</a:t>
            </a:r>
            <a:r>
              <a:rPr lang="en-US" altLang="ko-KR" sz="1100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활용 과업의 목적</a:t>
            </a:r>
            <a:r>
              <a:rPr lang="en-US" altLang="ko-KR" sz="1100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</a:p>
          <a:p>
            <a:pPr algn="ctr"/>
            <a:r>
              <a:rPr lang="en-US" altLang="ko-KR" sz="1100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1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 모니터링</a:t>
            </a:r>
            <a:endParaRPr lang="en-US" altLang="ko-KR" sz="11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1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도로 </a:t>
            </a:r>
            <a:r>
              <a:rPr lang="ko-KR" altLang="en-US" sz="1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교통 상황 </a:t>
            </a:r>
            <a:r>
              <a:rPr lang="ko-KR" altLang="en-US" sz="11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파악</a:t>
            </a:r>
            <a:endParaRPr lang="en-US" altLang="ko-KR" sz="11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1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대기환경 </a:t>
            </a:r>
            <a:r>
              <a:rPr lang="ko-KR" altLang="en-US" sz="1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상황 </a:t>
            </a:r>
            <a:r>
              <a:rPr lang="ko-KR" altLang="en-US" sz="11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파악</a:t>
            </a:r>
            <a:endParaRPr lang="en-US" altLang="ko-KR" sz="11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1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 </a:t>
            </a:r>
            <a:r>
              <a:rPr lang="ko-KR" altLang="en-US" sz="1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사업 내용 및 </a:t>
            </a:r>
            <a:r>
              <a:rPr lang="ko-KR" altLang="en-US" sz="11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 현황 </a:t>
            </a:r>
            <a:r>
              <a:rPr lang="ko-KR" altLang="en-US" sz="1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조회 </a:t>
            </a:r>
            <a:endParaRPr lang="en-US" altLang="ko-KR" sz="11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(</a:t>
            </a:r>
            <a:r>
              <a:rPr lang="ko-KR" altLang="en-US" sz="1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투자사업</a:t>
            </a:r>
            <a:r>
              <a:rPr lang="en-US" altLang="ko-KR" sz="1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재정현황</a:t>
            </a:r>
            <a:r>
              <a:rPr lang="en-US" altLang="ko-KR" sz="1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시정현황</a:t>
            </a:r>
            <a:r>
              <a:rPr lang="en-US" altLang="ko-KR" sz="11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1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여론 </a:t>
            </a:r>
            <a:r>
              <a:rPr lang="ko-KR" altLang="en-US" sz="1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동향 </a:t>
            </a:r>
            <a:r>
              <a:rPr lang="ko-KR" altLang="en-US" sz="11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파악</a:t>
            </a:r>
            <a:endParaRPr lang="ko-KR" altLang="en-US" sz="11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050556" y="2124447"/>
            <a:ext cx="1944216" cy="13681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1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목적의 맥락</a:t>
            </a:r>
            <a:r>
              <a:rPr lang="en-US" altLang="ko-KR" sz="1100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</a:p>
          <a:p>
            <a:pPr algn="ctr"/>
            <a:r>
              <a:rPr lang="en-US" altLang="ko-KR" sz="1100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1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회의</a:t>
            </a:r>
            <a:endParaRPr lang="en-US" altLang="ko-KR" sz="11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1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개인집무</a:t>
            </a:r>
            <a:endParaRPr lang="en-US" altLang="ko-KR" sz="11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1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외빈 접대</a:t>
            </a:r>
            <a:endParaRPr lang="en-US" altLang="ko-KR" sz="11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갈매기형 수장 13"/>
          <p:cNvSpPr/>
          <p:nvPr/>
        </p:nvSpPr>
        <p:spPr>
          <a:xfrm>
            <a:off x="8731076" y="2484487"/>
            <a:ext cx="216024" cy="360040"/>
          </a:xfrm>
          <a:prstGeom prst="chevron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곱셈 기호 11"/>
          <p:cNvSpPr/>
          <p:nvPr/>
        </p:nvSpPr>
        <p:spPr>
          <a:xfrm>
            <a:off x="3690516" y="2628503"/>
            <a:ext cx="288032" cy="360040"/>
          </a:xfrm>
          <a:prstGeom prst="mathMultiply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곱셈 기호 17"/>
          <p:cNvSpPr/>
          <p:nvPr/>
        </p:nvSpPr>
        <p:spPr>
          <a:xfrm>
            <a:off x="6025778" y="2628503"/>
            <a:ext cx="288032" cy="360040"/>
          </a:xfrm>
          <a:prstGeom prst="mathMultiply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모서리가 접힌 도형 19"/>
          <p:cNvSpPr/>
          <p:nvPr/>
        </p:nvSpPr>
        <p:spPr>
          <a:xfrm>
            <a:off x="9467924" y="2297038"/>
            <a:ext cx="1063352" cy="108012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주요시나리오</a:t>
            </a:r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buFont typeface="Wingdings" panose="05000000000000000000" pitchFamily="2" charset="2"/>
              <a:buChar char="§"/>
            </a:pPr>
            <a:endParaRPr lang="en-US" altLang="ko-KR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사고모니터링목적</a:t>
            </a:r>
            <a:endParaRPr lang="en-US" altLang="ko-KR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회의 상황</a:t>
            </a:r>
            <a:endParaRPr lang="en-US" altLang="ko-KR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음성 컨트롤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266580" y="1791729"/>
            <a:ext cx="1408170" cy="2607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시나리오 구성 요소</a:t>
            </a:r>
            <a:endParaRPr lang="ko-KR" altLang="en-US" sz="11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6615" y="3735945"/>
            <a:ext cx="1408170" cy="2607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요소 별 </a:t>
            </a:r>
            <a:r>
              <a:rPr lang="ko-KR" altLang="en-US" sz="11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세부 가정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7800892" y="4463783"/>
            <a:ext cx="2442351" cy="2485199"/>
          </a:xfrm>
          <a:prstGeom prst="rect">
            <a:avLst/>
          </a:prstGeom>
          <a:solidFill>
            <a:srgbClr val="FF0000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정리중</a:t>
            </a:r>
            <a:endParaRPr lang="en-US" altLang="ko-KR" sz="14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59107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en-US" altLang="ko-KR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5</a:t>
            </a: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-1. 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음성인식 </a:t>
            </a:r>
            <a:r>
              <a:rPr kumimoji="0" lang="ko-KR" altLang="en-US" sz="1400" b="1" spc="-1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키네틱</a:t>
            </a:r>
            <a:endParaRPr kumimoji="0" lang="en-US" altLang="ko-KR" sz="14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kumimoji="0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2164" y="324207"/>
            <a:ext cx="1950182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외부 인터페이스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522164" y="1717369"/>
            <a:ext cx="1841321" cy="2494395"/>
            <a:chOff x="4241364" y="1337416"/>
            <a:chExt cx="1841321" cy="249439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4241364" y="2025433"/>
              <a:ext cx="466348" cy="25925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+mn-ea"/>
                </a:rPr>
                <a:t>개인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+mn-ea"/>
                </a:rPr>
                <a:t/>
              </a:r>
              <a:br>
                <a:rPr lang="en-US" altLang="ko-KR" sz="800" dirty="0" smtClean="0">
                  <a:solidFill>
                    <a:schemeClr val="tx1"/>
                  </a:solidFill>
                  <a:latin typeface="+mn-ea"/>
                </a:rPr>
              </a:br>
              <a:r>
                <a:rPr lang="ko-KR" altLang="en-US" sz="800" dirty="0" smtClean="0">
                  <a:solidFill>
                    <a:schemeClr val="tx1"/>
                  </a:solidFill>
                  <a:latin typeface="+mn-ea"/>
                </a:rPr>
                <a:t>집무</a:t>
              </a:r>
              <a:endParaRPr lang="ko-KR" altLang="en-US" sz="8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19" name="꺾인 연결선 18"/>
            <p:cNvCxnSpPr>
              <a:stCxn id="21" idx="3"/>
              <a:endCxn id="18" idx="3"/>
            </p:cNvCxnSpPr>
            <p:nvPr/>
          </p:nvCxnSpPr>
          <p:spPr>
            <a:xfrm flipH="1">
              <a:off x="4707713" y="1450493"/>
              <a:ext cx="8499" cy="704568"/>
            </a:xfrm>
            <a:prstGeom prst="bentConnector3">
              <a:avLst>
                <a:gd name="adj1" fmla="val -2549063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모서리가 둥근 직사각형 19"/>
            <p:cNvSpPr/>
            <p:nvPr/>
          </p:nvSpPr>
          <p:spPr>
            <a:xfrm>
              <a:off x="4809723" y="1559065"/>
              <a:ext cx="586729" cy="44878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bg1"/>
                  </a:solidFill>
                </a:rPr>
                <a:t>주요</a:t>
              </a:r>
              <a:endParaRPr lang="en-US" altLang="ko-KR" sz="1100" b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100" b="1" dirty="0">
                  <a:solidFill>
                    <a:schemeClr val="bg1"/>
                  </a:solidFill>
                </a:rPr>
                <a:t>사업</a:t>
              </a:r>
              <a:endParaRPr lang="en-US" altLang="ko-KR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4249735" y="1337416"/>
              <a:ext cx="466477" cy="22615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+mn-ea"/>
                </a:rPr>
                <a:t>회의</a:t>
              </a:r>
              <a:endParaRPr lang="ko-KR" altLang="en-US" sz="8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4241364" y="3572556"/>
              <a:ext cx="466348" cy="25925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+mn-ea"/>
                </a:rPr>
                <a:t>개인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+mn-ea"/>
                </a:rPr>
                <a:t/>
              </a:r>
              <a:br>
                <a:rPr lang="en-US" altLang="ko-KR" sz="800" dirty="0" smtClean="0">
                  <a:solidFill>
                    <a:schemeClr val="tx1"/>
                  </a:solidFill>
                  <a:latin typeface="+mn-ea"/>
                </a:rPr>
              </a:br>
              <a:r>
                <a:rPr lang="ko-KR" altLang="en-US" sz="800" dirty="0" smtClean="0">
                  <a:solidFill>
                    <a:schemeClr val="tx1"/>
                  </a:solidFill>
                  <a:latin typeface="+mn-ea"/>
                </a:rPr>
                <a:t>집무</a:t>
              </a:r>
              <a:endParaRPr lang="ko-KR" altLang="en-US" sz="8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23" name="꺾인 연결선 22"/>
            <p:cNvCxnSpPr>
              <a:stCxn id="25" idx="3"/>
              <a:endCxn id="22" idx="3"/>
            </p:cNvCxnSpPr>
            <p:nvPr/>
          </p:nvCxnSpPr>
          <p:spPr>
            <a:xfrm flipH="1">
              <a:off x="4707713" y="2997616"/>
              <a:ext cx="8499" cy="704568"/>
            </a:xfrm>
            <a:prstGeom prst="bentConnector3">
              <a:avLst>
                <a:gd name="adj1" fmla="val -2549063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모서리가 둥근 직사각형 23"/>
            <p:cNvSpPr/>
            <p:nvPr/>
          </p:nvSpPr>
          <p:spPr>
            <a:xfrm>
              <a:off x="4809723" y="3106188"/>
              <a:ext cx="586729" cy="44878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bg1"/>
                  </a:solidFill>
                </a:rPr>
                <a:t>시정</a:t>
              </a:r>
              <a:endParaRPr lang="en-US" altLang="ko-KR" sz="1100" b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100" b="1" dirty="0">
                  <a:solidFill>
                    <a:schemeClr val="bg1"/>
                  </a:solidFill>
                </a:rPr>
                <a:t>현황</a:t>
              </a: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4249735" y="2884539"/>
              <a:ext cx="466477" cy="22615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+mn-ea"/>
                </a:rPr>
                <a:t>회의</a:t>
              </a:r>
              <a:endParaRPr lang="ko-KR" altLang="en-US" sz="8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6" name="왼쪽 중괄호 25"/>
            <p:cNvSpPr/>
            <p:nvPr/>
          </p:nvSpPr>
          <p:spPr>
            <a:xfrm flipH="1">
              <a:off x="5362605" y="1846706"/>
              <a:ext cx="288032" cy="1503194"/>
            </a:xfrm>
            <a:prstGeom prst="leftBrace">
              <a:avLst>
                <a:gd name="adj1" fmla="val 73356"/>
                <a:gd name="adj2" fmla="val 50733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5650637" y="1737563"/>
              <a:ext cx="432048" cy="1612338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smtClean="0"/>
                <a:t>시정아카이빙</a:t>
              </a:r>
              <a:endParaRPr lang="ko-KR" altLang="en-US" sz="1500" dirty="0"/>
            </a:p>
          </p:txBody>
        </p:sp>
      </p:grpSp>
      <p:sp>
        <p:nvSpPr>
          <p:cNvPr id="30" name="모서리가 둥근 직사각형 29"/>
          <p:cNvSpPr/>
          <p:nvPr/>
        </p:nvSpPr>
        <p:spPr>
          <a:xfrm>
            <a:off x="3260147" y="1401500"/>
            <a:ext cx="654241" cy="50301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사고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모니터링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251647" y="5642684"/>
            <a:ext cx="731985" cy="37818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시스템소개</a:t>
            </a:r>
            <a:endParaRPr lang="en-US" altLang="ko-KR" sz="1100" b="1" dirty="0">
              <a:solidFill>
                <a:schemeClr val="bg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251648" y="2237112"/>
            <a:ext cx="731984" cy="37818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도로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교통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251648" y="2761326"/>
            <a:ext cx="731984" cy="37818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대기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환경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3260147" y="3346815"/>
            <a:ext cx="748484" cy="37818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재정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현황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251648" y="4042022"/>
            <a:ext cx="731984" cy="37818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주요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사업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3251648" y="4869489"/>
            <a:ext cx="731984" cy="37818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시정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현황</a:t>
            </a:r>
          </a:p>
        </p:txBody>
      </p:sp>
      <p:sp>
        <p:nvSpPr>
          <p:cNvPr id="37" name="왼쪽 중괄호 36"/>
          <p:cNvSpPr/>
          <p:nvPr/>
        </p:nvSpPr>
        <p:spPr>
          <a:xfrm flipH="1">
            <a:off x="3914388" y="1492600"/>
            <a:ext cx="288032" cy="4465082"/>
          </a:xfrm>
          <a:prstGeom prst="leftBrace">
            <a:avLst>
              <a:gd name="adj1" fmla="val 73356"/>
              <a:gd name="adj2" fmla="val 507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4194572" y="2873648"/>
            <a:ext cx="432048" cy="161233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/>
              <a:t>외빈접견</a:t>
            </a:r>
            <a:endParaRPr lang="ko-KR" altLang="en-US" sz="1500" dirty="0"/>
          </a:p>
        </p:txBody>
      </p:sp>
      <p:grpSp>
        <p:nvGrpSpPr>
          <p:cNvPr id="57" name="그룹 56"/>
          <p:cNvGrpSpPr/>
          <p:nvPr/>
        </p:nvGrpSpPr>
        <p:grpSpPr>
          <a:xfrm>
            <a:off x="5334566" y="1534465"/>
            <a:ext cx="3828558" cy="5212408"/>
            <a:chOff x="5978584" y="324926"/>
            <a:chExt cx="2161121" cy="7631486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7647497" y="4863043"/>
              <a:ext cx="492208" cy="22615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+mn-ea"/>
                </a:rPr>
                <a:t>회의</a:t>
              </a:r>
              <a:endParaRPr lang="ko-KR" altLang="en-US" sz="8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7638665" y="5895256"/>
              <a:ext cx="492072" cy="25925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+mn-ea"/>
                </a:rPr>
                <a:t>개인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+mn-ea"/>
                </a:rPr>
                <a:t/>
              </a:r>
              <a:br>
                <a:rPr lang="en-US" altLang="ko-KR" sz="800" dirty="0" smtClean="0">
                  <a:solidFill>
                    <a:schemeClr val="tx1"/>
                  </a:solidFill>
                  <a:latin typeface="+mn-ea"/>
                </a:rPr>
              </a:br>
              <a:r>
                <a:rPr lang="ko-KR" altLang="en-US" sz="800" dirty="0" smtClean="0">
                  <a:solidFill>
                    <a:schemeClr val="tx1"/>
                  </a:solidFill>
                  <a:latin typeface="+mn-ea"/>
                </a:rPr>
                <a:t>집무</a:t>
              </a:r>
              <a:endParaRPr lang="ko-KR" altLang="en-US" sz="8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41" name="꺾인 연결선 40"/>
            <p:cNvCxnSpPr>
              <a:stCxn id="39" idx="1"/>
              <a:endCxn id="40" idx="1"/>
            </p:cNvCxnSpPr>
            <p:nvPr/>
          </p:nvCxnSpPr>
          <p:spPr>
            <a:xfrm rot="10800000" flipV="1">
              <a:off x="7638665" y="4976120"/>
              <a:ext cx="8832" cy="1048764"/>
            </a:xfrm>
            <a:prstGeom prst="bentConnector3">
              <a:avLst>
                <a:gd name="adj1" fmla="val 2688315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모서리가 둥근 직사각형 41"/>
            <p:cNvSpPr/>
            <p:nvPr/>
          </p:nvSpPr>
          <p:spPr>
            <a:xfrm>
              <a:off x="7074065" y="5268282"/>
              <a:ext cx="628011" cy="44878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bg1"/>
                  </a:solidFill>
                </a:rPr>
                <a:t>대기</a:t>
              </a:r>
              <a:endParaRPr lang="en-US" altLang="ko-KR" sz="1100" b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100" b="1" dirty="0">
                  <a:solidFill>
                    <a:schemeClr val="bg1"/>
                  </a:solidFill>
                </a:rPr>
                <a:t>환경</a:t>
              </a:r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7647497" y="324926"/>
              <a:ext cx="492208" cy="22615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+mn-ea"/>
                </a:rPr>
                <a:t>회의</a:t>
              </a:r>
              <a:endParaRPr lang="ko-KR" altLang="en-US" sz="8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7638665" y="1465905"/>
              <a:ext cx="492072" cy="25925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+mn-ea"/>
                </a:rPr>
                <a:t>개인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+mn-ea"/>
                </a:rPr>
                <a:t/>
              </a:r>
              <a:br>
                <a:rPr lang="en-US" altLang="ko-KR" sz="800" dirty="0" smtClean="0">
                  <a:solidFill>
                    <a:schemeClr val="tx1"/>
                  </a:solidFill>
                  <a:latin typeface="+mn-ea"/>
                </a:rPr>
              </a:br>
              <a:r>
                <a:rPr lang="ko-KR" altLang="en-US" sz="800" dirty="0" smtClean="0">
                  <a:solidFill>
                    <a:schemeClr val="tx1"/>
                  </a:solidFill>
                  <a:latin typeface="+mn-ea"/>
                </a:rPr>
                <a:t>집무</a:t>
              </a:r>
              <a:endParaRPr lang="ko-KR" altLang="en-US" sz="8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45" name="꺾인 연결선 44"/>
            <p:cNvCxnSpPr>
              <a:stCxn id="43" idx="1"/>
              <a:endCxn id="44" idx="1"/>
            </p:cNvCxnSpPr>
            <p:nvPr/>
          </p:nvCxnSpPr>
          <p:spPr>
            <a:xfrm rot="10800000" flipV="1">
              <a:off x="7638665" y="438003"/>
              <a:ext cx="8832" cy="1157530"/>
            </a:xfrm>
            <a:prstGeom prst="bentConnector3">
              <a:avLst>
                <a:gd name="adj1" fmla="val 2688315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모서리가 둥근 직사각형 45"/>
            <p:cNvSpPr/>
            <p:nvPr/>
          </p:nvSpPr>
          <p:spPr>
            <a:xfrm>
              <a:off x="6991396" y="836262"/>
              <a:ext cx="710680" cy="44878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</a:rPr>
                <a:t>사고</a:t>
              </a:r>
              <a:endParaRPr lang="en-US" altLang="ko-KR" sz="900" b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900" b="1" dirty="0">
                  <a:solidFill>
                    <a:schemeClr val="bg1"/>
                  </a:solidFill>
                </a:rPr>
                <a:t>모니터링</a:t>
              </a: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7647497" y="2742327"/>
              <a:ext cx="492208" cy="22615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+mn-ea"/>
                </a:rPr>
                <a:t>회의</a:t>
              </a:r>
              <a:endParaRPr lang="ko-KR" altLang="en-US" sz="8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8" name="모서리가 둥근 직사각형 47"/>
            <p:cNvSpPr/>
            <p:nvPr/>
          </p:nvSpPr>
          <p:spPr>
            <a:xfrm>
              <a:off x="7638665" y="3673662"/>
              <a:ext cx="492072" cy="25925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+mn-ea"/>
                </a:rPr>
                <a:t>개인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+mn-ea"/>
                </a:rPr>
                <a:t/>
              </a:r>
              <a:br>
                <a:rPr lang="en-US" altLang="ko-KR" sz="800" dirty="0" smtClean="0">
                  <a:solidFill>
                    <a:schemeClr val="tx1"/>
                  </a:solidFill>
                  <a:latin typeface="+mn-ea"/>
                </a:rPr>
              </a:br>
              <a:r>
                <a:rPr lang="ko-KR" altLang="en-US" sz="800" dirty="0" smtClean="0">
                  <a:solidFill>
                    <a:schemeClr val="tx1"/>
                  </a:solidFill>
                  <a:latin typeface="+mn-ea"/>
                </a:rPr>
                <a:t>집무</a:t>
              </a:r>
              <a:endParaRPr lang="ko-KR" altLang="en-US" sz="8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49" name="꺾인 연결선 48"/>
            <p:cNvCxnSpPr>
              <a:stCxn id="47" idx="1"/>
              <a:endCxn id="48" idx="1"/>
            </p:cNvCxnSpPr>
            <p:nvPr/>
          </p:nvCxnSpPr>
          <p:spPr>
            <a:xfrm rot="10800000" flipV="1">
              <a:off x="7638665" y="2855404"/>
              <a:ext cx="8832" cy="947886"/>
            </a:xfrm>
            <a:prstGeom prst="bentConnector3">
              <a:avLst>
                <a:gd name="adj1" fmla="val 2688315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모서리가 둥근 직사각형 49"/>
            <p:cNvSpPr/>
            <p:nvPr/>
          </p:nvSpPr>
          <p:spPr>
            <a:xfrm>
              <a:off x="7074065" y="3042550"/>
              <a:ext cx="628011" cy="44878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bg1"/>
                  </a:solidFill>
                </a:rPr>
                <a:t>도로</a:t>
              </a:r>
              <a:endParaRPr lang="en-US" altLang="ko-KR" sz="1100" b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100" b="1" dirty="0">
                  <a:solidFill>
                    <a:schemeClr val="bg1"/>
                  </a:solidFill>
                </a:rPr>
                <a:t>교통</a:t>
              </a:r>
            </a:p>
          </p:txBody>
        </p:sp>
        <p:sp>
          <p:nvSpPr>
            <p:cNvPr id="51" name="모서리가 둥근 직사각형 50"/>
            <p:cNvSpPr/>
            <p:nvPr/>
          </p:nvSpPr>
          <p:spPr>
            <a:xfrm>
              <a:off x="7647497" y="6875343"/>
              <a:ext cx="492208" cy="22615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+mn-ea"/>
                </a:rPr>
                <a:t>회의</a:t>
              </a:r>
              <a:endParaRPr lang="ko-KR" altLang="en-US" sz="8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7638665" y="7697157"/>
              <a:ext cx="492072" cy="259255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+mn-ea"/>
                </a:rPr>
                <a:t>개인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+mn-ea"/>
                </a:rPr>
                <a:t/>
              </a:r>
              <a:br>
                <a:rPr lang="en-US" altLang="ko-KR" sz="800" dirty="0" smtClean="0">
                  <a:solidFill>
                    <a:schemeClr val="tx1"/>
                  </a:solidFill>
                  <a:latin typeface="+mn-ea"/>
                </a:rPr>
              </a:br>
              <a:r>
                <a:rPr lang="ko-KR" altLang="en-US" sz="800" dirty="0" smtClean="0">
                  <a:solidFill>
                    <a:schemeClr val="tx1"/>
                  </a:solidFill>
                  <a:latin typeface="+mn-ea"/>
                </a:rPr>
                <a:t>집무</a:t>
              </a:r>
              <a:endParaRPr lang="ko-KR" altLang="en-US" sz="8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53" name="꺾인 연결선 52"/>
            <p:cNvCxnSpPr>
              <a:stCxn id="51" idx="1"/>
              <a:endCxn id="52" idx="1"/>
            </p:cNvCxnSpPr>
            <p:nvPr/>
          </p:nvCxnSpPr>
          <p:spPr>
            <a:xfrm rot="10800000" flipV="1">
              <a:off x="7638665" y="6988419"/>
              <a:ext cx="8832" cy="838365"/>
            </a:xfrm>
            <a:prstGeom prst="bentConnector3">
              <a:avLst>
                <a:gd name="adj1" fmla="val 2688315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모서리가 둥근 직사각형 53"/>
            <p:cNvSpPr/>
            <p:nvPr/>
          </p:nvSpPr>
          <p:spPr>
            <a:xfrm>
              <a:off x="7032730" y="7173276"/>
              <a:ext cx="628011" cy="44878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bg1"/>
                  </a:solidFill>
                </a:rPr>
                <a:t>재정</a:t>
              </a:r>
              <a:endParaRPr lang="en-US" altLang="ko-KR" sz="1100" b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100" b="1" dirty="0">
                  <a:solidFill>
                    <a:schemeClr val="bg1"/>
                  </a:solidFill>
                </a:rPr>
                <a:t>현황</a:t>
              </a:r>
            </a:p>
          </p:txBody>
        </p:sp>
        <p:sp>
          <p:nvSpPr>
            <p:cNvPr id="55" name="왼쪽 중괄호 54"/>
            <p:cNvSpPr/>
            <p:nvPr/>
          </p:nvSpPr>
          <p:spPr>
            <a:xfrm>
              <a:off x="6291809" y="1060651"/>
              <a:ext cx="838903" cy="6346949"/>
            </a:xfrm>
            <a:prstGeom prst="leftBrace">
              <a:avLst>
                <a:gd name="adj1" fmla="val 35911"/>
                <a:gd name="adj2" fmla="val 4912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5978584" y="2968480"/>
              <a:ext cx="432048" cy="3186031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 smtClean="0"/>
                <a:t>실</a:t>
              </a:r>
              <a:endParaRPr lang="en-US" altLang="ko-KR" sz="1500" dirty="0" smtClean="0"/>
            </a:p>
            <a:p>
              <a:pPr algn="ctr"/>
              <a:r>
                <a:rPr lang="ko-KR" altLang="en-US" sz="1500" dirty="0" smtClean="0"/>
                <a:t>시</a:t>
              </a:r>
              <a:endParaRPr lang="en-US" altLang="ko-KR" sz="1500" dirty="0" smtClean="0"/>
            </a:p>
            <a:p>
              <a:pPr algn="ctr"/>
              <a:r>
                <a:rPr lang="ko-KR" altLang="en-US" sz="1500" dirty="0" smtClean="0"/>
                <a:t>간</a:t>
              </a:r>
              <a:endParaRPr lang="en-US" altLang="ko-KR" sz="1500" dirty="0" smtClean="0"/>
            </a:p>
            <a:p>
              <a:pPr algn="ctr"/>
              <a:r>
                <a:rPr lang="ko-KR" altLang="en-US" sz="1500" dirty="0" smtClean="0"/>
                <a:t>도</a:t>
              </a:r>
              <a:endParaRPr lang="en-US" altLang="ko-KR" sz="1500" dirty="0" smtClean="0"/>
            </a:p>
            <a:p>
              <a:pPr algn="ctr"/>
              <a:r>
                <a:rPr lang="ko-KR" altLang="en-US" sz="1500" dirty="0" smtClean="0"/>
                <a:t>시</a:t>
              </a:r>
              <a:endParaRPr lang="en-US" altLang="ko-KR" sz="1500" dirty="0" smtClean="0"/>
            </a:p>
            <a:p>
              <a:pPr algn="ctr"/>
              <a:r>
                <a:rPr lang="ko-KR" altLang="en-US" sz="1500" dirty="0" smtClean="0"/>
                <a:t>현</a:t>
              </a:r>
              <a:endParaRPr lang="en-US" altLang="ko-KR" sz="1500" dirty="0" smtClean="0"/>
            </a:p>
            <a:p>
              <a:pPr algn="ctr"/>
              <a:r>
                <a:rPr lang="ko-KR" altLang="en-US" sz="1500" dirty="0" smtClean="0"/>
                <a:t>황</a:t>
              </a:r>
              <a:endParaRPr lang="en-US" altLang="ko-KR" sz="1500" dirty="0" smtClean="0"/>
            </a:p>
            <a:p>
              <a:pPr algn="ctr"/>
              <a:r>
                <a:rPr lang="ko-KR" altLang="en-US" sz="1500" dirty="0" smtClean="0"/>
                <a:t>점</a:t>
              </a:r>
              <a:endParaRPr lang="en-US" altLang="ko-KR" sz="1500" dirty="0" smtClean="0"/>
            </a:p>
            <a:p>
              <a:pPr algn="ctr"/>
              <a:r>
                <a:rPr lang="ko-KR" altLang="en-US" sz="1500" dirty="0"/>
                <a:t>검</a:t>
              </a:r>
            </a:p>
          </p:txBody>
        </p:sp>
      </p:grpSp>
      <p:sp>
        <p:nvSpPr>
          <p:cNvPr id="58" name="직사각형 57"/>
          <p:cNvSpPr/>
          <p:nvPr/>
        </p:nvSpPr>
        <p:spPr>
          <a:xfrm>
            <a:off x="7800892" y="4463783"/>
            <a:ext cx="2442351" cy="2485199"/>
          </a:xfrm>
          <a:prstGeom prst="rect">
            <a:avLst/>
          </a:prstGeom>
          <a:solidFill>
            <a:srgbClr val="FF0000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정리중</a:t>
            </a:r>
            <a:endParaRPr lang="en-US" altLang="ko-KR" sz="14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34569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직사각형 154"/>
          <p:cNvSpPr/>
          <p:nvPr/>
        </p:nvSpPr>
        <p:spPr>
          <a:xfrm>
            <a:off x="279400" y="1244600"/>
            <a:ext cx="10214429" cy="570774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0" y="900113"/>
            <a:ext cx="106934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6" name="그룹 155"/>
          <p:cNvGrpSpPr/>
          <p:nvPr/>
        </p:nvGrpSpPr>
        <p:grpSpPr>
          <a:xfrm>
            <a:off x="391886" y="1737116"/>
            <a:ext cx="9985828" cy="4995843"/>
            <a:chOff x="289731" y="1737116"/>
            <a:chExt cx="10063549" cy="4995843"/>
          </a:xfrm>
        </p:grpSpPr>
        <p:sp>
          <p:nvSpPr>
            <p:cNvPr id="71" name="직사각형 70"/>
            <p:cNvSpPr/>
            <p:nvPr/>
          </p:nvSpPr>
          <p:spPr>
            <a:xfrm>
              <a:off x="3630302" y="4549557"/>
              <a:ext cx="1544510" cy="5573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지역 및 사건 개요 확인</a:t>
              </a:r>
              <a:endParaRPr lang="en-US" altLang="ko-KR" sz="1100" dirty="0" smtClean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89731" y="4549558"/>
              <a:ext cx="1478575" cy="5573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>
                  <a:solidFill>
                    <a:schemeClr val="tx1"/>
                  </a:solidFill>
                  <a:latin typeface="+mn-ea"/>
                </a:rPr>
                <a:t>사건 발생 후</a:t>
              </a: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976357" y="4549557"/>
              <a:ext cx="1453160" cy="5573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주요 사건인 경우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n-ea"/>
                </a:rPr>
                <a:t/>
              </a:r>
              <a:br>
                <a:rPr lang="en-US" altLang="ko-KR" sz="1100" dirty="0" smtClean="0">
                  <a:solidFill>
                    <a:schemeClr val="tx1"/>
                  </a:solidFill>
                  <a:latin typeface="+mn-ea"/>
                </a:rPr>
              </a:br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소리 알림</a:t>
              </a:r>
              <a:endParaRPr lang="ko-KR" altLang="en-US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5347174" y="4549557"/>
              <a:ext cx="1392439" cy="5573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해당 사건의 </a:t>
              </a:r>
              <a:endParaRPr lang="en-US" altLang="ko-KR" sz="1100" dirty="0" smtClean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상세 정보 확인</a:t>
              </a:r>
              <a:endParaRPr lang="en-US" altLang="ko-KR" sz="1100" dirty="0" smtClean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7130008" y="4922868"/>
              <a:ext cx="1564800" cy="5573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실시간 여론동향 </a:t>
              </a:r>
              <a:endParaRPr lang="en-US" altLang="ko-KR" sz="1100" dirty="0" smtClean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확인</a:t>
              </a:r>
              <a:endParaRPr lang="en-US" altLang="ko-KR" sz="1100" dirty="0" smtClean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8902858" y="3920945"/>
              <a:ext cx="1450422" cy="5573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담당자 연결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n-ea"/>
                </a:rPr>
                <a:t>(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전화 또는 화상회의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n-ea"/>
                </a:rPr>
                <a:t>)</a:t>
              </a: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7130009" y="2925352"/>
              <a:ext cx="1564801" cy="5573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사건 현장 연결</a:t>
              </a:r>
              <a:endParaRPr lang="en-US" altLang="ko-KR" sz="1100" dirty="0" smtClean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  <a:latin typeface="+mn-ea"/>
                </a:rPr>
                <a:t>(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파견된 직원 연결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사진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영상 확인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n-ea"/>
                </a:rPr>
                <a:t>)</a:t>
              </a: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289731" y="3168987"/>
              <a:ext cx="1478575" cy="5573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>
                  <a:solidFill>
                    <a:schemeClr val="tx1"/>
                  </a:solidFill>
                  <a:latin typeface="+mn-ea"/>
                </a:rPr>
                <a:t>사건 발생 전</a:t>
              </a: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1976357" y="3168984"/>
              <a:ext cx="1453160" cy="5573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사고 모니터링</a:t>
              </a:r>
              <a:endParaRPr lang="en-US" altLang="ko-KR" sz="1100" dirty="0" smtClean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3630304" y="3168984"/>
              <a:ext cx="1430698" cy="5573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사건사고 예방 </a:t>
              </a:r>
              <a:endParaRPr lang="en-US" altLang="ko-KR" sz="1100" dirty="0" smtClean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상세 정보 확인</a:t>
              </a:r>
              <a:endParaRPr lang="en-US" altLang="ko-KR" sz="1100" dirty="0" smtClean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5348282" y="3168984"/>
              <a:ext cx="1392439" cy="5573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사건사고 예방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n-ea"/>
                </a:rPr>
                <a:t/>
              </a:r>
              <a:br>
                <a:rPr lang="en-US" altLang="ko-KR" sz="1100" dirty="0" smtClean="0">
                  <a:solidFill>
                    <a:schemeClr val="tx1"/>
                  </a:solidFill>
                  <a:latin typeface="+mn-ea"/>
                </a:rPr>
              </a:br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활동 보고 확인</a:t>
              </a:r>
              <a:endParaRPr lang="en-US" altLang="ko-KR" sz="1100" dirty="0" smtClean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82" name="직선 화살표 연결선 81"/>
            <p:cNvCxnSpPr>
              <a:stCxn id="78" idx="3"/>
              <a:endCxn id="79" idx="1"/>
            </p:cNvCxnSpPr>
            <p:nvPr/>
          </p:nvCxnSpPr>
          <p:spPr>
            <a:xfrm flipV="1">
              <a:off x="1768306" y="3447662"/>
              <a:ext cx="208051" cy="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/>
            <p:cNvCxnSpPr>
              <a:stCxn id="79" idx="3"/>
              <a:endCxn id="80" idx="1"/>
            </p:cNvCxnSpPr>
            <p:nvPr/>
          </p:nvCxnSpPr>
          <p:spPr>
            <a:xfrm>
              <a:off x="3429516" y="3447662"/>
              <a:ext cx="20078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/>
            <p:cNvCxnSpPr>
              <a:stCxn id="80" idx="3"/>
              <a:endCxn id="81" idx="1"/>
            </p:cNvCxnSpPr>
            <p:nvPr/>
          </p:nvCxnSpPr>
          <p:spPr>
            <a:xfrm>
              <a:off x="5061002" y="3447662"/>
              <a:ext cx="28728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/>
            <p:cNvCxnSpPr>
              <a:stCxn id="72" idx="3"/>
              <a:endCxn id="73" idx="1"/>
            </p:cNvCxnSpPr>
            <p:nvPr/>
          </p:nvCxnSpPr>
          <p:spPr>
            <a:xfrm flipV="1">
              <a:off x="1768306" y="4828235"/>
              <a:ext cx="208051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/>
            <p:cNvCxnSpPr>
              <a:stCxn id="73" idx="3"/>
              <a:endCxn id="71" idx="1"/>
            </p:cNvCxnSpPr>
            <p:nvPr/>
          </p:nvCxnSpPr>
          <p:spPr>
            <a:xfrm>
              <a:off x="3429516" y="4828235"/>
              <a:ext cx="20078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/>
            <p:cNvCxnSpPr>
              <a:stCxn id="71" idx="3"/>
              <a:endCxn id="74" idx="1"/>
            </p:cNvCxnSpPr>
            <p:nvPr/>
          </p:nvCxnSpPr>
          <p:spPr>
            <a:xfrm>
              <a:off x="5174813" y="4828235"/>
              <a:ext cx="17236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/>
            <p:cNvCxnSpPr>
              <a:stCxn id="92" idx="3"/>
            </p:cNvCxnSpPr>
            <p:nvPr/>
          </p:nvCxnSpPr>
          <p:spPr>
            <a:xfrm flipV="1">
              <a:off x="8694808" y="4199623"/>
              <a:ext cx="208050" cy="107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직사각형 91"/>
            <p:cNvSpPr/>
            <p:nvPr/>
          </p:nvSpPr>
          <p:spPr>
            <a:xfrm>
              <a:off x="7130008" y="3931705"/>
              <a:ext cx="1564800" cy="5573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관련사건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n-ea"/>
                </a:rPr>
                <a:t>,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 사고 </a:t>
              </a:r>
              <a:endParaRPr lang="en-US" altLang="ko-KR" sz="1100" dirty="0" smtClean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확인</a:t>
              </a:r>
              <a:endParaRPr lang="en-US" altLang="ko-KR" sz="1100" dirty="0" smtClean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1976357" y="5570940"/>
              <a:ext cx="1453160" cy="2679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 smtClean="0">
                  <a:solidFill>
                    <a:schemeClr val="tx1"/>
                  </a:solidFill>
                  <a:latin typeface="+mn-ea"/>
                </a:rPr>
                <a:t>디지털보좌관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1976357" y="5838855"/>
              <a:ext cx="1453160" cy="82784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안전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위기관리와 관련된 상황 기능을 우선적으로 제공해야 함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.</a:t>
              </a:r>
            </a:p>
          </p:txBody>
        </p:sp>
        <p:cxnSp>
          <p:nvCxnSpPr>
            <p:cNvPr id="16" name="직선 화살표 연결선 15"/>
            <p:cNvCxnSpPr>
              <a:stCxn id="94" idx="0"/>
              <a:endCxn id="73" idx="2"/>
            </p:cNvCxnSpPr>
            <p:nvPr/>
          </p:nvCxnSpPr>
          <p:spPr>
            <a:xfrm flipV="1">
              <a:off x="2702937" y="5106913"/>
              <a:ext cx="0" cy="464027"/>
            </a:xfrm>
            <a:prstGeom prst="straightConnector1">
              <a:avLst/>
            </a:prstGeom>
            <a:ln w="31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꺾인 연결선 95"/>
            <p:cNvCxnSpPr>
              <a:stCxn id="74" idx="3"/>
              <a:endCxn id="92" idx="1"/>
            </p:cNvCxnSpPr>
            <p:nvPr/>
          </p:nvCxnSpPr>
          <p:spPr>
            <a:xfrm flipV="1">
              <a:off x="6739613" y="4210383"/>
              <a:ext cx="390395" cy="617852"/>
            </a:xfrm>
            <a:prstGeom prst="bentConnector3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꺾인 연결선 96"/>
            <p:cNvCxnSpPr>
              <a:stCxn id="81" idx="3"/>
              <a:endCxn id="92" idx="1"/>
            </p:cNvCxnSpPr>
            <p:nvPr/>
          </p:nvCxnSpPr>
          <p:spPr>
            <a:xfrm>
              <a:off x="6740721" y="3447662"/>
              <a:ext cx="389287" cy="76272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/>
            <p:cNvCxnSpPr>
              <a:stCxn id="77" idx="2"/>
              <a:endCxn id="92" idx="0"/>
            </p:cNvCxnSpPr>
            <p:nvPr/>
          </p:nvCxnSpPr>
          <p:spPr>
            <a:xfrm flipH="1">
              <a:off x="7912408" y="3482708"/>
              <a:ext cx="2" cy="4489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>
              <a:stCxn id="75" idx="0"/>
              <a:endCxn id="92" idx="2"/>
            </p:cNvCxnSpPr>
            <p:nvPr/>
          </p:nvCxnSpPr>
          <p:spPr>
            <a:xfrm flipV="1">
              <a:off x="7912408" y="4489061"/>
              <a:ext cx="0" cy="4338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/>
            <p:cNvSpPr/>
            <p:nvPr/>
          </p:nvSpPr>
          <p:spPr>
            <a:xfrm>
              <a:off x="1976357" y="1737116"/>
              <a:ext cx="1453160" cy="2679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 smtClean="0">
                  <a:solidFill>
                    <a:schemeClr val="tx1"/>
                  </a:solidFill>
                  <a:latin typeface="+mn-ea"/>
                </a:rPr>
                <a:t>디지털보좌관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1976357" y="2005031"/>
              <a:ext cx="1453160" cy="70176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+mn-ea"/>
                </a:rPr>
                <a:t>실시간 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서울시 전체가 </a:t>
              </a:r>
              <a:r>
                <a:rPr lang="ko-KR" altLang="en-US" sz="1000" dirty="0" err="1">
                  <a:solidFill>
                    <a:schemeClr val="tx1"/>
                  </a:solidFill>
                  <a:latin typeface="+mn-ea"/>
                </a:rPr>
                <a:t>모니터링되고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 있다는 이미지가 시각적으로 표현되도록 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+mn-ea"/>
                </a:rPr>
                <a:t>설계중요</a:t>
              </a:r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113" name="직선 화살표 연결선 112"/>
            <p:cNvCxnSpPr>
              <a:stCxn id="109" idx="2"/>
              <a:endCxn id="79" idx="0"/>
            </p:cNvCxnSpPr>
            <p:nvPr/>
          </p:nvCxnSpPr>
          <p:spPr>
            <a:xfrm>
              <a:off x="2702937" y="2706797"/>
              <a:ext cx="0" cy="462187"/>
            </a:xfrm>
            <a:prstGeom prst="straightConnector1">
              <a:avLst/>
            </a:prstGeom>
            <a:ln w="31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직사각형 129"/>
            <p:cNvSpPr/>
            <p:nvPr/>
          </p:nvSpPr>
          <p:spPr>
            <a:xfrm>
              <a:off x="7112000" y="5637198"/>
              <a:ext cx="1562100" cy="2679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 smtClean="0">
                  <a:solidFill>
                    <a:schemeClr val="tx1"/>
                  </a:solidFill>
                  <a:latin typeface="+mn-ea"/>
                </a:rPr>
                <a:t>디지털보좌관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7112000" y="5905112"/>
              <a:ext cx="1562100" cy="82784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위험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안전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교통 등 상황 발생시 상황을 바로 보여줄 수 있는 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CCTV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와 같은 형태가 필요함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.</a:t>
              </a:r>
            </a:p>
          </p:txBody>
        </p:sp>
        <p:cxnSp>
          <p:nvCxnSpPr>
            <p:cNvPr id="133" name="직선 화살표 연결선 132"/>
            <p:cNvCxnSpPr/>
            <p:nvPr/>
          </p:nvCxnSpPr>
          <p:spPr>
            <a:xfrm flipV="1">
              <a:off x="7912408" y="5478938"/>
              <a:ext cx="0" cy="158261"/>
            </a:xfrm>
            <a:prstGeom prst="straightConnector1">
              <a:avLst/>
            </a:prstGeom>
            <a:ln w="31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/>
            <p:cNvSpPr/>
            <p:nvPr/>
          </p:nvSpPr>
          <p:spPr>
            <a:xfrm>
              <a:off x="7124700" y="1737116"/>
              <a:ext cx="1582810" cy="2679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 smtClean="0">
                  <a:solidFill>
                    <a:schemeClr val="tx1"/>
                  </a:solidFill>
                  <a:latin typeface="+mn-ea"/>
                </a:rPr>
                <a:t>디지털보좌관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7124700" y="2005031"/>
              <a:ext cx="1582810" cy="70176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+mn-ea"/>
                </a:rPr>
                <a:t>실시간 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서울시 전체가 </a:t>
              </a:r>
              <a:r>
                <a:rPr lang="ko-KR" altLang="en-US" sz="1000" dirty="0" err="1">
                  <a:solidFill>
                    <a:schemeClr val="tx1"/>
                  </a:solidFill>
                  <a:latin typeface="+mn-ea"/>
                </a:rPr>
                <a:t>모니터링되고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 있다는 이미지가 시각적으로 표현되도록 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+mn-ea"/>
                </a:rPr>
                <a:t>설계중요</a:t>
              </a:r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141" name="직선 화살표 연결선 140"/>
            <p:cNvCxnSpPr>
              <a:stCxn id="139" idx="2"/>
              <a:endCxn id="77" idx="0"/>
            </p:cNvCxnSpPr>
            <p:nvPr/>
          </p:nvCxnSpPr>
          <p:spPr>
            <a:xfrm flipH="1">
              <a:off x="7912410" y="2706797"/>
              <a:ext cx="3695" cy="218555"/>
            </a:xfrm>
            <a:prstGeom prst="straightConnector1">
              <a:avLst/>
            </a:prstGeom>
            <a:ln w="31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직사각형 146"/>
            <p:cNvSpPr/>
            <p:nvPr/>
          </p:nvSpPr>
          <p:spPr>
            <a:xfrm>
              <a:off x="8880129" y="1737116"/>
              <a:ext cx="1473151" cy="2679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 smtClean="0">
                  <a:solidFill>
                    <a:schemeClr val="tx1"/>
                  </a:solidFill>
                  <a:latin typeface="+mn-ea"/>
                </a:rPr>
                <a:t>시장님</a:t>
              </a:r>
              <a:endParaRPr lang="en-US" altLang="ko-KR" sz="11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8880129" y="2005031"/>
              <a:ext cx="1473151" cy="70176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+mn-ea"/>
                </a:rPr>
                <a:t>시장실과 현장의 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긴밀한 </a:t>
              </a:r>
              <a:r>
                <a:rPr lang="ko-KR" altLang="en-US" sz="1000" dirty="0" err="1" smtClean="0">
                  <a:solidFill>
                    <a:schemeClr val="tx1"/>
                  </a:solidFill>
                  <a:latin typeface="+mn-ea"/>
                </a:rPr>
                <a:t>결합인터렉티브한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활용이 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+mn-ea"/>
                </a:rPr>
                <a:t>필요</a:t>
              </a:r>
              <a:r>
                <a:rPr lang="en-US" altLang="ko-KR" sz="1000" dirty="0" smtClean="0">
                  <a:solidFill>
                    <a:schemeClr val="tx1"/>
                  </a:solidFill>
                  <a:latin typeface="+mn-ea"/>
                </a:rPr>
                <a:t>(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+mn-ea"/>
                </a:rPr>
                <a:t>현장연결</a:t>
              </a:r>
              <a:r>
                <a:rPr lang="en-US" altLang="ko-KR" sz="1000" dirty="0" smtClean="0">
                  <a:solidFill>
                    <a:schemeClr val="tx1"/>
                  </a:solidFill>
                  <a:latin typeface="+mn-ea"/>
                </a:rPr>
                <a:t/>
              </a:r>
              <a:br>
                <a:rPr lang="en-US" altLang="ko-KR" sz="1000" dirty="0" smtClean="0">
                  <a:solidFill>
                    <a:schemeClr val="tx1"/>
                  </a:solidFill>
                  <a:latin typeface="+mn-ea"/>
                </a:rPr>
              </a:br>
              <a:r>
                <a:rPr lang="ko-KR" altLang="en-US" sz="1000" dirty="0" smtClean="0">
                  <a:solidFill>
                    <a:schemeClr val="tx1"/>
                  </a:solidFill>
                  <a:latin typeface="+mn-ea"/>
                </a:rPr>
                <a:t>및 화상통화</a:t>
              </a:r>
              <a:r>
                <a:rPr lang="en-US" altLang="ko-KR" sz="1000" dirty="0" smtClean="0">
                  <a:solidFill>
                    <a:schemeClr val="tx1"/>
                  </a:solidFill>
                  <a:latin typeface="+mn-ea"/>
                </a:rPr>
                <a:t>/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+mn-ea"/>
                </a:rPr>
                <a:t>회의</a:t>
              </a:r>
              <a:r>
                <a:rPr lang="en-US" altLang="ko-KR" sz="1000" dirty="0" smtClean="0">
                  <a:solidFill>
                    <a:schemeClr val="tx1"/>
                  </a:solidFill>
                  <a:latin typeface="+mn-ea"/>
                </a:rPr>
                <a:t>)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+mn-ea"/>
                </a:rPr>
                <a:t> </a:t>
              </a:r>
              <a:endParaRPr lang="ko-KR" altLang="en-US" sz="10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149" name="직선 화살표 연결선 148"/>
            <p:cNvCxnSpPr/>
            <p:nvPr/>
          </p:nvCxnSpPr>
          <p:spPr>
            <a:xfrm flipH="1">
              <a:off x="8694808" y="2706797"/>
              <a:ext cx="999963" cy="1224908"/>
            </a:xfrm>
            <a:prstGeom prst="straightConnector1">
              <a:avLst/>
            </a:prstGeom>
            <a:ln w="31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직사각형 151"/>
          <p:cNvSpPr/>
          <p:nvPr/>
        </p:nvSpPr>
        <p:spPr>
          <a:xfrm>
            <a:off x="279399" y="900113"/>
            <a:ext cx="10214429" cy="34448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 도시현황</a:t>
            </a:r>
            <a:r>
              <a: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사고모니터링</a:t>
            </a:r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: </a:t>
            </a:r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재난</a:t>
            </a:r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사건</a:t>
            </a:r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</a:t>
            </a:r>
            <a:r>
              <a: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 대형 사고 발생시 현장상황을 관제 및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모니터링하는</a:t>
            </a:r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상황</a:t>
            </a:r>
            <a:endParaRPr lang="en-US" altLang="ko-KR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03164" y="324247"/>
            <a:ext cx="8576066" cy="477054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20320">
              <a:spcBef>
                <a:spcPts val="270"/>
              </a:spcBef>
              <a:defRPr sz="2500" b="1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Rix고딕 M" panose="02020603020101020101" pitchFamily="18" charset="-127"/>
                <a:ea typeface="Rix고딕 M" panose="02020603020101020101" pitchFamily="18" charset="-127"/>
                <a:cs typeface="Malgun Gothic"/>
              </a:defRPr>
            </a:lvl1pPr>
          </a:lstStyle>
          <a:p>
            <a:pPr defTabSz="1043056" fontAlgn="auto">
              <a:spcAft>
                <a:spcPts val="0"/>
              </a:spcAft>
              <a:defRPr/>
            </a:pPr>
            <a:r>
              <a:rPr kumimoji="0"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II -     - 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</a:t>
            </a:r>
            <a:r>
              <a:rPr kumimoji="0"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kumimoji="0" lang="en-US" altLang="ko-KR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0" lang="ko-KR" altLang="en-US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사고모니터링</a:t>
            </a:r>
            <a:r>
              <a:rPr kumimoji="0" lang="en-US" altLang="ko-KR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시나리오 흐름도</a:t>
            </a:r>
            <a:endParaRPr kumimoji="0"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9269" y="385763"/>
            <a:ext cx="373063" cy="355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kumimoji="0" lang="ko-KR" altLang="en-US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7800892" y="4463783"/>
            <a:ext cx="2442351" cy="2485199"/>
          </a:xfrm>
          <a:prstGeom prst="rect">
            <a:avLst/>
          </a:prstGeom>
          <a:solidFill>
            <a:srgbClr val="FF0000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정리중</a:t>
            </a:r>
            <a:endParaRPr lang="en-US" altLang="ko-KR" sz="14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38042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203164" y="324247"/>
            <a:ext cx="7502375" cy="477054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20320">
              <a:spcBef>
                <a:spcPts val="270"/>
              </a:spcBef>
              <a:defRPr sz="2500" b="1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Rix고딕 M" panose="02020603020101020101" pitchFamily="18" charset="-127"/>
                <a:ea typeface="Rix고딕 M" panose="02020603020101020101" pitchFamily="18" charset="-127"/>
                <a:cs typeface="Malgun Gothic"/>
              </a:defRPr>
            </a:lvl1pPr>
          </a:lstStyle>
          <a:p>
            <a:pPr defTabSz="1043056" fontAlgn="auto">
              <a:spcAft>
                <a:spcPts val="0"/>
              </a:spcAft>
              <a:defRPr/>
            </a:pPr>
            <a:r>
              <a:rPr kumimoji="0"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II -     - </a:t>
            </a:r>
            <a:r>
              <a:rPr kumimoji="0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</a:t>
            </a:r>
            <a:r>
              <a:rPr kumimoji="0"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kumimoji="0" lang="ko-KR" altLang="en-US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실시간도시현황</a:t>
            </a:r>
            <a:r>
              <a:rPr kumimoji="0" lang="en-US" altLang="ko-KR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0" lang="ko-KR" altLang="en-US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도로교통</a:t>
            </a:r>
            <a:r>
              <a:rPr kumimoji="0" lang="en-US" altLang="ko-KR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kumimoji="0" lang="ko-KR" altLang="en-US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시나리오 흐름도</a:t>
            </a:r>
            <a:endParaRPr kumimoji="0"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99269" y="385763"/>
            <a:ext cx="373063" cy="355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kumimoji="0" lang="ko-KR" altLang="en-US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0" y="900113"/>
            <a:ext cx="106934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279400" y="1244600"/>
            <a:ext cx="10214429" cy="570774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0" y="900113"/>
            <a:ext cx="106934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3762524" y="900113"/>
            <a:ext cx="3387576" cy="34448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 도시현황</a:t>
            </a:r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도로교통상황</a:t>
            </a:r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94169" y="4549557"/>
            <a:ext cx="1499958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돌발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통제</a:t>
            </a:r>
            <a:endParaRPr lang="en-US" altLang="ko-KR" sz="11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91886" y="4549558"/>
            <a:ext cx="1550151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도로교통 문제발생</a:t>
            </a:r>
            <a:endParaRPr lang="ko-KR" altLang="en-US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160159" y="4549557"/>
            <a:ext cx="1523505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사고 정보 파악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694152" y="4549557"/>
            <a:ext cx="1459845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정보조회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91886" y="3168987"/>
            <a:ext cx="1550151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도로교통 상황탐색</a:t>
            </a:r>
            <a:endParaRPr lang="ko-KR" altLang="en-US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160159" y="3168984"/>
            <a:ext cx="1523505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세부 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지역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/>
            </a:r>
            <a:br>
              <a:rPr lang="en-US" altLang="ko-KR" sz="1100" dirty="0" smtClean="0">
                <a:solidFill>
                  <a:schemeClr val="tx1"/>
                </a:solidFill>
                <a:latin typeface="+mn-ea"/>
              </a:rPr>
            </a:b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교통 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상황 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파악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894171" y="3168984"/>
            <a:ext cx="1499956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교통수단 별 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/>
            </a:r>
            <a:br>
              <a:rPr lang="en-US" altLang="ko-KR" sz="1100" dirty="0">
                <a:solidFill>
                  <a:schemeClr val="tx1"/>
                </a:solidFill>
                <a:latin typeface="+mn-ea"/>
              </a:rPr>
            </a:b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교통 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상황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695314" y="3168984"/>
            <a:ext cx="1459845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교통수단별 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/>
            </a:r>
            <a:br>
              <a:rPr lang="en-US" altLang="ko-KR" sz="1100" dirty="0" smtClean="0">
                <a:solidFill>
                  <a:schemeClr val="tx1"/>
                </a:solidFill>
                <a:latin typeface="+mn-ea"/>
              </a:rPr>
            </a:b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위치정보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60" name="직선 화살표 연결선 59"/>
          <p:cNvCxnSpPr>
            <a:stCxn id="56" idx="3"/>
            <a:endCxn id="57" idx="1"/>
          </p:cNvCxnSpPr>
          <p:nvPr/>
        </p:nvCxnSpPr>
        <p:spPr>
          <a:xfrm flipV="1">
            <a:off x="1942037" y="3447662"/>
            <a:ext cx="218122" cy="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57" idx="3"/>
            <a:endCxn id="58" idx="1"/>
          </p:cNvCxnSpPr>
          <p:nvPr/>
        </p:nvCxnSpPr>
        <p:spPr>
          <a:xfrm>
            <a:off x="3683663" y="3447662"/>
            <a:ext cx="21050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58" idx="3"/>
            <a:endCxn id="59" idx="1"/>
          </p:cNvCxnSpPr>
          <p:nvPr/>
        </p:nvCxnSpPr>
        <p:spPr>
          <a:xfrm>
            <a:off x="5394127" y="3447662"/>
            <a:ext cx="3011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52" idx="3"/>
            <a:endCxn id="53" idx="1"/>
          </p:cNvCxnSpPr>
          <p:nvPr/>
        </p:nvCxnSpPr>
        <p:spPr>
          <a:xfrm flipV="1">
            <a:off x="1942037" y="4828235"/>
            <a:ext cx="21812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stCxn id="53" idx="3"/>
            <a:endCxn id="51" idx="1"/>
          </p:cNvCxnSpPr>
          <p:nvPr/>
        </p:nvCxnSpPr>
        <p:spPr>
          <a:xfrm>
            <a:off x="3683664" y="4828235"/>
            <a:ext cx="2105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stCxn id="51" idx="3"/>
            <a:endCxn id="54" idx="1"/>
          </p:cNvCxnSpPr>
          <p:nvPr/>
        </p:nvCxnSpPr>
        <p:spPr>
          <a:xfrm>
            <a:off x="5394127" y="4828235"/>
            <a:ext cx="30002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7563290" y="3448169"/>
            <a:ext cx="2704660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CCTV 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영상 확인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73" name="꺾인 연결선 72"/>
          <p:cNvCxnSpPr>
            <a:stCxn id="54" idx="3"/>
            <a:endCxn id="72" idx="1"/>
          </p:cNvCxnSpPr>
          <p:nvPr/>
        </p:nvCxnSpPr>
        <p:spPr>
          <a:xfrm flipV="1">
            <a:off x="7153997" y="3726847"/>
            <a:ext cx="409293" cy="1101388"/>
          </a:xfrm>
          <a:prstGeom prst="bentConnector3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59" idx="3"/>
            <a:endCxn id="72" idx="1"/>
          </p:cNvCxnSpPr>
          <p:nvPr/>
        </p:nvCxnSpPr>
        <p:spPr>
          <a:xfrm>
            <a:off x="7155159" y="3447662"/>
            <a:ext cx="408131" cy="27918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2160160" y="1737116"/>
            <a:ext cx="1523504" cy="267915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디지털보좌관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2160160" y="2005031"/>
            <a:ext cx="1523504" cy="701766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실시간 서울시 전체가 </a:t>
            </a:r>
            <a:r>
              <a:rPr lang="ko-KR" altLang="en-US" sz="1000" dirty="0" err="1" smtClean="0">
                <a:solidFill>
                  <a:schemeClr val="tx1"/>
                </a:solidFill>
                <a:latin typeface="+mn-ea"/>
              </a:rPr>
              <a:t>모니터링되고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 있다는 이미지가 시각적으로 표현되도록 설계중요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80" name="직선 화살표 연결선 79"/>
          <p:cNvCxnSpPr>
            <a:endCxn id="57" idx="0"/>
          </p:cNvCxnSpPr>
          <p:nvPr/>
        </p:nvCxnSpPr>
        <p:spPr>
          <a:xfrm>
            <a:off x="2921912" y="2706797"/>
            <a:ext cx="0" cy="462187"/>
          </a:xfrm>
          <a:prstGeom prst="straightConnector1">
            <a:avLst/>
          </a:prstGeom>
          <a:ln w="31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7557725" y="1737116"/>
            <a:ext cx="2710225" cy="267915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시장님</a:t>
            </a:r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기획담당관</a:t>
            </a:r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디지털보좌관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7557725" y="2005030"/>
            <a:ext cx="2710225" cy="1154691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실시간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서울시 전체가 </a:t>
            </a:r>
            <a:r>
              <a:rPr lang="ko-KR" altLang="en-US" sz="1000" dirty="0" err="1">
                <a:solidFill>
                  <a:schemeClr val="tx1"/>
                </a:solidFill>
                <a:latin typeface="+mn-ea"/>
              </a:rPr>
              <a:t>모니터링되고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있다는 이미지가 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시각적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표현되도록 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설계중요</a:t>
            </a:r>
            <a:endParaRPr lang="en-US" altLang="ko-KR" sz="1000" dirty="0" smtClean="0">
              <a:solidFill>
                <a:schemeClr val="tx1"/>
              </a:solidFill>
              <a:latin typeface="+mn-ea"/>
            </a:endParaRPr>
          </a:p>
          <a:p>
            <a:endParaRPr lang="en-US" altLang="ko-KR" sz="1000" dirty="0" smtClean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위험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안전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교통 등 상황 발생시 바로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/>
            </a:r>
            <a:br>
              <a:rPr lang="en-US" altLang="ko-KR" sz="1000" dirty="0">
                <a:solidFill>
                  <a:schemeClr val="tx1"/>
                </a:solidFill>
                <a:latin typeface="+mn-ea"/>
              </a:rPr>
            </a:b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보여줄 수 있는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CCTV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와 같은 형태 중요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85" name="직선 화살표 연결선 84"/>
          <p:cNvCxnSpPr>
            <a:stCxn id="82" idx="2"/>
            <a:endCxn id="72" idx="0"/>
          </p:cNvCxnSpPr>
          <p:nvPr/>
        </p:nvCxnSpPr>
        <p:spPr>
          <a:xfrm>
            <a:off x="8912838" y="3159721"/>
            <a:ext cx="2783" cy="288448"/>
          </a:xfrm>
          <a:prstGeom prst="straightConnector1">
            <a:avLst/>
          </a:prstGeom>
          <a:ln w="31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3882397" y="5468171"/>
            <a:ext cx="1479310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대형사고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5694152" y="5444285"/>
            <a:ext cx="1459845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사고모니터링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88" name="꺾인 연결선 87"/>
          <p:cNvCxnSpPr>
            <a:stCxn id="53" idx="2"/>
            <a:endCxn id="86" idx="1"/>
          </p:cNvCxnSpPr>
          <p:nvPr/>
        </p:nvCxnSpPr>
        <p:spPr>
          <a:xfrm rot="16200000" flipH="1">
            <a:off x="3082186" y="4946638"/>
            <a:ext cx="639936" cy="96048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86" idx="3"/>
          </p:cNvCxnSpPr>
          <p:nvPr/>
        </p:nvCxnSpPr>
        <p:spPr>
          <a:xfrm>
            <a:off x="5361707" y="5746849"/>
            <a:ext cx="3324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7563290" y="4186797"/>
            <a:ext cx="2704660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담당자 연결</a:t>
            </a:r>
            <a:endParaRPr lang="en-US" altLang="ko-KR" sz="11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화상통화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회의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전화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)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91" name="꺾인 연결선 90"/>
          <p:cNvCxnSpPr/>
          <p:nvPr/>
        </p:nvCxnSpPr>
        <p:spPr>
          <a:xfrm>
            <a:off x="7155159" y="4186290"/>
            <a:ext cx="408131" cy="27918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/>
          <p:cNvSpPr/>
          <p:nvPr/>
        </p:nvSpPr>
        <p:spPr>
          <a:xfrm>
            <a:off x="7557725" y="5140654"/>
            <a:ext cx="2710225" cy="267915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시장님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7557725" y="5408568"/>
            <a:ext cx="2710225" cy="820335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시장실과 현장의 긴밀한 결합이 필요함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r>
              <a:rPr lang="ko-KR" altLang="en-US" sz="1000" dirty="0" err="1">
                <a:solidFill>
                  <a:schemeClr val="tx1"/>
                </a:solidFill>
                <a:latin typeface="+mn-ea"/>
              </a:rPr>
              <a:t>인터렉티브한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활용이 필요함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.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현장연결 및 화상통화가 가능해야 함</a:t>
            </a:r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.)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3882396" y="1737116"/>
            <a:ext cx="3267703" cy="267915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시장님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3882396" y="2005031"/>
            <a:ext cx="3267703" cy="701766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다양한 기관에서 제공하고 있는 정보 중 관련된 정보들이 디지털 </a:t>
            </a:r>
            <a:r>
              <a:rPr lang="ko-KR" altLang="en-US" sz="1000" dirty="0" err="1">
                <a:solidFill>
                  <a:schemeClr val="tx1"/>
                </a:solidFill>
                <a:latin typeface="+mn-ea"/>
              </a:rPr>
              <a:t>시장실에서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통합되어 제시 및 관리되는 인상을 주어야 함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cxnSp>
        <p:nvCxnSpPr>
          <p:cNvPr id="97" name="직선 화살표 연결선 96"/>
          <p:cNvCxnSpPr/>
          <p:nvPr/>
        </p:nvCxnSpPr>
        <p:spPr>
          <a:xfrm flipH="1">
            <a:off x="3683663" y="2706797"/>
            <a:ext cx="438901" cy="462190"/>
          </a:xfrm>
          <a:prstGeom prst="straightConnector1">
            <a:avLst/>
          </a:prstGeom>
          <a:ln w="31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stCxn id="92" idx="0"/>
            <a:endCxn id="90" idx="2"/>
          </p:cNvCxnSpPr>
          <p:nvPr/>
        </p:nvCxnSpPr>
        <p:spPr>
          <a:xfrm flipV="1">
            <a:off x="8912838" y="4744153"/>
            <a:ext cx="2782" cy="396501"/>
          </a:xfrm>
          <a:prstGeom prst="straightConnector1">
            <a:avLst/>
          </a:prstGeom>
          <a:ln w="31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2065486" y="5570940"/>
            <a:ext cx="1441937" cy="267915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디지털보좌관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2065486" y="5838855"/>
            <a:ext cx="1441937" cy="827846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안전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위기관리와 관련된 상황 기능을 우선적으로 제공해야 함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cxnSp>
        <p:nvCxnSpPr>
          <p:cNvPr id="104" name="직선 화살표 연결선 103"/>
          <p:cNvCxnSpPr>
            <a:stCxn id="102" idx="0"/>
          </p:cNvCxnSpPr>
          <p:nvPr/>
        </p:nvCxnSpPr>
        <p:spPr>
          <a:xfrm flipV="1">
            <a:off x="2786455" y="5106913"/>
            <a:ext cx="0" cy="464027"/>
          </a:xfrm>
          <a:prstGeom prst="straightConnector1">
            <a:avLst/>
          </a:prstGeom>
          <a:ln w="31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0616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203164" y="324247"/>
            <a:ext cx="7502375" cy="477054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20320">
              <a:spcBef>
                <a:spcPts val="270"/>
              </a:spcBef>
              <a:defRPr sz="2500" b="1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Rix고딕 M" panose="02020603020101020101" pitchFamily="18" charset="-127"/>
                <a:ea typeface="Rix고딕 M" panose="02020603020101020101" pitchFamily="18" charset="-127"/>
                <a:cs typeface="Malgun Gothic"/>
              </a:defRPr>
            </a:lvl1pPr>
          </a:lstStyle>
          <a:p>
            <a:pPr defTabSz="1043056" fontAlgn="auto">
              <a:spcAft>
                <a:spcPts val="0"/>
              </a:spcAft>
              <a:defRPr/>
            </a:pPr>
            <a:r>
              <a:rPr kumimoji="0"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II -     - 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</a:t>
            </a:r>
            <a:r>
              <a:rPr kumimoji="0"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kumimoji="0" lang="ko-KR" altLang="en-US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실시간도시현황</a:t>
            </a:r>
            <a:r>
              <a:rPr kumimoji="0" lang="en-US" altLang="ko-KR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0" lang="ko-KR" altLang="en-US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대기환경</a:t>
            </a:r>
            <a:r>
              <a:rPr kumimoji="0" lang="en-US" altLang="ko-KR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kumimoji="0" lang="ko-KR" altLang="en-US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시나리오 흐름도</a:t>
            </a:r>
            <a:endParaRPr kumimoji="0"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99269" y="385763"/>
            <a:ext cx="373063" cy="355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kumimoji="0" lang="ko-KR" altLang="en-US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0" y="900113"/>
            <a:ext cx="106934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279400" y="1244600"/>
            <a:ext cx="10214429" cy="570774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391886" y="1737116"/>
            <a:ext cx="9876064" cy="4491787"/>
            <a:chOff x="391886" y="1737116"/>
            <a:chExt cx="9347302" cy="4491787"/>
          </a:xfrm>
        </p:grpSpPr>
        <p:sp>
          <p:nvSpPr>
            <p:cNvPr id="55" name="직사각형 54"/>
            <p:cNvSpPr/>
            <p:nvPr/>
          </p:nvSpPr>
          <p:spPr>
            <a:xfrm>
              <a:off x="3706658" y="4549557"/>
              <a:ext cx="1412540" cy="5573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주의보 또는 경보 </a:t>
              </a:r>
              <a:r>
                <a:rPr lang="en-US" altLang="ko-KR" sz="1100" dirty="0">
                  <a:solidFill>
                    <a:schemeClr val="tx1"/>
                  </a:solidFill>
                  <a:latin typeface="+mn-ea"/>
                </a:rPr>
                <a:t/>
              </a:r>
              <a:br>
                <a:rPr lang="en-US" altLang="ko-KR" sz="1100" dirty="0">
                  <a:solidFill>
                    <a:schemeClr val="tx1"/>
                  </a:solidFill>
                  <a:latin typeface="+mn-ea"/>
                </a:rPr>
              </a:br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발령 시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알림</a:t>
              </a:r>
              <a:endParaRPr lang="ko-KR" altLang="en-US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391886" y="4549558"/>
              <a:ext cx="1467156" cy="5573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>
                  <a:solidFill>
                    <a:schemeClr val="tx1"/>
                  </a:solidFill>
                  <a:latin typeface="+mn-ea"/>
                </a:rPr>
                <a:t>상황 문제발생</a:t>
              </a:r>
              <a:endParaRPr lang="ko-KR" altLang="en-US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065486" y="4549557"/>
              <a:ext cx="1441937" cy="5573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사고 정보 파악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5410270" y="4549557"/>
              <a:ext cx="1381685" cy="5573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정보조회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391886" y="3168987"/>
              <a:ext cx="1467156" cy="5573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>
                  <a:solidFill>
                    <a:schemeClr val="tx1"/>
                  </a:solidFill>
                  <a:latin typeface="+mn-ea"/>
                </a:rPr>
                <a:t>대기상황 탐색</a:t>
              </a:r>
              <a:endParaRPr lang="ko-KR" altLang="en-US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2065486" y="3168984"/>
              <a:ext cx="1441937" cy="5573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지역별 대기환경</a:t>
              </a:r>
              <a:endParaRPr lang="en-US" altLang="ko-KR" sz="1100" dirty="0" smtClean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모니터</a:t>
              </a:r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링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3706660" y="3168984"/>
              <a:ext cx="1419649" cy="5573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오존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미세먼지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n-ea"/>
                </a:rPr>
                <a:t>, </a:t>
              </a:r>
              <a:br>
                <a:rPr lang="en-US" altLang="ko-KR" sz="1100" dirty="0" smtClean="0">
                  <a:solidFill>
                    <a:schemeClr val="tx1"/>
                  </a:solidFill>
                  <a:latin typeface="+mn-ea"/>
                </a:rPr>
              </a:br>
              <a:r>
                <a:rPr lang="ko-KR" altLang="en-US" sz="1100" dirty="0" err="1" smtClean="0">
                  <a:solidFill>
                    <a:schemeClr val="tx1"/>
                  </a:solidFill>
                  <a:latin typeface="+mn-ea"/>
                </a:rPr>
                <a:t>초미세먼지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 현황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5411370" y="3168984"/>
              <a:ext cx="1381685" cy="5573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교통수단별 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n-ea"/>
                </a:rPr>
                <a:t/>
              </a:r>
              <a:br>
                <a:rPr lang="en-US" altLang="ko-KR" sz="1100" dirty="0" smtClean="0">
                  <a:solidFill>
                    <a:schemeClr val="tx1"/>
                  </a:solidFill>
                  <a:latin typeface="+mn-ea"/>
                </a:rPr>
              </a:br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위치정보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78" name="직선 화살표 연결선 77"/>
            <p:cNvCxnSpPr>
              <a:stCxn id="69" idx="3"/>
              <a:endCxn id="70" idx="1"/>
            </p:cNvCxnSpPr>
            <p:nvPr/>
          </p:nvCxnSpPr>
          <p:spPr>
            <a:xfrm flipV="1">
              <a:off x="1859042" y="3447662"/>
              <a:ext cx="206444" cy="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/>
            <p:cNvCxnSpPr>
              <a:stCxn id="70" idx="3"/>
              <a:endCxn id="71" idx="1"/>
            </p:cNvCxnSpPr>
            <p:nvPr/>
          </p:nvCxnSpPr>
          <p:spPr>
            <a:xfrm>
              <a:off x="3507422" y="3447662"/>
              <a:ext cx="19923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/>
            <p:cNvCxnSpPr>
              <a:stCxn id="71" idx="3"/>
              <a:endCxn id="76" idx="1"/>
            </p:cNvCxnSpPr>
            <p:nvPr/>
          </p:nvCxnSpPr>
          <p:spPr>
            <a:xfrm>
              <a:off x="5126308" y="3447662"/>
              <a:ext cx="28506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/>
            <p:cNvCxnSpPr>
              <a:stCxn id="66" idx="3"/>
              <a:endCxn id="67" idx="1"/>
            </p:cNvCxnSpPr>
            <p:nvPr/>
          </p:nvCxnSpPr>
          <p:spPr>
            <a:xfrm flipV="1">
              <a:off x="1859042" y="4828235"/>
              <a:ext cx="206444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/>
            <p:cNvCxnSpPr>
              <a:stCxn id="67" idx="3"/>
              <a:endCxn id="55" idx="1"/>
            </p:cNvCxnSpPr>
            <p:nvPr/>
          </p:nvCxnSpPr>
          <p:spPr>
            <a:xfrm>
              <a:off x="3507423" y="4828235"/>
              <a:ext cx="19923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/>
            <p:cNvCxnSpPr>
              <a:stCxn id="55" idx="3"/>
              <a:endCxn id="68" idx="1"/>
            </p:cNvCxnSpPr>
            <p:nvPr/>
          </p:nvCxnSpPr>
          <p:spPr>
            <a:xfrm>
              <a:off x="5119198" y="4828235"/>
              <a:ext cx="2910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직사각형 99"/>
            <p:cNvSpPr/>
            <p:nvPr/>
          </p:nvSpPr>
          <p:spPr>
            <a:xfrm>
              <a:off x="7179335" y="3448169"/>
              <a:ext cx="2559853" cy="5573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관련 보고 자료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확인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101" name="꺾인 연결선 100"/>
            <p:cNvCxnSpPr>
              <a:stCxn id="68" idx="3"/>
              <a:endCxn id="100" idx="1"/>
            </p:cNvCxnSpPr>
            <p:nvPr/>
          </p:nvCxnSpPr>
          <p:spPr>
            <a:xfrm flipV="1">
              <a:off x="6791955" y="3726847"/>
              <a:ext cx="387380" cy="1101388"/>
            </a:xfrm>
            <a:prstGeom prst="bentConnector3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꺾인 연결선 104"/>
            <p:cNvCxnSpPr>
              <a:stCxn id="76" idx="3"/>
              <a:endCxn id="100" idx="1"/>
            </p:cNvCxnSpPr>
            <p:nvPr/>
          </p:nvCxnSpPr>
          <p:spPr>
            <a:xfrm>
              <a:off x="6793055" y="3447662"/>
              <a:ext cx="386280" cy="27918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직사각형 105"/>
            <p:cNvSpPr/>
            <p:nvPr/>
          </p:nvSpPr>
          <p:spPr>
            <a:xfrm>
              <a:off x="2065486" y="1737116"/>
              <a:ext cx="1441937" cy="2679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 smtClean="0">
                  <a:solidFill>
                    <a:schemeClr val="tx1"/>
                  </a:solidFill>
                  <a:latin typeface="+mn-ea"/>
                </a:rPr>
                <a:t>디지털보좌관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2065486" y="2005031"/>
              <a:ext cx="1441937" cy="70176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>
                  <a:solidFill>
                    <a:schemeClr val="tx1"/>
                  </a:solidFill>
                  <a:latin typeface="+mn-ea"/>
                </a:rPr>
                <a:t>실시간 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서울시 전체가 </a:t>
              </a:r>
              <a:r>
                <a:rPr lang="ko-KR" altLang="en-US" sz="1000" dirty="0" err="1">
                  <a:solidFill>
                    <a:schemeClr val="tx1"/>
                  </a:solidFill>
                  <a:latin typeface="+mn-ea"/>
                </a:rPr>
                <a:t>모니터링되고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 있다는 이미지가 시각적으로 표현되도록 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+mn-ea"/>
                </a:rPr>
                <a:t>설계중요</a:t>
              </a:r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108" name="직선 화살표 연결선 107"/>
            <p:cNvCxnSpPr>
              <a:stCxn id="107" idx="2"/>
              <a:endCxn id="70" idx="0"/>
            </p:cNvCxnSpPr>
            <p:nvPr/>
          </p:nvCxnSpPr>
          <p:spPr>
            <a:xfrm>
              <a:off x="2786455" y="2706797"/>
              <a:ext cx="0" cy="462187"/>
            </a:xfrm>
            <a:prstGeom prst="straightConnector1">
              <a:avLst/>
            </a:prstGeom>
            <a:ln w="31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직사각형 108"/>
            <p:cNvSpPr/>
            <p:nvPr/>
          </p:nvSpPr>
          <p:spPr>
            <a:xfrm>
              <a:off x="7174068" y="1737116"/>
              <a:ext cx="2565120" cy="2679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 smtClean="0">
                  <a:solidFill>
                    <a:schemeClr val="tx1"/>
                  </a:solidFill>
                  <a:latin typeface="+mn-ea"/>
                </a:rPr>
                <a:t>시장님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+mn-ea"/>
                </a:rPr>
                <a:t>기획담당관</a:t>
              </a:r>
              <a:r>
                <a:rPr lang="en-US" altLang="ko-KR" sz="1100" b="1" dirty="0" smtClean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sz="1100" b="1" dirty="0" smtClean="0">
                  <a:solidFill>
                    <a:schemeClr val="tx1"/>
                  </a:solidFill>
                  <a:latin typeface="+mn-ea"/>
                </a:rPr>
                <a:t>디지털보좌관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7174068" y="2005030"/>
              <a:ext cx="2565120" cy="115469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실시간 서울시 전체가 </a:t>
              </a:r>
              <a:r>
                <a:rPr lang="ko-KR" altLang="en-US" sz="1000" dirty="0" err="1">
                  <a:solidFill>
                    <a:schemeClr val="tx1"/>
                  </a:solidFill>
                  <a:latin typeface="+mn-ea"/>
                </a:rPr>
                <a:t>모니터링되고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 있다는 이미지가 시각적 표현되도록 설계중요</a:t>
              </a:r>
              <a:endParaRPr lang="en-US" altLang="ko-KR" sz="1000" dirty="0">
                <a:solidFill>
                  <a:schemeClr val="tx1"/>
                </a:solidFill>
                <a:latin typeface="+mn-ea"/>
              </a:endParaRPr>
            </a:p>
            <a:p>
              <a:endParaRPr lang="en-US" altLang="ko-KR" sz="1000" dirty="0" smtClean="0">
                <a:solidFill>
                  <a:schemeClr val="tx1"/>
                </a:solidFill>
                <a:latin typeface="+mn-ea"/>
              </a:endParaRPr>
            </a:p>
            <a:p>
              <a:r>
                <a:rPr lang="ko-KR" altLang="en-US" sz="1000" dirty="0" smtClean="0">
                  <a:solidFill>
                    <a:schemeClr val="tx1"/>
                  </a:solidFill>
                  <a:latin typeface="+mn-ea"/>
                </a:rPr>
                <a:t>실시간 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업데이트 자료가 제공되어야 함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.</a:t>
              </a:r>
            </a:p>
            <a:p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111" name="직선 화살표 연결선 110"/>
            <p:cNvCxnSpPr>
              <a:stCxn id="110" idx="2"/>
              <a:endCxn id="100" idx="0"/>
            </p:cNvCxnSpPr>
            <p:nvPr/>
          </p:nvCxnSpPr>
          <p:spPr>
            <a:xfrm>
              <a:off x="8456628" y="3159721"/>
              <a:ext cx="2634" cy="288448"/>
            </a:xfrm>
            <a:prstGeom prst="straightConnector1">
              <a:avLst/>
            </a:prstGeom>
            <a:ln w="31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직사각형 111"/>
            <p:cNvSpPr/>
            <p:nvPr/>
          </p:nvSpPr>
          <p:spPr>
            <a:xfrm>
              <a:off x="3695516" y="5468171"/>
              <a:ext cx="1385906" cy="5573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대형사고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5410270" y="5444285"/>
              <a:ext cx="1381685" cy="5573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사고모니터링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114" name="꺾인 연결선 113"/>
            <p:cNvCxnSpPr>
              <a:stCxn id="67" idx="2"/>
              <a:endCxn id="112" idx="1"/>
            </p:cNvCxnSpPr>
            <p:nvPr/>
          </p:nvCxnSpPr>
          <p:spPr>
            <a:xfrm rot="16200000" flipH="1">
              <a:off x="2921017" y="4972350"/>
              <a:ext cx="639936" cy="909061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/>
            <p:cNvCxnSpPr>
              <a:stCxn id="112" idx="3"/>
            </p:cNvCxnSpPr>
            <p:nvPr/>
          </p:nvCxnSpPr>
          <p:spPr>
            <a:xfrm>
              <a:off x="5081421" y="5746849"/>
              <a:ext cx="32884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직사각형 115"/>
            <p:cNvSpPr/>
            <p:nvPr/>
          </p:nvSpPr>
          <p:spPr>
            <a:xfrm>
              <a:off x="7179335" y="4186797"/>
              <a:ext cx="2559853" cy="55735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담당자 연결</a:t>
              </a:r>
              <a:endParaRPr lang="en-US" altLang="ko-KR" sz="1100" dirty="0" smtClean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  <a:latin typeface="+mn-ea"/>
                </a:rPr>
                <a:t>(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화상통화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n-ea"/>
                </a:rPr>
                <a:t>/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회의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n-ea"/>
                </a:rPr>
                <a:t>/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전화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n-ea"/>
                </a:rPr>
                <a:t>)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7174068" y="5140654"/>
              <a:ext cx="2565120" cy="2679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 smtClean="0">
                  <a:solidFill>
                    <a:schemeClr val="tx1"/>
                  </a:solidFill>
                  <a:latin typeface="+mn-ea"/>
                </a:rPr>
                <a:t>시장님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7174068" y="5408568"/>
              <a:ext cx="2565120" cy="82033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시장실과 현장의 긴밀한 결합이 필요함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.</a:t>
              </a:r>
            </a:p>
            <a:p>
              <a:r>
                <a:rPr lang="ko-KR" altLang="en-US" sz="1000" dirty="0" err="1">
                  <a:solidFill>
                    <a:schemeClr val="tx1"/>
                  </a:solidFill>
                  <a:latin typeface="+mn-ea"/>
                </a:rPr>
                <a:t>인터렉티브한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 활용이 필요함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.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(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현장연결 및 화상통화가 가능해야 함</a:t>
              </a:r>
              <a:r>
                <a:rPr lang="en-US" altLang="ko-KR" sz="1000" dirty="0" smtClean="0">
                  <a:solidFill>
                    <a:schemeClr val="tx1"/>
                  </a:solidFill>
                  <a:latin typeface="+mn-ea"/>
                </a:rPr>
                <a:t>.)</a:t>
              </a:r>
              <a:endParaRPr lang="ko-KR" altLang="en-US" sz="10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119" name="직선 화살표 연결선 118"/>
            <p:cNvCxnSpPr>
              <a:stCxn id="117" idx="0"/>
              <a:endCxn id="116" idx="2"/>
            </p:cNvCxnSpPr>
            <p:nvPr/>
          </p:nvCxnSpPr>
          <p:spPr>
            <a:xfrm flipV="1">
              <a:off x="8456628" y="4744153"/>
              <a:ext cx="2633" cy="396501"/>
            </a:xfrm>
            <a:prstGeom prst="straightConnector1">
              <a:avLst/>
            </a:prstGeom>
            <a:ln w="31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직사각형 119"/>
          <p:cNvSpPr/>
          <p:nvPr/>
        </p:nvSpPr>
        <p:spPr>
          <a:xfrm>
            <a:off x="3882396" y="1737116"/>
            <a:ext cx="3267703" cy="267915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시장님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3882396" y="2005031"/>
            <a:ext cx="3267703" cy="701766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다양한 기관에서 제공하고 있는 정보 중 관련된 정보들이 디지털 </a:t>
            </a:r>
            <a:r>
              <a:rPr lang="ko-KR" altLang="en-US" sz="1000" dirty="0" err="1">
                <a:solidFill>
                  <a:schemeClr val="tx1"/>
                </a:solidFill>
                <a:latin typeface="+mn-ea"/>
              </a:rPr>
              <a:t>시장실에서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통합되어 제시 및 관리되는 인상을 주어야 함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cxnSp>
        <p:nvCxnSpPr>
          <p:cNvPr id="122" name="직선 화살표 연결선 121"/>
          <p:cNvCxnSpPr/>
          <p:nvPr/>
        </p:nvCxnSpPr>
        <p:spPr>
          <a:xfrm flipH="1">
            <a:off x="3683663" y="2706797"/>
            <a:ext cx="438901" cy="462190"/>
          </a:xfrm>
          <a:prstGeom prst="straightConnector1">
            <a:avLst/>
          </a:prstGeom>
          <a:ln w="31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직사각형 122"/>
          <p:cNvSpPr/>
          <p:nvPr/>
        </p:nvSpPr>
        <p:spPr>
          <a:xfrm>
            <a:off x="2826420" y="900113"/>
            <a:ext cx="4323680" cy="34448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 도시현황</a:t>
            </a:r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대기환경</a:t>
            </a:r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기상</a:t>
            </a:r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상수도</a:t>
            </a:r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2065486" y="5570940"/>
            <a:ext cx="1441937" cy="267915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디지털보좌관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2065486" y="5838855"/>
            <a:ext cx="1441937" cy="827846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안전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위기관리와 관련된 상황 기능을 우선적으로 제공해야 함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cxnSp>
        <p:nvCxnSpPr>
          <p:cNvPr id="126" name="직선 화살표 연결선 125"/>
          <p:cNvCxnSpPr>
            <a:stCxn id="124" idx="0"/>
          </p:cNvCxnSpPr>
          <p:nvPr/>
        </p:nvCxnSpPr>
        <p:spPr>
          <a:xfrm flipV="1">
            <a:off x="2786455" y="5106913"/>
            <a:ext cx="0" cy="464027"/>
          </a:xfrm>
          <a:prstGeom prst="straightConnector1">
            <a:avLst/>
          </a:prstGeom>
          <a:ln w="31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1774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203164" y="324247"/>
            <a:ext cx="7502375" cy="477054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20320">
              <a:spcBef>
                <a:spcPts val="270"/>
              </a:spcBef>
              <a:defRPr sz="2500" b="1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Rix고딕 M" panose="02020603020101020101" pitchFamily="18" charset="-127"/>
                <a:ea typeface="Rix고딕 M" panose="02020603020101020101" pitchFamily="18" charset="-127"/>
                <a:cs typeface="Malgun Gothic"/>
              </a:defRPr>
            </a:lvl1pPr>
          </a:lstStyle>
          <a:p>
            <a:pPr defTabSz="1043056" fontAlgn="auto">
              <a:spcAft>
                <a:spcPts val="0"/>
              </a:spcAft>
              <a:defRPr/>
            </a:pPr>
            <a:r>
              <a:rPr kumimoji="0"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II -     - 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라</a:t>
            </a:r>
            <a:r>
              <a:rPr kumimoji="0"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kumimoji="0" lang="ko-KR" altLang="en-US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실시간도시현황</a:t>
            </a:r>
            <a:r>
              <a:rPr kumimoji="0" lang="en-US" altLang="ko-KR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0" lang="ko-KR" altLang="en-US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재정현황</a:t>
            </a:r>
            <a:r>
              <a:rPr kumimoji="0" lang="en-US" altLang="ko-KR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kumimoji="0" lang="ko-KR" altLang="en-US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시나리오 흐름도</a:t>
            </a:r>
            <a:endParaRPr kumimoji="0"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99269" y="385763"/>
            <a:ext cx="373063" cy="355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kumimoji="0" lang="ko-KR" altLang="en-US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0" y="900113"/>
            <a:ext cx="106934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279400" y="1244600"/>
            <a:ext cx="10214429" cy="570774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79399" y="900113"/>
            <a:ext cx="10214429" cy="34448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 도시현황</a:t>
            </a:r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재정현</a:t>
            </a:r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황</a:t>
            </a:r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91886" y="3168987"/>
            <a:ext cx="1550151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재정 현황 탐색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2160159" y="3168984"/>
            <a:ext cx="1523505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지출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세입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세출 등</a:t>
            </a:r>
            <a:endParaRPr lang="en-US" altLang="ko-KR" sz="11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세부 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재정 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현황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695314" y="3168984"/>
            <a:ext cx="1459845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재정시계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53" name="직선 화살표 연결선 52"/>
          <p:cNvCxnSpPr>
            <a:stCxn id="50" idx="3"/>
            <a:endCxn id="51" idx="1"/>
          </p:cNvCxnSpPr>
          <p:nvPr/>
        </p:nvCxnSpPr>
        <p:spPr>
          <a:xfrm flipV="1">
            <a:off x="1942037" y="3447662"/>
            <a:ext cx="218122" cy="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52" idx="3"/>
            <a:endCxn id="56" idx="1"/>
          </p:cNvCxnSpPr>
          <p:nvPr/>
        </p:nvCxnSpPr>
        <p:spPr>
          <a:xfrm>
            <a:off x="7155159" y="3447662"/>
            <a:ext cx="408131" cy="82590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7563290" y="3994885"/>
            <a:ext cx="2704660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담당자 연결 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/ 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현장 연결</a:t>
            </a:r>
            <a:endParaRPr lang="en-US" altLang="ko-KR" sz="11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화상통화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전화연결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)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7557725" y="1746264"/>
            <a:ext cx="2710225" cy="267915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시장님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7557725" y="2014178"/>
            <a:ext cx="2710225" cy="692619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시장실과 현장의 긴밀한 결합이 필요함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r>
              <a:rPr lang="ko-KR" altLang="en-US" sz="1000" dirty="0" err="1">
                <a:solidFill>
                  <a:schemeClr val="tx1"/>
                </a:solidFill>
                <a:latin typeface="+mn-ea"/>
              </a:rPr>
              <a:t>인터렉티브한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활용이 필요함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.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현장연결 및 화상통화가 가능해야 함</a:t>
            </a:r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.)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59" name="직선 화살표 연결선 58"/>
          <p:cNvCxnSpPr>
            <a:stCxn id="58" idx="2"/>
            <a:endCxn id="56" idx="0"/>
          </p:cNvCxnSpPr>
          <p:nvPr/>
        </p:nvCxnSpPr>
        <p:spPr>
          <a:xfrm>
            <a:off x="8912838" y="2706797"/>
            <a:ext cx="2782" cy="1288088"/>
          </a:xfrm>
          <a:prstGeom prst="straightConnector1">
            <a:avLst/>
          </a:prstGeom>
          <a:ln w="31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3894169" y="1737116"/>
            <a:ext cx="1962405" cy="267915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디지털보좌관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894169" y="2005031"/>
            <a:ext cx="1962405" cy="701766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부채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채무 감소 등 서울시가 행한 정책의 성과에 대한 파악이 필요함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3894171" y="3994885"/>
            <a:ext cx="1499956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세부정보</a:t>
            </a:r>
            <a:endParaRPr lang="en-US" altLang="ko-KR" sz="11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5695314" y="3994885"/>
            <a:ext cx="1459845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물가동향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5695314" y="4762494"/>
            <a:ext cx="1459845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유관정보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65" name="직선 화살표 연결선 64"/>
          <p:cNvCxnSpPr/>
          <p:nvPr/>
        </p:nvCxnSpPr>
        <p:spPr>
          <a:xfrm flipH="1">
            <a:off x="3660116" y="2706797"/>
            <a:ext cx="951448" cy="469869"/>
          </a:xfrm>
          <a:prstGeom prst="straightConnector1">
            <a:avLst/>
          </a:prstGeom>
          <a:ln w="31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3894171" y="5140653"/>
            <a:ext cx="1499956" cy="267915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시장님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894171" y="5408568"/>
            <a:ext cx="1499956" cy="701766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가능한 모든 정보 도표화했으면 좋겠음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cxnSp>
        <p:nvCxnSpPr>
          <p:cNvPr id="74" name="직선 화살표 연결선 73"/>
          <p:cNvCxnSpPr/>
          <p:nvPr/>
        </p:nvCxnSpPr>
        <p:spPr>
          <a:xfrm flipV="1">
            <a:off x="4644149" y="4552241"/>
            <a:ext cx="2782" cy="588413"/>
          </a:xfrm>
          <a:prstGeom prst="straightConnector1">
            <a:avLst/>
          </a:prstGeom>
          <a:ln w="31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 74"/>
          <p:cNvCxnSpPr>
            <a:stCxn id="62" idx="3"/>
            <a:endCxn id="52" idx="1"/>
          </p:cNvCxnSpPr>
          <p:nvPr/>
        </p:nvCxnSpPr>
        <p:spPr>
          <a:xfrm flipV="1">
            <a:off x="5394127" y="3447662"/>
            <a:ext cx="301187" cy="825901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76"/>
          <p:cNvCxnSpPr>
            <a:stCxn id="62" idx="3"/>
            <a:endCxn id="64" idx="1"/>
          </p:cNvCxnSpPr>
          <p:nvPr/>
        </p:nvCxnSpPr>
        <p:spPr>
          <a:xfrm>
            <a:off x="5394127" y="4273563"/>
            <a:ext cx="301187" cy="767609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62" idx="3"/>
            <a:endCxn id="63" idx="1"/>
          </p:cNvCxnSpPr>
          <p:nvPr/>
        </p:nvCxnSpPr>
        <p:spPr>
          <a:xfrm>
            <a:off x="5394127" y="4273563"/>
            <a:ext cx="3011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80"/>
          <p:cNvCxnSpPr>
            <a:stCxn id="64" idx="3"/>
            <a:endCxn id="56" idx="1"/>
          </p:cNvCxnSpPr>
          <p:nvPr/>
        </p:nvCxnSpPr>
        <p:spPr>
          <a:xfrm flipV="1">
            <a:off x="7155159" y="4273563"/>
            <a:ext cx="408131" cy="767609"/>
          </a:xfrm>
          <a:prstGeom prst="bentConnector3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63" idx="3"/>
            <a:endCxn id="56" idx="1"/>
          </p:cNvCxnSpPr>
          <p:nvPr/>
        </p:nvCxnSpPr>
        <p:spPr>
          <a:xfrm>
            <a:off x="7155159" y="4273563"/>
            <a:ext cx="408131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/>
          <p:cNvSpPr/>
          <p:nvPr/>
        </p:nvSpPr>
        <p:spPr>
          <a:xfrm>
            <a:off x="1026220" y="5140653"/>
            <a:ext cx="2633896" cy="267915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기획담당관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026220" y="5408568"/>
            <a:ext cx="2633896" cy="701766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부채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채무 감소 등 서울시가 행한 정책의 성과에 대한 파악이 필요함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cxnSp>
        <p:nvCxnSpPr>
          <p:cNvPr id="87" name="직선 화살표 연결선 86"/>
          <p:cNvCxnSpPr>
            <a:endCxn id="51" idx="2"/>
          </p:cNvCxnSpPr>
          <p:nvPr/>
        </p:nvCxnSpPr>
        <p:spPr>
          <a:xfrm flipV="1">
            <a:off x="2921911" y="3726340"/>
            <a:ext cx="1" cy="1414315"/>
          </a:xfrm>
          <a:prstGeom prst="straightConnector1">
            <a:avLst/>
          </a:prstGeom>
          <a:ln w="31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51" idx="3"/>
            <a:endCxn id="62" idx="0"/>
          </p:cNvCxnSpPr>
          <p:nvPr/>
        </p:nvCxnSpPr>
        <p:spPr>
          <a:xfrm>
            <a:off x="3683664" y="3447662"/>
            <a:ext cx="960485" cy="547223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82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900113"/>
            <a:ext cx="106934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279400" y="1244600"/>
            <a:ext cx="10214429" cy="570774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91886" y="3168987"/>
            <a:ext cx="1550151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주요 사업 탐색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160159" y="3168984"/>
            <a:ext cx="1523505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주요 사업</a:t>
            </a:r>
            <a:endParaRPr lang="en-US" altLang="ko-KR" sz="11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위치 정보 표시</a:t>
            </a:r>
            <a:endParaRPr lang="ko-KR" altLang="en-US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894171" y="3168984"/>
            <a:ext cx="1499956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지도상</a:t>
            </a:r>
            <a:endParaRPr lang="en-US" altLang="ko-KR" sz="11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요약정보 조회</a:t>
            </a:r>
            <a:endParaRPr lang="en-US" altLang="ko-KR" sz="11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695314" y="3168984"/>
            <a:ext cx="1459845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유관정보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47" name="직선 화살표 연결선 46"/>
          <p:cNvCxnSpPr>
            <a:stCxn id="43" idx="3"/>
            <a:endCxn id="44" idx="1"/>
          </p:cNvCxnSpPr>
          <p:nvPr/>
        </p:nvCxnSpPr>
        <p:spPr>
          <a:xfrm flipV="1">
            <a:off x="1942037" y="3447662"/>
            <a:ext cx="218122" cy="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44" idx="3"/>
            <a:endCxn id="45" idx="1"/>
          </p:cNvCxnSpPr>
          <p:nvPr/>
        </p:nvCxnSpPr>
        <p:spPr>
          <a:xfrm>
            <a:off x="3683663" y="3447662"/>
            <a:ext cx="21050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46" idx="3"/>
            <a:endCxn id="66" idx="1"/>
          </p:cNvCxnSpPr>
          <p:nvPr/>
        </p:nvCxnSpPr>
        <p:spPr>
          <a:xfrm>
            <a:off x="7155159" y="3447662"/>
            <a:ext cx="408131" cy="82590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>
          <a:xfrm>
            <a:off x="7563290" y="3994885"/>
            <a:ext cx="2704660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담당자 연결 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/ 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현장 연결</a:t>
            </a:r>
            <a:endParaRPr lang="en-US" altLang="ko-KR" sz="11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화상통화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회의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전화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)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7557725" y="1746264"/>
            <a:ext cx="2710225" cy="267915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시장님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7557725" y="2014178"/>
            <a:ext cx="2710225" cy="692619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시장실과 현장의 긴밀한 결합이 필요함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r>
              <a:rPr lang="ko-KR" altLang="en-US" sz="1000" dirty="0" err="1">
                <a:solidFill>
                  <a:schemeClr val="tx1"/>
                </a:solidFill>
                <a:latin typeface="+mn-ea"/>
              </a:rPr>
              <a:t>인터렉티브한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활용이 필요함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.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현장연결 및 화상통화가 가능해야 함</a:t>
            </a:r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.)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69" name="직선 화살표 연결선 68"/>
          <p:cNvCxnSpPr>
            <a:stCxn id="68" idx="2"/>
            <a:endCxn id="66" idx="0"/>
          </p:cNvCxnSpPr>
          <p:nvPr/>
        </p:nvCxnSpPr>
        <p:spPr>
          <a:xfrm>
            <a:off x="8912838" y="2706797"/>
            <a:ext cx="2782" cy="1288088"/>
          </a:xfrm>
          <a:prstGeom prst="straightConnector1">
            <a:avLst/>
          </a:prstGeom>
          <a:ln w="31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2160159" y="1737116"/>
            <a:ext cx="1962405" cy="267915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디지털보좌관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2160159" y="2005031"/>
            <a:ext cx="1962405" cy="701766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지도 상에 최대한 많은 정보를 표시하여 서울시 전체 현황 및 각 지역별 상황을 한눈에 파악할 수 있도록 해야 함</a:t>
            </a:r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..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279399" y="900113"/>
            <a:ext cx="10214429" cy="34448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주요사업</a:t>
            </a:r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시정</a:t>
            </a:r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개년 계획 및 핵심과제</a:t>
            </a:r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시장공약</a:t>
            </a:r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시장님 주요 관심 사업의</a:t>
            </a:r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현황 </a:t>
            </a:r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</a:t>
            </a:r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시책점검</a:t>
            </a:r>
            <a:endParaRPr lang="en-US" altLang="ko-KR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3894171" y="3994885"/>
            <a:ext cx="1499956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세부정보</a:t>
            </a:r>
            <a:endParaRPr lang="en-US" altLang="ko-KR" sz="1100" dirty="0" smtClean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79" name="직선 화살표 연결선 78"/>
          <p:cNvCxnSpPr>
            <a:stCxn id="45" idx="2"/>
            <a:endCxn id="78" idx="0"/>
          </p:cNvCxnSpPr>
          <p:nvPr/>
        </p:nvCxnSpPr>
        <p:spPr>
          <a:xfrm>
            <a:off x="4644149" y="3726340"/>
            <a:ext cx="0" cy="2685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5695314" y="3994885"/>
            <a:ext cx="1459845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  <a:latin typeface="+mn-ea"/>
              </a:rPr>
              <a:t>시정지표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5695314" y="4762494"/>
            <a:ext cx="1459845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여론동향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96" name="직선 화살표 연결선 95"/>
          <p:cNvCxnSpPr/>
          <p:nvPr/>
        </p:nvCxnSpPr>
        <p:spPr>
          <a:xfrm>
            <a:off x="2610396" y="2706797"/>
            <a:ext cx="0" cy="469869"/>
          </a:xfrm>
          <a:prstGeom prst="straightConnector1">
            <a:avLst/>
          </a:prstGeom>
          <a:ln w="31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/>
          <p:cNvSpPr/>
          <p:nvPr/>
        </p:nvSpPr>
        <p:spPr>
          <a:xfrm>
            <a:off x="4268359" y="1737116"/>
            <a:ext cx="2734525" cy="267915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시장님</a:t>
            </a:r>
            <a:r>
              <a:rPr lang="en-US" altLang="ko-KR" sz="1100" b="1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디지털보좌관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268359" y="2005031"/>
            <a:ext cx="2734525" cy="701766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시정 지표를 지도 상에 표시하는 경우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서울시정 전체에 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대한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판단을 도울 수 있음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cxnSp>
        <p:nvCxnSpPr>
          <p:cNvPr id="101" name="직선 화살표 연결선 100"/>
          <p:cNvCxnSpPr/>
          <p:nvPr/>
        </p:nvCxnSpPr>
        <p:spPr>
          <a:xfrm flipH="1">
            <a:off x="3683663" y="2706797"/>
            <a:ext cx="584696" cy="466930"/>
          </a:xfrm>
          <a:prstGeom prst="straightConnector1">
            <a:avLst/>
          </a:prstGeom>
          <a:ln w="31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/>
          <p:cNvSpPr/>
          <p:nvPr/>
        </p:nvSpPr>
        <p:spPr>
          <a:xfrm>
            <a:off x="3894171" y="5140653"/>
            <a:ext cx="1499956" cy="267915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디지털보좌관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3894171" y="5408568"/>
            <a:ext cx="1499956" cy="701766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공사의 경우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000" dirty="0" err="1">
                <a:solidFill>
                  <a:schemeClr val="tx1"/>
                </a:solidFill>
                <a:latin typeface="+mn-ea"/>
              </a:rPr>
              <a:t>공정률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예산 등 크고 굵직한 정보를 질의하는 경우가 많음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391886" y="4022325"/>
            <a:ext cx="1550151" cy="267915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기획담당관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391886" y="4290240"/>
            <a:ext cx="1550151" cy="58656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주요 사업에 대한 </a:t>
            </a:r>
            <a:r>
              <a:rPr lang="ko-KR" altLang="en-US" sz="1000" dirty="0" err="1">
                <a:solidFill>
                  <a:schemeClr val="tx1"/>
                </a:solidFill>
                <a:latin typeface="+mn-ea"/>
              </a:rPr>
              <a:t>콘텐츠가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우선적으로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배치되어야 함</a:t>
            </a:r>
            <a:r>
              <a:rPr lang="en-US" altLang="ko-KR" sz="1000" b="1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cxnSp>
        <p:nvCxnSpPr>
          <p:cNvPr id="109" name="직선 화살표 연결선 108"/>
          <p:cNvCxnSpPr/>
          <p:nvPr/>
        </p:nvCxnSpPr>
        <p:spPr>
          <a:xfrm flipV="1">
            <a:off x="4644149" y="4552241"/>
            <a:ext cx="2782" cy="588413"/>
          </a:xfrm>
          <a:prstGeom prst="straightConnector1">
            <a:avLst/>
          </a:prstGeom>
          <a:ln w="31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꺾인 연결선 110"/>
          <p:cNvCxnSpPr>
            <a:stCxn id="78" idx="3"/>
            <a:endCxn id="46" idx="1"/>
          </p:cNvCxnSpPr>
          <p:nvPr/>
        </p:nvCxnSpPr>
        <p:spPr>
          <a:xfrm flipV="1">
            <a:off x="5394127" y="3447662"/>
            <a:ext cx="301187" cy="825901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 112"/>
          <p:cNvCxnSpPr>
            <a:stCxn id="78" idx="3"/>
            <a:endCxn id="84" idx="1"/>
          </p:cNvCxnSpPr>
          <p:nvPr/>
        </p:nvCxnSpPr>
        <p:spPr>
          <a:xfrm>
            <a:off x="5394127" y="4273563"/>
            <a:ext cx="301187" cy="767609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/>
          <p:cNvCxnSpPr>
            <a:stCxn id="78" idx="3"/>
            <a:endCxn id="83" idx="1"/>
          </p:cNvCxnSpPr>
          <p:nvPr/>
        </p:nvCxnSpPr>
        <p:spPr>
          <a:xfrm>
            <a:off x="5394127" y="4273563"/>
            <a:ext cx="3011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꺾인 연결선 116"/>
          <p:cNvCxnSpPr>
            <a:stCxn id="84" idx="3"/>
            <a:endCxn id="66" idx="1"/>
          </p:cNvCxnSpPr>
          <p:nvPr/>
        </p:nvCxnSpPr>
        <p:spPr>
          <a:xfrm flipV="1">
            <a:off x="7155159" y="4273563"/>
            <a:ext cx="408131" cy="767609"/>
          </a:xfrm>
          <a:prstGeom prst="bentConnector3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/>
          <p:cNvCxnSpPr>
            <a:stCxn id="83" idx="3"/>
            <a:endCxn id="66" idx="1"/>
          </p:cNvCxnSpPr>
          <p:nvPr/>
        </p:nvCxnSpPr>
        <p:spPr>
          <a:xfrm>
            <a:off x="7155159" y="4273563"/>
            <a:ext cx="408131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07" idx="0"/>
          </p:cNvCxnSpPr>
          <p:nvPr/>
        </p:nvCxnSpPr>
        <p:spPr>
          <a:xfrm flipH="1" flipV="1">
            <a:off x="1166961" y="3689128"/>
            <a:ext cx="1" cy="333197"/>
          </a:xfrm>
          <a:prstGeom prst="straightConnector1">
            <a:avLst/>
          </a:prstGeom>
          <a:ln w="31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03164" y="324247"/>
            <a:ext cx="5170326" cy="477054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20320">
              <a:spcBef>
                <a:spcPts val="270"/>
              </a:spcBef>
              <a:defRPr sz="2500" b="1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Rix고딕 M" panose="02020603020101020101" pitchFamily="18" charset="-127"/>
                <a:ea typeface="Rix고딕 M" panose="02020603020101020101" pitchFamily="18" charset="-127"/>
                <a:cs typeface="Malgun Gothic"/>
              </a:defRPr>
            </a:lvl1pPr>
          </a:lstStyle>
          <a:p>
            <a:pPr defTabSz="1043056" fontAlgn="auto">
              <a:spcAft>
                <a:spcPts val="0"/>
              </a:spcAft>
              <a:defRPr/>
            </a:pPr>
            <a:r>
              <a:rPr kumimoji="0"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II -     - 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마</a:t>
            </a:r>
            <a:r>
              <a:rPr kumimoji="0"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kumimoji="0" lang="ko-KR" altLang="en-US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주요사업 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시나리오 흐름도</a:t>
            </a:r>
            <a:endParaRPr kumimoji="0"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99269" y="385763"/>
            <a:ext cx="373063" cy="355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kumimoji="0" lang="ko-KR" altLang="en-US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16896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900113"/>
            <a:ext cx="106934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34132" y="317897"/>
            <a:ext cx="1254831" cy="369332"/>
          </a:xfrm>
          <a:prstGeom prst="rect">
            <a:avLst/>
          </a:prstGeom>
          <a:noFill/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전체 목차</a:t>
            </a:r>
            <a:endParaRPr kumimoji="0" lang="en-US" altLang="ko-KR" sz="24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443867" y="994549"/>
            <a:ext cx="7503233" cy="1484997"/>
            <a:chOff x="1443867" y="1188343"/>
            <a:chExt cx="7503233" cy="1484997"/>
          </a:xfrm>
        </p:grpSpPr>
        <p:sp>
          <p:nvSpPr>
            <p:cNvPr id="31" name="직사각형 30"/>
            <p:cNvSpPr/>
            <p:nvPr/>
          </p:nvSpPr>
          <p:spPr>
            <a:xfrm>
              <a:off x="2028613" y="1942677"/>
              <a:ext cx="315044" cy="28842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kumimoji="0"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022950" y="2329554"/>
              <a:ext cx="315044" cy="28842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kumimoji="0"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443867" y="1188343"/>
              <a:ext cx="7503233" cy="58169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20320">
                <a:spcBef>
                  <a:spcPts val="270"/>
                </a:spcBef>
                <a:defRPr sz="2500" b="1" spc="-1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Rix고딕 M" panose="02020603020101020101" pitchFamily="18" charset="-127"/>
                  <a:ea typeface="Rix고딕 M" panose="02020603020101020101" pitchFamily="18" charset="-127"/>
                  <a:cs typeface="Malgun Gothic"/>
                </a:defRPr>
              </a:lvl1pPr>
            </a:lstStyle>
            <a:p>
              <a:pPr algn="dist">
                <a:lnSpc>
                  <a:spcPct val="150000"/>
                </a:lnSpc>
              </a:pPr>
              <a:r>
                <a:rPr lang="en-US" altLang="ko-KR" sz="2400" spc="-30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Ⅰ</a:t>
              </a:r>
              <a:r>
                <a:rPr lang="en-US" altLang="ko-KR" sz="2400" spc="-30" dirty="0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.</a:t>
              </a:r>
              <a:r>
                <a:rPr lang="ko-KR" altLang="en-US" sz="2400" spc="-30" dirty="0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기본환경</a:t>
              </a:r>
              <a:r>
                <a:rPr lang="en-US" altLang="ko-KR" sz="2400" dirty="0" smtClean="0">
                  <a:ln>
                    <a:solidFill>
                      <a:schemeClr val="tx2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············································</a:t>
              </a:r>
              <a:r>
                <a:rPr lang="en-US" altLang="ko-KR" sz="2400" dirty="0">
                  <a:ln>
                    <a:solidFill>
                      <a:schemeClr val="tx2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··</a:t>
              </a:r>
              <a:r>
                <a:rPr lang="en-US" altLang="ko-KR" sz="2400" dirty="0" smtClean="0">
                  <a:ln>
                    <a:solidFill>
                      <a:schemeClr val="tx2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000" dirty="0" smtClean="0">
                  <a:ln>
                    <a:solidFill>
                      <a:schemeClr val="tx2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3P~5P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349578" y="1842343"/>
              <a:ext cx="616547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ln>
                    <a:solidFill>
                      <a:schemeClr val="tx2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 데이터 </a:t>
              </a:r>
              <a:r>
                <a:rPr lang="ko-KR" altLang="en-US" sz="1600" dirty="0" smtClean="0">
                  <a:ln>
                    <a:solidFill>
                      <a:schemeClr val="tx2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분류 </a:t>
              </a:r>
              <a:r>
                <a:rPr lang="en-US" altLang="ko-KR" sz="1600" dirty="0" smtClean="0">
                  <a:ln>
                    <a:solidFill>
                      <a:schemeClr val="tx2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··································································      3P </a:t>
              </a:r>
              <a:endParaRPr lang="en-US" altLang="ko-KR" sz="1600" dirty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n>
                    <a:solidFill>
                      <a:schemeClr val="tx2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집무실 바인더 </a:t>
              </a:r>
              <a:r>
                <a:rPr lang="ko-KR" altLang="en-US" sz="1600" dirty="0" smtClean="0">
                  <a:ln>
                    <a:solidFill>
                      <a:schemeClr val="tx2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분류</a:t>
              </a:r>
              <a:r>
                <a:rPr lang="ko-KR" altLang="en-US" sz="1100" dirty="0">
                  <a:ln>
                    <a:solidFill>
                      <a:schemeClr val="tx2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100" dirty="0" smtClean="0">
                  <a:ln>
                    <a:solidFill>
                      <a:schemeClr val="tx2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600" dirty="0" smtClean="0">
                  <a:ln>
                    <a:solidFill>
                      <a:schemeClr val="tx2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</a:rPr>
                <a:t>······························································      4P</a:t>
              </a:r>
              <a:endParaRPr lang="en-US" altLang="ko-KR" sz="1600" dirty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6138788" y="2772519"/>
            <a:ext cx="4104456" cy="417646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최종 때</a:t>
            </a:r>
            <a:endParaRPr lang="en-US" altLang="ko-KR" sz="14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재구성</a:t>
            </a:r>
            <a:endParaRPr lang="en-US" altLang="ko-KR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08908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900113"/>
            <a:ext cx="106934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279400" y="1244600"/>
            <a:ext cx="10214429" cy="570774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91886" y="3168987"/>
            <a:ext cx="1550151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시정현황탐색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160159" y="3168984"/>
            <a:ext cx="1523505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  <a:latin typeface="+mn-ea"/>
              </a:rPr>
              <a:t>분류별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 시정목록</a:t>
            </a:r>
            <a:endParaRPr lang="ko-KR" altLang="en-US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894171" y="3168984"/>
            <a:ext cx="1499956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시정조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회</a:t>
            </a:r>
            <a:endParaRPr lang="en-US" altLang="ko-KR" sz="11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695314" y="3168984"/>
            <a:ext cx="1459845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유관정보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47" name="직선 화살표 연결선 46"/>
          <p:cNvCxnSpPr>
            <a:stCxn id="43" idx="3"/>
            <a:endCxn id="44" idx="1"/>
          </p:cNvCxnSpPr>
          <p:nvPr/>
        </p:nvCxnSpPr>
        <p:spPr>
          <a:xfrm flipV="1">
            <a:off x="1942037" y="3447662"/>
            <a:ext cx="218122" cy="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44" idx="3"/>
            <a:endCxn id="45" idx="1"/>
          </p:cNvCxnSpPr>
          <p:nvPr/>
        </p:nvCxnSpPr>
        <p:spPr>
          <a:xfrm>
            <a:off x="3683663" y="3447662"/>
            <a:ext cx="21050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46" idx="3"/>
            <a:endCxn id="66" idx="1"/>
          </p:cNvCxnSpPr>
          <p:nvPr/>
        </p:nvCxnSpPr>
        <p:spPr>
          <a:xfrm>
            <a:off x="7155159" y="3447662"/>
            <a:ext cx="408131" cy="82590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>
          <a:xfrm>
            <a:off x="7563290" y="3994885"/>
            <a:ext cx="2704660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담당자 연결 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/ 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현장 연결</a:t>
            </a:r>
            <a:endParaRPr lang="en-US" altLang="ko-KR" sz="11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화상통화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회의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전화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)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7557725" y="1746264"/>
            <a:ext cx="2710225" cy="267915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시장님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7557725" y="2014178"/>
            <a:ext cx="2710225" cy="692619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시장실과 현장의 긴밀한 결합이 필요함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r>
              <a:rPr lang="ko-KR" altLang="en-US" sz="1000" dirty="0" err="1">
                <a:solidFill>
                  <a:schemeClr val="tx1"/>
                </a:solidFill>
                <a:latin typeface="+mn-ea"/>
              </a:rPr>
              <a:t>인터렉티브한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활용이 필요함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.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현장연결 및 화상통화가 가능해야 함</a:t>
            </a:r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.)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69" name="직선 화살표 연결선 68"/>
          <p:cNvCxnSpPr>
            <a:stCxn id="68" idx="2"/>
            <a:endCxn id="66" idx="0"/>
          </p:cNvCxnSpPr>
          <p:nvPr/>
        </p:nvCxnSpPr>
        <p:spPr>
          <a:xfrm>
            <a:off x="8912838" y="2706797"/>
            <a:ext cx="2782" cy="1288088"/>
          </a:xfrm>
          <a:prstGeom prst="straightConnector1">
            <a:avLst/>
          </a:prstGeom>
          <a:ln w="31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3894169" y="1737116"/>
            <a:ext cx="1962405" cy="267915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디지털보좌관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3894169" y="2005031"/>
            <a:ext cx="1962405" cy="701766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부채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채무 감소 등 서울시가 행한 정책의 성과에 대한 파악이 필요함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391885" y="900113"/>
            <a:ext cx="10101943" cy="34448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시정현황 </a:t>
            </a:r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시정 전반에 걸친 사업의 성과지표 및 현황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아카이빙</a:t>
            </a:r>
            <a:endParaRPr lang="en-US" altLang="ko-KR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3894171" y="3994885"/>
            <a:ext cx="1499956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세부정보</a:t>
            </a:r>
            <a:endParaRPr lang="en-US" altLang="ko-KR" sz="1100" dirty="0" smtClean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79" name="직선 화살표 연결선 78"/>
          <p:cNvCxnSpPr>
            <a:stCxn id="45" idx="2"/>
            <a:endCxn id="78" idx="0"/>
          </p:cNvCxnSpPr>
          <p:nvPr/>
        </p:nvCxnSpPr>
        <p:spPr>
          <a:xfrm>
            <a:off x="4644149" y="3726340"/>
            <a:ext cx="0" cy="2685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5695314" y="3994885"/>
            <a:ext cx="1459845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  <a:latin typeface="+mn-ea"/>
              </a:rPr>
              <a:t>시정지표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5695314" y="4762494"/>
            <a:ext cx="1459845" cy="5573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여론동향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96" name="직선 화살표 연결선 95"/>
          <p:cNvCxnSpPr/>
          <p:nvPr/>
        </p:nvCxnSpPr>
        <p:spPr>
          <a:xfrm>
            <a:off x="4611564" y="2706797"/>
            <a:ext cx="0" cy="469869"/>
          </a:xfrm>
          <a:prstGeom prst="straightConnector1">
            <a:avLst/>
          </a:prstGeom>
          <a:ln w="31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/>
          <p:cNvSpPr/>
          <p:nvPr/>
        </p:nvSpPr>
        <p:spPr>
          <a:xfrm>
            <a:off x="3894171" y="5140653"/>
            <a:ext cx="1499956" cy="267915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시장님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3894171" y="5408568"/>
            <a:ext cx="1499956" cy="701766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가능한 모든 정보 도표화했으면 좋겠음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cxnSp>
        <p:nvCxnSpPr>
          <p:cNvPr id="109" name="직선 화살표 연결선 108"/>
          <p:cNvCxnSpPr/>
          <p:nvPr/>
        </p:nvCxnSpPr>
        <p:spPr>
          <a:xfrm flipV="1">
            <a:off x="4644149" y="4552241"/>
            <a:ext cx="2782" cy="588413"/>
          </a:xfrm>
          <a:prstGeom prst="straightConnector1">
            <a:avLst/>
          </a:prstGeom>
          <a:ln w="31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꺾인 연결선 110"/>
          <p:cNvCxnSpPr>
            <a:stCxn id="78" idx="3"/>
            <a:endCxn id="46" idx="1"/>
          </p:cNvCxnSpPr>
          <p:nvPr/>
        </p:nvCxnSpPr>
        <p:spPr>
          <a:xfrm flipV="1">
            <a:off x="5394127" y="3447662"/>
            <a:ext cx="301187" cy="825901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 112"/>
          <p:cNvCxnSpPr>
            <a:stCxn id="78" idx="3"/>
            <a:endCxn id="84" idx="1"/>
          </p:cNvCxnSpPr>
          <p:nvPr/>
        </p:nvCxnSpPr>
        <p:spPr>
          <a:xfrm>
            <a:off x="5394127" y="4273563"/>
            <a:ext cx="301187" cy="767609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/>
          <p:cNvCxnSpPr>
            <a:stCxn id="78" idx="3"/>
            <a:endCxn id="83" idx="1"/>
          </p:cNvCxnSpPr>
          <p:nvPr/>
        </p:nvCxnSpPr>
        <p:spPr>
          <a:xfrm>
            <a:off x="5394127" y="4273563"/>
            <a:ext cx="3011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꺾인 연결선 116"/>
          <p:cNvCxnSpPr>
            <a:stCxn id="84" idx="3"/>
            <a:endCxn id="66" idx="1"/>
          </p:cNvCxnSpPr>
          <p:nvPr/>
        </p:nvCxnSpPr>
        <p:spPr>
          <a:xfrm flipV="1">
            <a:off x="7155159" y="4273563"/>
            <a:ext cx="408131" cy="767609"/>
          </a:xfrm>
          <a:prstGeom prst="bentConnector3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/>
          <p:cNvCxnSpPr>
            <a:stCxn id="83" idx="3"/>
            <a:endCxn id="66" idx="1"/>
          </p:cNvCxnSpPr>
          <p:nvPr/>
        </p:nvCxnSpPr>
        <p:spPr>
          <a:xfrm>
            <a:off x="7155159" y="4273563"/>
            <a:ext cx="408131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1026220" y="5140653"/>
            <a:ext cx="2633896" cy="267915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시장님</a:t>
            </a:r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디지털보좌관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1026220" y="5408568"/>
            <a:ext cx="2633896" cy="701766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시정 지표를 지도 상에 표시하는 경우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서울시정 전체에 대한 판단을 도울 수 있음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cxnSp>
        <p:nvCxnSpPr>
          <p:cNvPr id="73" name="직선 화살표 연결선 72"/>
          <p:cNvCxnSpPr/>
          <p:nvPr/>
        </p:nvCxnSpPr>
        <p:spPr>
          <a:xfrm flipV="1">
            <a:off x="2921911" y="4552241"/>
            <a:ext cx="972260" cy="588414"/>
          </a:xfrm>
          <a:prstGeom prst="straightConnector1">
            <a:avLst/>
          </a:prstGeom>
          <a:ln w="31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03164" y="324247"/>
            <a:ext cx="5170326" cy="477054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20320">
              <a:spcBef>
                <a:spcPts val="270"/>
              </a:spcBef>
              <a:defRPr sz="2500" b="1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Rix고딕 M" panose="02020603020101020101" pitchFamily="18" charset="-127"/>
                <a:ea typeface="Rix고딕 M" panose="02020603020101020101" pitchFamily="18" charset="-127"/>
                <a:cs typeface="Malgun Gothic"/>
              </a:defRPr>
            </a:lvl1pPr>
          </a:lstStyle>
          <a:p>
            <a:pPr defTabSz="1043056" fontAlgn="auto">
              <a:spcAft>
                <a:spcPts val="0"/>
              </a:spcAft>
              <a:defRPr/>
            </a:pPr>
            <a:r>
              <a:rPr kumimoji="0"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II -     - 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바</a:t>
            </a:r>
            <a:r>
              <a:rPr kumimoji="0"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시정현황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시나리오 흐름도</a:t>
            </a:r>
            <a:endParaRPr kumimoji="0"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99269" y="385763"/>
            <a:ext cx="373063" cy="355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kumimoji="0" lang="ko-KR" altLang="en-US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03082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900113"/>
            <a:ext cx="106934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279400" y="1244600"/>
            <a:ext cx="10214429" cy="570774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91886" y="3017143"/>
            <a:ext cx="1550151" cy="5115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초기화면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160159" y="3017140"/>
            <a:ext cx="1523505" cy="5115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  <a:latin typeface="+mn-ea"/>
              </a:rPr>
              <a:t>실시간도시현황</a:t>
            </a:r>
            <a:endParaRPr lang="ko-KR" altLang="en-US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926996" y="3017140"/>
            <a:ext cx="1459845" cy="5115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상황발생 시</a:t>
            </a:r>
            <a:endParaRPr lang="en-US" altLang="ko-KR" sz="11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현장 지휘 기능 설명</a:t>
            </a:r>
            <a:endParaRPr lang="en-US" altLang="ko-KR" sz="1100" dirty="0" smtClean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44" name="직선 화살표 연결선 43"/>
          <p:cNvCxnSpPr>
            <a:stCxn id="37" idx="3"/>
            <a:endCxn id="38" idx="1"/>
          </p:cNvCxnSpPr>
          <p:nvPr/>
        </p:nvCxnSpPr>
        <p:spPr>
          <a:xfrm flipV="1">
            <a:off x="1942037" y="3272935"/>
            <a:ext cx="218122" cy="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38" idx="3"/>
            <a:endCxn id="43" idx="1"/>
          </p:cNvCxnSpPr>
          <p:nvPr/>
        </p:nvCxnSpPr>
        <p:spPr>
          <a:xfrm>
            <a:off x="3683664" y="3272935"/>
            <a:ext cx="224333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43" idx="3"/>
            <a:endCxn id="47" idx="1"/>
          </p:cNvCxnSpPr>
          <p:nvPr/>
        </p:nvCxnSpPr>
        <p:spPr>
          <a:xfrm>
            <a:off x="7386841" y="3272935"/>
            <a:ext cx="739939" cy="79305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8126780" y="3810196"/>
            <a:ext cx="2141170" cy="5115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담당자 연결 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/ 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현장 연결</a:t>
            </a:r>
            <a:endParaRPr lang="en-US" altLang="ko-KR" sz="11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화상통화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회의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전화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)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141" name="그룹 140"/>
          <p:cNvGrpSpPr/>
          <p:nvPr/>
        </p:nvGrpSpPr>
        <p:grpSpPr>
          <a:xfrm>
            <a:off x="8126780" y="1711244"/>
            <a:ext cx="2141170" cy="881661"/>
            <a:chOff x="7557725" y="1711244"/>
            <a:chExt cx="2710225" cy="881661"/>
          </a:xfrm>
        </p:grpSpPr>
        <p:sp>
          <p:nvSpPr>
            <p:cNvPr id="48" name="직사각형 47"/>
            <p:cNvSpPr/>
            <p:nvPr/>
          </p:nvSpPr>
          <p:spPr>
            <a:xfrm>
              <a:off x="7557725" y="1711244"/>
              <a:ext cx="2710225" cy="24591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b="1" dirty="0" smtClean="0">
                  <a:solidFill>
                    <a:schemeClr val="tx1"/>
                  </a:solidFill>
                  <a:latin typeface="+mn-ea"/>
                </a:rPr>
                <a:t>시장님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7557725" y="1957159"/>
              <a:ext cx="2710225" cy="63574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시장실과 현장의 긴밀한 결합이 필요함</a:t>
              </a:r>
              <a:r>
                <a:rPr lang="en-US" altLang="ko-KR" sz="1000" dirty="0" smtClean="0">
                  <a:solidFill>
                    <a:schemeClr val="tx1"/>
                  </a:solidFill>
                  <a:latin typeface="+mn-ea"/>
                </a:rPr>
                <a:t>.</a:t>
              </a:r>
              <a:r>
                <a:rPr lang="ko-KR" altLang="en-US" sz="1000" dirty="0" err="1" smtClean="0">
                  <a:solidFill>
                    <a:schemeClr val="tx1"/>
                  </a:solidFill>
                  <a:latin typeface="+mn-ea"/>
                </a:rPr>
                <a:t>인터렉티브한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활용이 필요함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.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(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현장연결 및 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+mn-ea"/>
                </a:rPr>
                <a:t>화상통화</a:t>
              </a:r>
              <a:r>
                <a:rPr lang="en-US" altLang="ko-KR" sz="1000" dirty="0" smtClean="0">
                  <a:solidFill>
                    <a:schemeClr val="tx1"/>
                  </a:solidFill>
                  <a:latin typeface="+mn-ea"/>
                </a:rPr>
                <a:t>)</a:t>
              </a:r>
              <a:endParaRPr lang="ko-KR" altLang="en-US" sz="1000" dirty="0">
                <a:solidFill>
                  <a:schemeClr val="tx1"/>
                </a:solidFill>
                <a:latin typeface="+mn-ea"/>
              </a:endParaRPr>
            </a:p>
          </p:txBody>
        </p:sp>
      </p:grpSp>
      <p:cxnSp>
        <p:nvCxnSpPr>
          <p:cNvPr id="50" name="직선 화살표 연결선 49"/>
          <p:cNvCxnSpPr>
            <a:stCxn id="49" idx="2"/>
            <a:endCxn id="47" idx="0"/>
          </p:cNvCxnSpPr>
          <p:nvPr/>
        </p:nvCxnSpPr>
        <p:spPr>
          <a:xfrm>
            <a:off x="9197365" y="2592905"/>
            <a:ext cx="0" cy="1217291"/>
          </a:xfrm>
          <a:prstGeom prst="straightConnector1">
            <a:avLst/>
          </a:prstGeom>
          <a:ln w="31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3894171" y="3810196"/>
            <a:ext cx="1499956" cy="5115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세부정보</a:t>
            </a:r>
            <a:endParaRPr lang="en-US" altLang="ko-KR" sz="11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2160159" y="3816641"/>
            <a:ext cx="1523505" cy="5115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주요시정</a:t>
            </a:r>
            <a:endParaRPr lang="ko-KR" altLang="en-US" sz="11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71" name="직선 화살표 연결선 70"/>
          <p:cNvCxnSpPr/>
          <p:nvPr/>
        </p:nvCxnSpPr>
        <p:spPr>
          <a:xfrm>
            <a:off x="1942037" y="3528731"/>
            <a:ext cx="218122" cy="2879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/>
          <p:cNvSpPr/>
          <p:nvPr/>
        </p:nvSpPr>
        <p:spPr>
          <a:xfrm>
            <a:off x="5926996" y="2450491"/>
            <a:ext cx="1459845" cy="5115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교통정보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5926996" y="1879317"/>
            <a:ext cx="1459845" cy="5115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대기환경</a:t>
            </a:r>
            <a:endParaRPr lang="en-US" altLang="ko-KR" sz="11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상수도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기상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926996" y="1319773"/>
            <a:ext cx="1459845" cy="5115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재정현황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79" name="꺾인 연결선 78"/>
          <p:cNvCxnSpPr/>
          <p:nvPr/>
        </p:nvCxnSpPr>
        <p:spPr>
          <a:xfrm rot="5400000" flipH="1" flipV="1">
            <a:off x="4945093" y="2291036"/>
            <a:ext cx="1697370" cy="26643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80"/>
          <p:cNvCxnSpPr/>
          <p:nvPr/>
        </p:nvCxnSpPr>
        <p:spPr>
          <a:xfrm rot="5400000" flipH="1" flipV="1">
            <a:off x="5224867" y="2570806"/>
            <a:ext cx="1137823" cy="26643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/>
          <p:nvPr/>
        </p:nvCxnSpPr>
        <p:spPr>
          <a:xfrm rot="5400000" flipH="1" flipV="1">
            <a:off x="5510454" y="2856394"/>
            <a:ext cx="566650" cy="26643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5926997" y="3810196"/>
            <a:ext cx="1499956" cy="5115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시정지표</a:t>
            </a:r>
            <a:endParaRPr lang="en-US" altLang="ko-KR" sz="11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5926997" y="4393055"/>
            <a:ext cx="1499956" cy="5115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유관정보</a:t>
            </a:r>
            <a:endParaRPr lang="en-US" altLang="ko-KR" sz="11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5926997" y="4975913"/>
            <a:ext cx="1499956" cy="5115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여론동향</a:t>
            </a:r>
            <a:endParaRPr lang="en-US" altLang="ko-KR" sz="1100" dirty="0" smtClean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87" name="직선 화살표 연결선 86"/>
          <p:cNvCxnSpPr/>
          <p:nvPr/>
        </p:nvCxnSpPr>
        <p:spPr>
          <a:xfrm>
            <a:off x="3683663" y="4077909"/>
            <a:ext cx="21050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/>
          <p:nvPr/>
        </p:nvCxnSpPr>
        <p:spPr>
          <a:xfrm flipV="1">
            <a:off x="5394127" y="4065988"/>
            <a:ext cx="532869" cy="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 93"/>
          <p:cNvCxnSpPr>
            <a:endCxn id="85" idx="1"/>
          </p:cNvCxnSpPr>
          <p:nvPr/>
        </p:nvCxnSpPr>
        <p:spPr>
          <a:xfrm rot="16200000" flipH="1">
            <a:off x="5502349" y="4224201"/>
            <a:ext cx="582861" cy="26643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 95"/>
          <p:cNvCxnSpPr>
            <a:endCxn id="86" idx="1"/>
          </p:cNvCxnSpPr>
          <p:nvPr/>
        </p:nvCxnSpPr>
        <p:spPr>
          <a:xfrm rot="16200000" flipH="1">
            <a:off x="5214142" y="4518853"/>
            <a:ext cx="1159272" cy="266437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/>
          <p:cNvSpPr/>
          <p:nvPr/>
        </p:nvSpPr>
        <p:spPr>
          <a:xfrm>
            <a:off x="2160159" y="5608639"/>
            <a:ext cx="1523505" cy="5115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여론동향</a:t>
            </a:r>
            <a:endParaRPr lang="ko-KR" altLang="en-US" sz="11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98" name="직선 화살표 연결선 97"/>
          <p:cNvCxnSpPr/>
          <p:nvPr/>
        </p:nvCxnSpPr>
        <p:spPr>
          <a:xfrm>
            <a:off x="1746300" y="3528733"/>
            <a:ext cx="463500" cy="20818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5926997" y="5610554"/>
            <a:ext cx="1499956" cy="5115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여론동향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소통</a:t>
            </a:r>
            <a:endParaRPr lang="en-US" altLang="ko-KR" sz="1100" dirty="0" smtClean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04" name="직선 화살표 연결선 103"/>
          <p:cNvCxnSpPr>
            <a:stCxn id="97" idx="3"/>
            <a:endCxn id="102" idx="1"/>
          </p:cNvCxnSpPr>
          <p:nvPr/>
        </p:nvCxnSpPr>
        <p:spPr>
          <a:xfrm>
            <a:off x="3683664" y="5864434"/>
            <a:ext cx="2243333" cy="19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/>
          <p:cNvSpPr/>
          <p:nvPr/>
        </p:nvSpPr>
        <p:spPr>
          <a:xfrm>
            <a:off x="5926997" y="6234043"/>
            <a:ext cx="1499956" cy="5115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SNS/</a:t>
            </a:r>
            <a:r>
              <a:rPr lang="ko-KR" altLang="en-US" sz="1100" dirty="0" err="1" smtClean="0">
                <a:solidFill>
                  <a:schemeClr val="tx1"/>
                </a:solidFill>
                <a:latin typeface="+mn-ea"/>
              </a:rPr>
              <a:t>응답소</a:t>
            </a:r>
            <a:endParaRPr lang="en-US" altLang="ko-KR" sz="11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8155012" y="5610554"/>
            <a:ext cx="2112938" cy="5115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참여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소통</a:t>
            </a:r>
            <a:endParaRPr lang="en-US" altLang="ko-KR" sz="1100" dirty="0" smtClean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10" name="꺾인 연결선 109"/>
          <p:cNvCxnSpPr>
            <a:endCxn id="106" idx="1"/>
          </p:cNvCxnSpPr>
          <p:nvPr/>
        </p:nvCxnSpPr>
        <p:spPr>
          <a:xfrm rot="16200000" flipH="1">
            <a:off x="5482034" y="6044874"/>
            <a:ext cx="623489" cy="26643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꺾인 연결선 114"/>
          <p:cNvCxnSpPr>
            <a:stCxn id="85" idx="3"/>
            <a:endCxn id="47" idx="2"/>
          </p:cNvCxnSpPr>
          <p:nvPr/>
        </p:nvCxnSpPr>
        <p:spPr>
          <a:xfrm flipV="1">
            <a:off x="7426953" y="4321786"/>
            <a:ext cx="1770412" cy="327063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꺾인 연결선 115"/>
          <p:cNvCxnSpPr>
            <a:endCxn id="47" idx="2"/>
          </p:cNvCxnSpPr>
          <p:nvPr/>
        </p:nvCxnSpPr>
        <p:spPr>
          <a:xfrm flipV="1">
            <a:off x="7426953" y="4321786"/>
            <a:ext cx="1770412" cy="976442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>
            <a:stCxn id="84" idx="3"/>
            <a:endCxn id="47" idx="1"/>
          </p:cNvCxnSpPr>
          <p:nvPr/>
        </p:nvCxnSpPr>
        <p:spPr>
          <a:xfrm>
            <a:off x="7426953" y="4065991"/>
            <a:ext cx="69982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꺾인 연결선 122"/>
          <p:cNvCxnSpPr>
            <a:endCxn id="108" idx="2"/>
          </p:cNvCxnSpPr>
          <p:nvPr/>
        </p:nvCxnSpPr>
        <p:spPr>
          <a:xfrm flipV="1">
            <a:off x="7426953" y="6122144"/>
            <a:ext cx="1784528" cy="486307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02" idx="3"/>
          </p:cNvCxnSpPr>
          <p:nvPr/>
        </p:nvCxnSpPr>
        <p:spPr>
          <a:xfrm>
            <a:off x="7426953" y="5866349"/>
            <a:ext cx="7479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/>
          <p:cNvSpPr/>
          <p:nvPr/>
        </p:nvSpPr>
        <p:spPr>
          <a:xfrm>
            <a:off x="391187" y="1433576"/>
            <a:ext cx="1550851" cy="245914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디지털보좌관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391188" y="1679490"/>
            <a:ext cx="1550850" cy="835109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디지털 </a:t>
            </a:r>
            <a:r>
              <a:rPr lang="ko-KR" altLang="en-US" sz="1000" dirty="0" err="1">
                <a:solidFill>
                  <a:schemeClr val="tx1"/>
                </a:solidFill>
                <a:latin typeface="+mn-ea"/>
              </a:rPr>
              <a:t>시장실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000" dirty="0" err="1">
                <a:solidFill>
                  <a:schemeClr val="tx1"/>
                </a:solidFill>
                <a:latin typeface="+mn-ea"/>
              </a:rPr>
              <a:t>첫화면은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설정된 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화면이나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데이터가 자동 전환 되는 화면이 좋음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132" name="직사각형 131"/>
          <p:cNvSpPr/>
          <p:nvPr/>
        </p:nvSpPr>
        <p:spPr>
          <a:xfrm>
            <a:off x="279399" y="900113"/>
            <a:ext cx="10214429" cy="34448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외부인사 접견 시 디지털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시민시장실</a:t>
            </a:r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홍보 및 주요 시정 소개</a:t>
            </a:r>
            <a:endParaRPr lang="en-US" altLang="ko-KR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2160158" y="1433576"/>
            <a:ext cx="3186543" cy="245914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시장님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2160158" y="1679490"/>
            <a:ext cx="3186541" cy="835109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재난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사건 사고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도로교통 정보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상수도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정보와 같은 실시간 정보를 통합하여 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제공</a:t>
            </a:r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실시간 재난</a:t>
            </a:r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사고</a:t>
            </a:r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대응을 위해 시장실과 긴밀한 결합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36" name="직선 화살표 연결선 135"/>
          <p:cNvCxnSpPr/>
          <p:nvPr/>
        </p:nvCxnSpPr>
        <p:spPr>
          <a:xfrm>
            <a:off x="3114452" y="2514599"/>
            <a:ext cx="0" cy="5025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/>
          <p:cNvCxnSpPr/>
          <p:nvPr/>
        </p:nvCxnSpPr>
        <p:spPr>
          <a:xfrm>
            <a:off x="1149861" y="2514599"/>
            <a:ext cx="0" cy="5025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직사각형 138"/>
          <p:cNvSpPr/>
          <p:nvPr/>
        </p:nvSpPr>
        <p:spPr>
          <a:xfrm>
            <a:off x="3894171" y="4586400"/>
            <a:ext cx="1477929" cy="245914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시장님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3894172" y="4832313"/>
            <a:ext cx="1477928" cy="836977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회의 또는 외빈 </a:t>
            </a:r>
            <a:r>
              <a:rPr lang="ko-KR" altLang="en-US" sz="900" dirty="0" err="1" smtClean="0">
                <a:solidFill>
                  <a:schemeClr val="tx1"/>
                </a:solidFill>
                <a:latin typeface="+mn-ea"/>
              </a:rPr>
              <a:t>접견시</a:t>
            </a:r>
            <a:r>
              <a:rPr lang="en-US" altLang="ko-KR" sz="900" dirty="0" smtClean="0">
                <a:solidFill>
                  <a:schemeClr val="tx1"/>
                </a:solidFill>
                <a:latin typeface="+mn-ea"/>
              </a:rPr>
              <a:t/>
            </a:r>
            <a:br>
              <a:rPr lang="en-US" altLang="ko-KR" sz="900" dirty="0" smtClean="0">
                <a:solidFill>
                  <a:schemeClr val="tx1"/>
                </a:solidFill>
                <a:latin typeface="+mn-ea"/>
              </a:rPr>
            </a:b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주요사업</a:t>
            </a:r>
            <a:r>
              <a:rPr lang="en-US" altLang="ko-KR" sz="9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시정지표를</a:t>
            </a:r>
            <a:endParaRPr lang="en-US" altLang="ko-KR" sz="900" dirty="0" smtClean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900" dirty="0" err="1" smtClean="0">
                <a:solidFill>
                  <a:schemeClr val="tx1"/>
                </a:solidFill>
                <a:latin typeface="+mn-ea"/>
              </a:rPr>
              <a:t>활용하는것이</a:t>
            </a:r>
            <a:r>
              <a:rPr lang="ko-KR" altLang="en-US" sz="9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900" dirty="0" err="1" smtClean="0">
                <a:solidFill>
                  <a:schemeClr val="tx1"/>
                </a:solidFill>
                <a:latin typeface="+mn-ea"/>
              </a:rPr>
              <a:t>바람직</a:t>
            </a:r>
            <a:endParaRPr lang="en-US" altLang="ko-KR" sz="900" dirty="0" smtClean="0">
              <a:solidFill>
                <a:schemeClr val="tx1"/>
              </a:solidFill>
              <a:latin typeface="+mn-ea"/>
            </a:endParaRPr>
          </a:p>
          <a:p>
            <a:endParaRPr lang="en-US" altLang="ko-KR" sz="900" dirty="0">
              <a:solidFill>
                <a:schemeClr val="tx1"/>
              </a:solidFill>
              <a:latin typeface="+mn-ea"/>
            </a:endParaRPr>
          </a:p>
          <a:p>
            <a:endParaRPr lang="en-US" altLang="ko-KR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424991" y="5153020"/>
            <a:ext cx="1477929" cy="245914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기획담당관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424992" y="5398934"/>
            <a:ext cx="1477928" cy="1346699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주요 사업에 대한 </a:t>
            </a:r>
            <a:r>
              <a:rPr lang="ko-KR" altLang="en-US" sz="1000" dirty="0" err="1">
                <a:solidFill>
                  <a:schemeClr val="tx1"/>
                </a:solidFill>
                <a:latin typeface="+mn-ea"/>
              </a:rPr>
              <a:t>콘텐츠가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우선적으로 배치되어야 함</a:t>
            </a:r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.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외부 인사 방문 시 의미 있는 추세와 현황들을 보여주는 것이 필요함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endParaRPr lang="en-US" altLang="ko-KR" sz="10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44" name="직선 화살표 연결선 143"/>
          <p:cNvCxnSpPr>
            <a:stCxn id="139" idx="0"/>
          </p:cNvCxnSpPr>
          <p:nvPr/>
        </p:nvCxnSpPr>
        <p:spPr>
          <a:xfrm flipH="1" flipV="1">
            <a:off x="4629150" y="4284687"/>
            <a:ext cx="3986" cy="30171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/>
          <p:cNvCxnSpPr>
            <a:stCxn id="142" idx="0"/>
            <a:endCxn id="37" idx="2"/>
          </p:cNvCxnSpPr>
          <p:nvPr/>
        </p:nvCxnSpPr>
        <p:spPr>
          <a:xfrm flipV="1">
            <a:off x="1163956" y="3528733"/>
            <a:ext cx="3006" cy="162428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03164" y="324247"/>
            <a:ext cx="5170326" cy="477054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20320">
              <a:spcBef>
                <a:spcPts val="270"/>
              </a:spcBef>
              <a:defRPr sz="2500" b="1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Rix고딕 M" panose="02020603020101020101" pitchFamily="18" charset="-127"/>
                <a:ea typeface="Rix고딕 M" panose="02020603020101020101" pitchFamily="18" charset="-127"/>
                <a:cs typeface="Malgun Gothic"/>
              </a:defRPr>
            </a:lvl1pPr>
          </a:lstStyle>
          <a:p>
            <a:pPr defTabSz="1043056" fontAlgn="auto">
              <a:spcAft>
                <a:spcPts val="0"/>
              </a:spcAft>
              <a:defRPr/>
            </a:pPr>
            <a:r>
              <a:rPr kumimoji="0"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II -     - 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</a:t>
            </a:r>
            <a:r>
              <a:rPr kumimoji="0"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외빈접견 </a:t>
            </a:r>
            <a:r>
              <a:rPr kumimoji="0"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시나리오 흐름도</a:t>
            </a:r>
            <a:endParaRPr kumimoji="0"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99269" y="385763"/>
            <a:ext cx="373063" cy="355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kumimoji="0" lang="ko-KR" altLang="en-US" sz="20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4933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4-8. 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차트</a:t>
            </a:r>
            <a:endParaRPr kumimoji="0" lang="en-US" altLang="ko-KR" sz="14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951730" y="2772519"/>
            <a:ext cx="6729852" cy="20882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0316" algn="ctr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별첨첨부 참고</a:t>
            </a: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/>
            </a:r>
            <a:b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</a:b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(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파일명</a:t>
            </a: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: OOO)</a:t>
            </a:r>
            <a:endParaRPr kumimoji="0" lang="en-US" altLang="ko-KR" sz="1400" b="1" spc="-1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2164" y="324207"/>
            <a:ext cx="116182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세부요소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kumimoji="0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08575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206324"/>
            <a:ext cx="10693400" cy="584759"/>
          </a:xfrm>
          <a:prstGeom prst="rect">
            <a:avLst/>
          </a:prstGeom>
          <a:noFill/>
        </p:spPr>
        <p:txBody>
          <a:bodyPr wrap="squar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algn="ctr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32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세부요소</a:t>
            </a:r>
            <a:endParaRPr kumimoji="0" lang="en-US" altLang="ko-KR" sz="32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263674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직사각형 141"/>
          <p:cNvSpPr/>
          <p:nvPr/>
        </p:nvSpPr>
        <p:spPr bwMode="auto">
          <a:xfrm>
            <a:off x="411400" y="5320410"/>
            <a:ext cx="4068452" cy="146523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0316" algn="ctr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</a:pPr>
            <a:endParaRPr kumimoji="0" lang="ko-KR" altLang="en-US" sz="14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141" name="직사각형 140"/>
          <p:cNvSpPr/>
          <p:nvPr/>
        </p:nvSpPr>
        <p:spPr bwMode="auto">
          <a:xfrm>
            <a:off x="411400" y="2452486"/>
            <a:ext cx="4068452" cy="242634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0316" algn="ctr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</a:pPr>
            <a:endParaRPr kumimoji="0" lang="ko-KR" altLang="en-US" sz="14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kumimoji="0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2164" y="324207"/>
            <a:ext cx="116182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세부요소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76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4-1. 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컬러규정</a:t>
            </a:r>
            <a:endParaRPr kumimoji="0" lang="en-US" altLang="ko-KR" sz="14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06140" y="1476375"/>
            <a:ext cx="1013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컨셉과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키워드를 적절히 표현할 수 있는 컬러를 도출하여 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CI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칼라와 적절한 조화를 이룰 수 있도록 한다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339392" y="1908423"/>
            <a:ext cx="960519" cy="337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en-US" altLang="ko-KR" sz="12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Main Color</a:t>
            </a:r>
            <a:endParaRPr kumimoji="0" lang="ko-KR" altLang="en-US" sz="12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607185" y="1908423"/>
            <a:ext cx="86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en-US" altLang="ko-KR" sz="12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Sub Color</a:t>
            </a:r>
            <a:endParaRPr kumimoji="0" lang="ko-KR" altLang="en-US" sz="12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121" name="직사각형 120"/>
          <p:cNvSpPr/>
          <p:nvPr/>
        </p:nvSpPr>
        <p:spPr bwMode="auto">
          <a:xfrm>
            <a:off x="411400" y="2291621"/>
            <a:ext cx="4068452" cy="154837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0316" algn="ctr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</a:pPr>
            <a:endParaRPr kumimoji="0" lang="ko-KR" altLang="en-US" sz="14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130" name="직사각형 129"/>
          <p:cNvSpPr/>
          <p:nvPr/>
        </p:nvSpPr>
        <p:spPr bwMode="auto">
          <a:xfrm>
            <a:off x="4698628" y="2291620"/>
            <a:ext cx="5544615" cy="4494027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0316" algn="ctr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</a:pPr>
            <a:endParaRPr kumimoji="0" lang="ko-KR" altLang="en-US" sz="14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5058668" y="2823398"/>
            <a:ext cx="4856453" cy="3457116"/>
            <a:chOff x="5316538" y="2992158"/>
            <a:chExt cx="4856453" cy="3457116"/>
          </a:xfrm>
        </p:grpSpPr>
        <p:pic>
          <p:nvPicPr>
            <p:cNvPr id="122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6075" y="3238273"/>
              <a:ext cx="3701105" cy="2937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" name="Oval 18"/>
            <p:cNvSpPr>
              <a:spLocks noChangeArrowheads="1"/>
            </p:cNvSpPr>
            <p:nvPr/>
          </p:nvSpPr>
          <p:spPr bwMode="auto">
            <a:xfrm>
              <a:off x="7375996" y="3308345"/>
              <a:ext cx="1047750" cy="1047750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 dirty="0"/>
            </a:p>
          </p:txBody>
        </p:sp>
        <p:sp>
          <p:nvSpPr>
            <p:cNvPr id="124" name="Rectangle 12"/>
            <p:cNvSpPr>
              <a:spLocks noChangeArrowheads="1"/>
            </p:cNvSpPr>
            <p:nvPr/>
          </p:nvSpPr>
          <p:spPr bwMode="auto">
            <a:xfrm>
              <a:off x="6465369" y="2992158"/>
              <a:ext cx="516488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900" dirty="0">
                  <a:solidFill>
                    <a:schemeClr val="bg1">
                      <a:lumMod val="6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LOGIC</a:t>
              </a:r>
            </a:p>
          </p:txBody>
        </p:sp>
        <p:sp>
          <p:nvSpPr>
            <p:cNvPr id="125" name="Rectangle 13"/>
            <p:cNvSpPr>
              <a:spLocks noChangeArrowheads="1"/>
            </p:cNvSpPr>
            <p:nvPr/>
          </p:nvSpPr>
          <p:spPr bwMode="auto">
            <a:xfrm>
              <a:off x="8100598" y="2992158"/>
              <a:ext cx="699230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900" dirty="0">
                  <a:solidFill>
                    <a:schemeClr val="bg1">
                      <a:lumMod val="6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BUSINESS</a:t>
              </a:r>
            </a:p>
          </p:txBody>
        </p:sp>
        <p:sp>
          <p:nvSpPr>
            <p:cNvPr id="126" name="Rectangle 14"/>
            <p:cNvSpPr>
              <a:spLocks noChangeArrowheads="1"/>
            </p:cNvSpPr>
            <p:nvPr/>
          </p:nvSpPr>
          <p:spPr bwMode="auto">
            <a:xfrm>
              <a:off x="8435879" y="6218442"/>
              <a:ext cx="708848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900" dirty="0">
                  <a:solidFill>
                    <a:schemeClr val="bg1">
                      <a:lumMod val="6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EMOTION</a:t>
              </a:r>
            </a:p>
          </p:txBody>
        </p:sp>
        <p:sp>
          <p:nvSpPr>
            <p:cNvPr id="127" name="Rectangle 15"/>
            <p:cNvSpPr>
              <a:spLocks noChangeArrowheads="1"/>
            </p:cNvSpPr>
            <p:nvPr/>
          </p:nvSpPr>
          <p:spPr bwMode="auto">
            <a:xfrm>
              <a:off x="6215063" y="6211196"/>
              <a:ext cx="663964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900" dirty="0">
                  <a:solidFill>
                    <a:schemeClr val="bg1">
                      <a:lumMod val="6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USUALLY</a:t>
              </a:r>
            </a:p>
          </p:txBody>
        </p:sp>
        <p:sp>
          <p:nvSpPr>
            <p:cNvPr id="128" name="Rectangle 16"/>
            <p:cNvSpPr>
              <a:spLocks noChangeArrowheads="1"/>
            </p:cNvSpPr>
            <p:nvPr/>
          </p:nvSpPr>
          <p:spPr bwMode="auto">
            <a:xfrm>
              <a:off x="5316538" y="4582421"/>
              <a:ext cx="620683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900" dirty="0">
                  <a:solidFill>
                    <a:schemeClr val="bg1">
                      <a:lumMod val="6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NATURE</a:t>
              </a:r>
            </a:p>
          </p:txBody>
        </p:sp>
        <p:sp>
          <p:nvSpPr>
            <p:cNvPr id="129" name="Rectangle 17"/>
            <p:cNvSpPr>
              <a:spLocks noChangeArrowheads="1"/>
            </p:cNvSpPr>
            <p:nvPr/>
          </p:nvSpPr>
          <p:spPr bwMode="auto">
            <a:xfrm>
              <a:off x="9427274" y="4565704"/>
              <a:ext cx="745717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900" dirty="0">
                  <a:solidFill>
                    <a:schemeClr val="bg1">
                      <a:lumMod val="6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ARTIFICIAL</a:t>
              </a:r>
            </a:p>
          </p:txBody>
        </p:sp>
        <p:sp>
          <p:nvSpPr>
            <p:cNvPr id="131" name="Oval 18"/>
            <p:cNvSpPr>
              <a:spLocks noChangeArrowheads="1"/>
            </p:cNvSpPr>
            <p:nvPr/>
          </p:nvSpPr>
          <p:spPr bwMode="auto">
            <a:xfrm>
              <a:off x="7794972" y="4932759"/>
              <a:ext cx="715627" cy="715627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 dirty="0"/>
            </a:p>
          </p:txBody>
        </p:sp>
      </p:grpSp>
      <p:pic>
        <p:nvPicPr>
          <p:cNvPr id="2057" name="Picture 9" descr="C:\Users\PCK\Desktop\Untitled-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656" y="2958734"/>
            <a:ext cx="1797940" cy="28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1260588" y="3961750"/>
            <a:ext cx="2370074" cy="925720"/>
            <a:chOff x="507640" y="5255292"/>
            <a:chExt cx="1958739" cy="765058"/>
          </a:xfrm>
        </p:grpSpPr>
        <p:sp>
          <p:nvSpPr>
            <p:cNvPr id="95" name="Text Box 3"/>
            <p:cNvSpPr txBox="1">
              <a:spLocks noChangeArrowheads="1"/>
            </p:cNvSpPr>
            <p:nvPr/>
          </p:nvSpPr>
          <p:spPr bwMode="auto">
            <a:xfrm>
              <a:off x="507640" y="5804906"/>
              <a:ext cx="720079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defTabSz="1043056" fontAlgn="auto">
                <a:spcBef>
                  <a:spcPts val="270"/>
                </a:spcBef>
                <a:spcAft>
                  <a:spcPts val="0"/>
                </a:spcAft>
                <a:buClr>
                  <a:srgbClr val="000000"/>
                </a:buClr>
                <a:defRPr/>
              </a:pPr>
              <a:r>
                <a:rPr kumimoji="0" lang="en-US" altLang="ko-KR" sz="800" b="1" spc="-1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#231f20</a:t>
              </a:r>
              <a:endParaRPr kumimoji="0" lang="ko-KR" altLang="en-US" sz="8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endParaRPr>
            </a:p>
          </p:txBody>
        </p:sp>
        <p:pic>
          <p:nvPicPr>
            <p:cNvPr id="2059" name="Picture 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172" y="5255292"/>
              <a:ext cx="1771605" cy="525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2" name="Text Box 3"/>
            <p:cNvSpPr txBox="1">
              <a:spLocks noChangeArrowheads="1"/>
            </p:cNvSpPr>
            <p:nvPr/>
          </p:nvSpPr>
          <p:spPr bwMode="auto">
            <a:xfrm>
              <a:off x="1126970" y="5804906"/>
              <a:ext cx="720079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defTabSz="1043056" fontAlgn="auto">
                <a:spcBef>
                  <a:spcPts val="270"/>
                </a:spcBef>
                <a:spcAft>
                  <a:spcPts val="0"/>
                </a:spcAft>
                <a:buClr>
                  <a:srgbClr val="000000"/>
                </a:buClr>
                <a:defRPr/>
              </a:pPr>
              <a:r>
                <a:rPr kumimoji="0" lang="en-US" altLang="ko-KR" sz="800" b="1" spc="-1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#be1138</a:t>
              </a:r>
              <a:endParaRPr kumimoji="0" lang="ko-KR" altLang="en-US" sz="8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endParaRPr>
            </a:p>
          </p:txBody>
        </p:sp>
        <p:sp>
          <p:nvSpPr>
            <p:cNvPr id="133" name="Text Box 3"/>
            <p:cNvSpPr txBox="1">
              <a:spLocks noChangeArrowheads="1"/>
            </p:cNvSpPr>
            <p:nvPr/>
          </p:nvSpPr>
          <p:spPr bwMode="auto">
            <a:xfrm>
              <a:off x="1746300" y="5804906"/>
              <a:ext cx="720079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defTabSz="1043056" fontAlgn="auto">
                <a:spcBef>
                  <a:spcPts val="270"/>
                </a:spcBef>
                <a:spcAft>
                  <a:spcPts val="0"/>
                </a:spcAft>
                <a:buClr>
                  <a:srgbClr val="000000"/>
                </a:buClr>
                <a:defRPr/>
              </a:pPr>
              <a:r>
                <a:rPr kumimoji="0" lang="en-US" altLang="ko-KR" sz="800" b="1" spc="-1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#5b98d2</a:t>
              </a:r>
              <a:endParaRPr kumimoji="0" lang="ko-KR" altLang="en-US" sz="8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876641" y="5648675"/>
            <a:ext cx="3153791" cy="876123"/>
            <a:chOff x="1333089" y="5665127"/>
            <a:chExt cx="2606439" cy="724068"/>
          </a:xfrm>
        </p:grpSpPr>
        <p:pic>
          <p:nvPicPr>
            <p:cNvPr id="2060" name="Picture 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248" y="5665127"/>
              <a:ext cx="2394228" cy="525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4" name="Text Box 3"/>
            <p:cNvSpPr txBox="1">
              <a:spLocks noChangeArrowheads="1"/>
            </p:cNvSpPr>
            <p:nvPr/>
          </p:nvSpPr>
          <p:spPr bwMode="auto">
            <a:xfrm>
              <a:off x="1333089" y="6211142"/>
              <a:ext cx="720079" cy="1780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defTabSz="1043056" fontAlgn="auto">
                <a:spcBef>
                  <a:spcPts val="270"/>
                </a:spcBef>
                <a:spcAft>
                  <a:spcPts val="0"/>
                </a:spcAft>
                <a:buClr>
                  <a:srgbClr val="000000"/>
                </a:buClr>
                <a:defRPr/>
              </a:pPr>
              <a:r>
                <a:rPr kumimoji="0" lang="en-US" altLang="ko-KR" sz="800" b="1" spc="-1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#333</a:t>
              </a:r>
              <a:endParaRPr kumimoji="0" lang="ko-KR" altLang="en-US" sz="8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endParaRPr>
            </a:p>
          </p:txBody>
        </p:sp>
        <p:sp>
          <p:nvSpPr>
            <p:cNvPr id="135" name="Text Box 3"/>
            <p:cNvSpPr txBox="1">
              <a:spLocks noChangeArrowheads="1"/>
            </p:cNvSpPr>
            <p:nvPr/>
          </p:nvSpPr>
          <p:spPr bwMode="auto">
            <a:xfrm>
              <a:off x="1952419" y="6211142"/>
              <a:ext cx="720079" cy="1780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defTabSz="1043056" fontAlgn="auto">
                <a:spcBef>
                  <a:spcPts val="270"/>
                </a:spcBef>
                <a:spcAft>
                  <a:spcPts val="0"/>
                </a:spcAft>
                <a:buClr>
                  <a:srgbClr val="000000"/>
                </a:buClr>
                <a:defRPr/>
              </a:pPr>
              <a:r>
                <a:rPr kumimoji="0" lang="en-US" altLang="ko-KR" sz="800" b="1" spc="-1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#5c5c5c</a:t>
              </a:r>
              <a:endParaRPr kumimoji="0" lang="ko-KR" altLang="en-US" sz="8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endParaRPr>
            </a:p>
          </p:txBody>
        </p:sp>
        <p:sp>
          <p:nvSpPr>
            <p:cNvPr id="136" name="Text Box 3"/>
            <p:cNvSpPr txBox="1">
              <a:spLocks noChangeArrowheads="1"/>
            </p:cNvSpPr>
            <p:nvPr/>
          </p:nvSpPr>
          <p:spPr bwMode="auto">
            <a:xfrm>
              <a:off x="2571749" y="6211142"/>
              <a:ext cx="720079" cy="1780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defTabSz="1043056" fontAlgn="auto">
                <a:spcBef>
                  <a:spcPts val="270"/>
                </a:spcBef>
                <a:spcAft>
                  <a:spcPts val="0"/>
                </a:spcAft>
                <a:buClr>
                  <a:srgbClr val="000000"/>
                </a:buClr>
                <a:defRPr/>
              </a:pPr>
              <a:r>
                <a:rPr kumimoji="0" lang="en-US" altLang="ko-KR" sz="800" b="1" spc="-1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#8c8c8c</a:t>
              </a:r>
              <a:endParaRPr kumimoji="0" lang="ko-KR" altLang="en-US" sz="8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endParaRPr>
            </a:p>
          </p:txBody>
        </p:sp>
        <p:sp>
          <p:nvSpPr>
            <p:cNvPr id="137" name="Text Box 3"/>
            <p:cNvSpPr txBox="1">
              <a:spLocks noChangeArrowheads="1"/>
            </p:cNvSpPr>
            <p:nvPr/>
          </p:nvSpPr>
          <p:spPr bwMode="auto">
            <a:xfrm>
              <a:off x="3219449" y="6211142"/>
              <a:ext cx="720079" cy="1780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defTabSz="1043056" fontAlgn="auto">
                <a:spcBef>
                  <a:spcPts val="270"/>
                </a:spcBef>
                <a:spcAft>
                  <a:spcPts val="0"/>
                </a:spcAft>
                <a:buClr>
                  <a:srgbClr val="000000"/>
                </a:buClr>
                <a:defRPr/>
              </a:pPr>
              <a:r>
                <a:rPr kumimoji="0" lang="en-US" altLang="ko-KR" sz="800" b="1" spc="-1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#</a:t>
              </a:r>
              <a:r>
                <a:rPr kumimoji="0" lang="en-US" altLang="ko-KR" sz="800" b="1" spc="-1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aaa</a:t>
              </a:r>
              <a:endParaRPr kumimoji="0" lang="ko-KR" altLang="en-US" sz="8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endParaRPr>
            </a:p>
          </p:txBody>
        </p:sp>
      </p:grpSp>
      <p:sp>
        <p:nvSpPr>
          <p:cNvPr id="143" name="TextBox 142"/>
          <p:cNvSpPr txBox="1"/>
          <p:nvPr/>
        </p:nvSpPr>
        <p:spPr>
          <a:xfrm>
            <a:off x="339392" y="4955784"/>
            <a:ext cx="933269" cy="337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en-US" altLang="ko-KR" sz="12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Gray Color</a:t>
            </a:r>
            <a:endParaRPr kumimoji="0" lang="ko-KR" altLang="en-US" sz="12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86067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 bwMode="auto">
          <a:xfrm>
            <a:off x="411400" y="2559118"/>
            <a:ext cx="9831844" cy="424584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0316" algn="ctr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</a:pPr>
            <a:endParaRPr kumimoji="0" lang="ko-KR" altLang="en-US" sz="14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76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4-2. 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폰트규</a:t>
            </a:r>
            <a:r>
              <a:rPr kumimoji="0" lang="ko-KR" altLang="en-US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정</a:t>
            </a:r>
            <a:endParaRPr kumimoji="0" lang="en-US" altLang="ko-KR" sz="14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06140" y="1476375"/>
            <a:ext cx="10130280" cy="1254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941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기본 폰트는 시스템폰트인 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Noto Sans CJK KR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을 사용한다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</a:p>
          <a:p>
            <a:pPr marL="67941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화면의 모든 폰트는 시스템폰트를 사용한다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</a:p>
          <a:p>
            <a:pPr marL="67941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시스템에서 일반적으로 사용되는 기본 폰트 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Size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는 </a:t>
            </a:r>
            <a:r>
              <a:rPr kumimoji="0" lang="en-US" altLang="ko-KR" sz="105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Noto Sans CJK KR 14 </a:t>
            </a:r>
            <a:r>
              <a:rPr kumimoji="0" lang="en-US" altLang="ko-KR" sz="1050" b="1" spc="-1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px</a:t>
            </a:r>
            <a:r>
              <a:rPr kumimoji="0" lang="en-US" altLang="ko-KR" sz="105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로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한다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 (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국문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영문 동일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)</a:t>
            </a:r>
          </a:p>
          <a:p>
            <a:pPr marL="67941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강조할 경우 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‘Bold’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를 사용한다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</a:p>
          <a:p>
            <a:pPr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defRPr/>
            </a:pPr>
            <a:endParaRPr kumimoji="0" lang="en-US" altLang="ko-KR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67941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endParaRPr kumimoji="0" lang="en-US" altLang="ko-KR" sz="1050" spc="-1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2164" y="324207"/>
            <a:ext cx="116182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세부요소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348169" y="2765839"/>
            <a:ext cx="5720179" cy="3774580"/>
            <a:chOff x="2261505" y="2681461"/>
            <a:chExt cx="5893507" cy="3888953"/>
          </a:xfrm>
        </p:grpSpPr>
        <p:pic>
          <p:nvPicPr>
            <p:cNvPr id="3092" name="Picture 20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74" r="13031" b="66896"/>
            <a:stretch/>
          </p:blipFill>
          <p:spPr bwMode="auto">
            <a:xfrm>
              <a:off x="4782842" y="2681461"/>
              <a:ext cx="3372170" cy="1070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2261505" y="2844527"/>
              <a:ext cx="47258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43056" fontAlgn="auto">
                <a:spcBef>
                  <a:spcPts val="270"/>
                </a:spcBef>
                <a:spcAft>
                  <a:spcPts val="0"/>
                </a:spcAft>
                <a:buClr>
                  <a:srgbClr val="000000"/>
                </a:buClr>
                <a:defRPr/>
              </a:pPr>
              <a:r>
                <a:rPr kumimoji="0" lang="en-US" altLang="ko-KR" sz="1000" spc="-1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font-size : </a:t>
              </a:r>
              <a:r>
                <a:rPr kumimoji="0" lang="en-US" altLang="ko-KR" sz="1000" b="1" spc="-1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28px</a:t>
              </a:r>
              <a:r>
                <a:rPr kumimoji="0" lang="en-US" altLang="ko-KR" sz="1000" spc="-1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/>
              </a:r>
              <a:br>
                <a:rPr kumimoji="0" lang="en-US" altLang="ko-KR" sz="1000" spc="-1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</a:br>
              <a:r>
                <a:rPr kumimoji="0" lang="en-US" altLang="ko-KR" sz="1000" spc="-1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line-height : 1.0em/52px</a:t>
              </a:r>
              <a:br>
                <a:rPr kumimoji="0" lang="en-US" altLang="ko-KR" sz="1000" spc="-1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</a:br>
              <a:r>
                <a:rPr kumimoji="0" lang="en-US" altLang="ko-KR" sz="1000" spc="-1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/>
              </a:r>
              <a:br>
                <a:rPr kumimoji="0" lang="en-US" altLang="ko-KR" sz="1000" spc="-1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</a:br>
              <a:r>
                <a:rPr kumimoji="0" lang="ko-KR" altLang="en-US" sz="1000" spc="-1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자간</a:t>
              </a:r>
              <a:r>
                <a:rPr kumimoji="0" lang="en-US" altLang="ko-KR" sz="1000" spc="-1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kumimoji="0" lang="en-US" altLang="ko-KR" sz="1000" spc="-1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-50 / </a:t>
              </a:r>
              <a:r>
                <a:rPr kumimoji="0" lang="ko-KR" altLang="en-US" sz="1000" spc="-1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장평</a:t>
              </a:r>
              <a:r>
                <a:rPr kumimoji="0" lang="ko-KR" altLang="en-US" sz="1000" spc="-1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kumimoji="0" lang="en-US" altLang="ko-KR" sz="1000" spc="-1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100% / none</a:t>
              </a:r>
              <a:endParaRPr kumimoji="0" lang="en-US" altLang="ko-KR" sz="100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261505" y="3804045"/>
              <a:ext cx="47258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43056" fontAlgn="auto">
                <a:spcBef>
                  <a:spcPts val="270"/>
                </a:spcBef>
                <a:spcAft>
                  <a:spcPts val="0"/>
                </a:spcAft>
                <a:buClr>
                  <a:srgbClr val="000000"/>
                </a:buClr>
                <a:defRPr/>
              </a:pPr>
              <a:r>
                <a:rPr kumimoji="0" lang="en-US" altLang="ko-KR" sz="1000" spc="-1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font-size : </a:t>
              </a:r>
              <a:r>
                <a:rPr kumimoji="0" lang="en-US" altLang="ko-KR" sz="1000" b="1" spc="-1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22px</a:t>
              </a:r>
              <a:r>
                <a:rPr kumimoji="0" lang="en-US" altLang="ko-KR" sz="1000" spc="-1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/>
              </a:r>
              <a:br>
                <a:rPr kumimoji="0" lang="en-US" altLang="ko-KR" sz="1000" spc="-1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</a:br>
              <a:r>
                <a:rPr kumimoji="0" lang="en-US" altLang="ko-KR" sz="1000" spc="-1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line-height : 1.0em/26px</a:t>
              </a:r>
              <a:br>
                <a:rPr kumimoji="0" lang="en-US" altLang="ko-KR" sz="1000" spc="-1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</a:br>
              <a:r>
                <a:rPr kumimoji="0" lang="en-US" altLang="ko-KR" sz="1000" spc="-1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/>
              </a:r>
              <a:br>
                <a:rPr kumimoji="0" lang="en-US" altLang="ko-KR" sz="1000" spc="-1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</a:br>
              <a:r>
                <a:rPr kumimoji="0" lang="ko-KR" altLang="en-US" sz="1000" spc="-1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자간</a:t>
              </a:r>
              <a:r>
                <a:rPr kumimoji="0" lang="en-US" altLang="ko-KR" sz="1000" spc="-1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kumimoji="0" lang="en-US" altLang="ko-KR" sz="1000" spc="-1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-50 / </a:t>
              </a:r>
              <a:r>
                <a:rPr kumimoji="0" lang="ko-KR" altLang="en-US" sz="1000" spc="-1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장평</a:t>
              </a:r>
              <a:r>
                <a:rPr kumimoji="0" lang="ko-KR" altLang="en-US" sz="1000" spc="-1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kumimoji="0" lang="en-US" altLang="ko-KR" sz="1000" spc="-1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100% / none</a:t>
              </a:r>
              <a:endParaRPr kumimoji="0" lang="en-US" altLang="ko-KR" sz="100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261505" y="4763563"/>
              <a:ext cx="47258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43056" fontAlgn="auto">
                <a:spcBef>
                  <a:spcPts val="270"/>
                </a:spcBef>
                <a:spcAft>
                  <a:spcPts val="0"/>
                </a:spcAft>
                <a:buClr>
                  <a:srgbClr val="000000"/>
                </a:buClr>
                <a:defRPr/>
              </a:pPr>
              <a:r>
                <a:rPr kumimoji="0" lang="en-US" altLang="ko-KR" sz="1000" spc="-1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font-size : </a:t>
              </a:r>
              <a:r>
                <a:rPr kumimoji="0" lang="en-US" altLang="ko-KR" sz="1000" b="1" spc="-1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18px</a:t>
              </a:r>
              <a:r>
                <a:rPr kumimoji="0" lang="en-US" altLang="ko-KR" sz="1000" spc="-1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/>
              </a:r>
              <a:br>
                <a:rPr kumimoji="0" lang="en-US" altLang="ko-KR" sz="1000" spc="-1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</a:br>
              <a:r>
                <a:rPr kumimoji="0" lang="en-US" altLang="ko-KR" sz="1000" spc="-1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line-height : 1.0em/22px</a:t>
              </a:r>
              <a:br>
                <a:rPr kumimoji="0" lang="en-US" altLang="ko-KR" sz="1000" spc="-1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</a:br>
              <a:r>
                <a:rPr kumimoji="0" lang="en-US" altLang="ko-KR" sz="1000" spc="-1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/>
              </a:r>
              <a:br>
                <a:rPr kumimoji="0" lang="en-US" altLang="ko-KR" sz="1000" spc="-1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</a:br>
              <a:r>
                <a:rPr kumimoji="0" lang="ko-KR" altLang="en-US" sz="1000" spc="-1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자간</a:t>
              </a:r>
              <a:r>
                <a:rPr kumimoji="0" lang="en-US" altLang="ko-KR" sz="1000" spc="-1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kumimoji="0" lang="en-US" altLang="ko-KR" sz="1000" spc="-1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-50 / </a:t>
              </a:r>
              <a:r>
                <a:rPr kumimoji="0" lang="ko-KR" altLang="en-US" sz="1000" spc="-1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장평</a:t>
              </a:r>
              <a:r>
                <a:rPr kumimoji="0" lang="ko-KR" altLang="en-US" sz="1000" spc="-1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kumimoji="0" lang="en-US" altLang="ko-KR" sz="1000" spc="-1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100% / none</a:t>
              </a:r>
              <a:endParaRPr kumimoji="0" lang="en-US" altLang="ko-KR" sz="100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261505" y="5723080"/>
              <a:ext cx="47258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43056" fontAlgn="auto">
                <a:spcBef>
                  <a:spcPts val="270"/>
                </a:spcBef>
                <a:spcAft>
                  <a:spcPts val="0"/>
                </a:spcAft>
                <a:buClr>
                  <a:srgbClr val="000000"/>
                </a:buClr>
                <a:defRPr/>
              </a:pPr>
              <a:r>
                <a:rPr kumimoji="0" lang="en-US" altLang="ko-KR" sz="1000" spc="-1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font-size : </a:t>
              </a:r>
              <a:r>
                <a:rPr kumimoji="0" lang="en-US" altLang="ko-KR" sz="1000" b="1" spc="-1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14px</a:t>
              </a:r>
              <a:r>
                <a:rPr kumimoji="0" lang="en-US" altLang="ko-KR" sz="1000" spc="-1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/>
              </a:r>
              <a:br>
                <a:rPr kumimoji="0" lang="en-US" altLang="ko-KR" sz="1000" spc="-1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</a:br>
              <a:r>
                <a:rPr kumimoji="0" lang="en-US" altLang="ko-KR" sz="1000" spc="-1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line-height : 1.0em/17px</a:t>
              </a:r>
              <a:br>
                <a:rPr kumimoji="0" lang="en-US" altLang="ko-KR" sz="1000" spc="-1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</a:br>
              <a:r>
                <a:rPr kumimoji="0" lang="en-US" altLang="ko-KR" sz="1000" spc="-1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/>
              </a:r>
              <a:br>
                <a:rPr kumimoji="0" lang="en-US" altLang="ko-KR" sz="1000" spc="-1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</a:br>
              <a:r>
                <a:rPr kumimoji="0" lang="ko-KR" altLang="en-US" sz="1000" spc="-1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자간</a:t>
              </a:r>
              <a:r>
                <a:rPr kumimoji="0" lang="en-US" altLang="ko-KR" sz="1000" spc="-1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kumimoji="0" lang="en-US" altLang="ko-KR" sz="1000" spc="-1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-50 / </a:t>
              </a:r>
              <a:r>
                <a:rPr kumimoji="0" lang="ko-KR" altLang="en-US" sz="1000" spc="-1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장평</a:t>
              </a:r>
              <a:r>
                <a:rPr kumimoji="0" lang="ko-KR" altLang="en-US" sz="1000" spc="-1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 </a:t>
              </a:r>
              <a:r>
                <a:rPr kumimoji="0" lang="en-US" altLang="ko-KR" sz="1000" spc="-1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100% / none</a:t>
              </a:r>
              <a:endParaRPr kumimoji="0" lang="en-US" altLang="ko-KR" sz="100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endParaRPr>
            </a:p>
          </p:txBody>
        </p:sp>
        <p:pic>
          <p:nvPicPr>
            <p:cNvPr id="23" name="Picture 20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104" r="13031" b="44469"/>
            <a:stretch/>
          </p:blipFill>
          <p:spPr bwMode="auto">
            <a:xfrm>
              <a:off x="4782842" y="3752380"/>
              <a:ext cx="3372170" cy="898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0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726" r="13031" b="19544"/>
            <a:stretch/>
          </p:blipFill>
          <p:spPr bwMode="auto">
            <a:xfrm>
              <a:off x="4782842" y="4643611"/>
              <a:ext cx="3372170" cy="1070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0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418" r="13030" b="1155"/>
            <a:stretch/>
          </p:blipFill>
          <p:spPr bwMode="auto">
            <a:xfrm>
              <a:off x="4782842" y="5671889"/>
              <a:ext cx="3372170" cy="898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직사각형 15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kumimoji="0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86272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4-3. 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팝업 구성원칙</a:t>
            </a:r>
            <a:endParaRPr kumimoji="0" lang="en-US" altLang="ko-KR" sz="14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06140" y="1476375"/>
            <a:ext cx="10130280" cy="1254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941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팝업창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내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화면 구성은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화면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영역과 동일하며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기본적인 구성원칙은 화면의 기능들을 사용자의 작업순서에 따라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배치하는 것이다</a:t>
            </a:r>
            <a:endParaRPr kumimoji="0" lang="ko-KR" altLang="en-US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67941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팝업창의 좌측상단에는 팝업타이틀 영역을 둔다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팝업타이틀은 버튼명과 동일하게 작성한다</a:t>
            </a:r>
          </a:p>
          <a:p>
            <a:pPr marL="67941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달력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(Date Picker)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과 같이 상세내용을 간단히 입력하기 위한 작은 화면의 경우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레이어 팝업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형태를 사용한다</a:t>
            </a:r>
          </a:p>
          <a:p>
            <a:pPr marL="67941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화면의 닫기 버튼은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우측상단에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공통으로 위치한다</a:t>
            </a:r>
          </a:p>
          <a:p>
            <a:pPr marL="67941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팝업창은 가로스크롤이 발생하지 않는 것을 기본으로 한다</a:t>
            </a:r>
          </a:p>
          <a:p>
            <a:pPr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defRPr/>
            </a:pPr>
            <a:endParaRPr kumimoji="0" lang="ko-KR" altLang="en-US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22842"/>
              </p:ext>
            </p:extLst>
          </p:nvPr>
        </p:nvGraphicFramePr>
        <p:xfrm>
          <a:off x="390067" y="2708919"/>
          <a:ext cx="9781170" cy="40240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3319"/>
                <a:gridCol w="4453925"/>
                <a:gridCol w="4453926"/>
              </a:tblGrid>
              <a:tr h="218476">
                <a:tc rowSpan="2">
                  <a:txBody>
                    <a:bodyPr/>
                    <a:lstStyle/>
                    <a:p>
                      <a:pPr marL="0" indent="0" algn="ctr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r>
                        <a:rPr lang="ko-KR" altLang="en-US" sz="800" b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구분</a:t>
                      </a:r>
                      <a:endParaRPr lang="ko-KR" altLang="en-US" sz="8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r>
                        <a:rPr lang="ko-KR" altLang="en-US" sz="800" b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업무팝업</a:t>
                      </a:r>
                      <a:endParaRPr lang="ko-KR" altLang="en-US" sz="8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184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r>
                        <a:rPr lang="ko-KR" altLang="en-US" sz="800" b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상세조회 팝업</a:t>
                      </a:r>
                      <a:endParaRPr lang="ko-KR" altLang="en-US" sz="8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r>
                        <a:rPr lang="ko-KR" altLang="en-US" sz="800" b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간편조회</a:t>
                      </a:r>
                      <a:r>
                        <a:rPr lang="en-US" altLang="ko-KR" sz="800" b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en-US" sz="800" b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 팝업</a:t>
                      </a:r>
                      <a:endParaRPr lang="ko-KR" altLang="en-US" sz="8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18501">
                <a:tc>
                  <a:txBody>
                    <a:bodyPr/>
                    <a:lstStyle/>
                    <a:p>
                      <a:pPr marL="0" indent="0" algn="ctr" defTabSz="1043056" rtl="0" eaLnBrk="1" fontAlgn="auto" latinLnBrk="1" hangingPunct="1">
                        <a:lnSpc>
                          <a:spcPct val="150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r>
                        <a:rPr lang="ko-KR" altLang="en-US" sz="800" b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정의</a:t>
                      </a:r>
                      <a:endParaRPr lang="ko-KR" altLang="en-US" sz="8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1043056" rtl="0" fontAlgn="auto" latinLnBrk="1">
                        <a:lnSpc>
                          <a:spcPct val="100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CRUD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를 지원하거나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,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정보를 조회하기 위해 생성되는 화면</a:t>
                      </a:r>
                      <a:r>
                        <a:rPr kumimoji="0" lang="en-US" altLang="ko-KR" sz="900" kern="1200" spc="-1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팝업 사이즈는 부모창의 사이즈보다 작아야 하며 해당 사이즈 초과시 세로 스크롤 바가 생긴다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marL="0" indent="0" algn="l" defTabSz="1043056" rtl="0" fontAlgn="auto" latinLnBrk="1">
                        <a:lnSpc>
                          <a:spcPct val="100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가능한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Modaless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로 제공을 함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(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부모창도 활성화 되어있음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)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1043056" rtl="0" fontAlgn="auto" latinLnBrk="1">
                        <a:lnSpc>
                          <a:spcPct val="100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간단한 정보를 조회하기 위해 버튼을 통해 팝업이 생성하는 화면</a:t>
                      </a:r>
                      <a:r>
                        <a:rPr kumimoji="0" lang="en-US" altLang="ko-KR" sz="900" kern="1200" spc="-1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조회된 정보는 팝업을 닫으면 자동으로 부모창의 입력폼에 입력이 된다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marL="0" indent="0" algn="l" defTabSz="1043056" rtl="0" fontAlgn="auto" latinLnBrk="1">
                        <a:lnSpc>
                          <a:spcPct val="100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Modal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창으로 제공됨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(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사용자의 입력이 들어오기 전까지 부모창의</a:t>
                      </a:r>
                      <a:r>
                        <a:rPr kumimoji="0" lang="en-US" altLang="ko-KR" sz="900" kern="1200" spc="-1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사용이 불가함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)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68586">
                <a:tc>
                  <a:txBody>
                    <a:bodyPr/>
                    <a:lstStyle/>
                    <a:p>
                      <a:pPr marL="0" indent="0" algn="ctr" defTabSz="1043056" rtl="0" eaLnBrk="1" fontAlgn="auto" latinLnBrk="1" hangingPunct="1">
                        <a:lnSpc>
                          <a:spcPct val="150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r>
                        <a:rPr lang="ko-KR" altLang="en-US" sz="800" b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사례</a:t>
                      </a:r>
                      <a:endParaRPr lang="ko-KR" altLang="en-US" sz="8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43056" rtl="0" fontAlgn="auto" latinLnBrk="1">
                        <a:lnSpc>
                          <a:spcPct val="150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43056" rtl="0" fontAlgn="auto" latinLnBrk="1">
                        <a:lnSpc>
                          <a:spcPct val="150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6866302" y="4119774"/>
            <a:ext cx="2256646" cy="2230117"/>
            <a:chOff x="6012159" y="4360332"/>
            <a:chExt cx="1695451" cy="1843072"/>
          </a:xfrm>
        </p:grpSpPr>
        <p:grpSp>
          <p:nvGrpSpPr>
            <p:cNvPr id="14" name="그룹 58"/>
            <p:cNvGrpSpPr>
              <a:grpSpLocks/>
            </p:cNvGrpSpPr>
            <p:nvPr/>
          </p:nvGrpSpPr>
          <p:grpSpPr bwMode="auto">
            <a:xfrm>
              <a:off x="6012159" y="4360332"/>
              <a:ext cx="1692001" cy="1840782"/>
              <a:chOff x="5053013" y="2792837"/>
              <a:chExt cx="1397162" cy="1550128"/>
            </a:xfrm>
          </p:grpSpPr>
          <p:sp>
            <p:nvSpPr>
              <p:cNvPr id="15" name="AutoShape 38"/>
              <p:cNvSpPr>
                <a:spLocks noChangeArrowheads="1"/>
              </p:cNvSpPr>
              <p:nvPr/>
            </p:nvSpPr>
            <p:spPr bwMode="auto">
              <a:xfrm>
                <a:off x="5053013" y="2794423"/>
                <a:ext cx="1397161" cy="224798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36000" tIns="0" rIns="36000" bIns="0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500" kern="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6" name="AutoShape 38"/>
              <p:cNvSpPr>
                <a:spLocks noChangeArrowheads="1"/>
              </p:cNvSpPr>
              <p:nvPr/>
            </p:nvSpPr>
            <p:spPr bwMode="auto">
              <a:xfrm>
                <a:off x="5053014" y="2792837"/>
                <a:ext cx="1397161" cy="1550128"/>
              </a:xfrm>
              <a:prstGeom prst="roundRect">
                <a:avLst>
                  <a:gd name="adj" fmla="val 0"/>
                </a:avLst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0" tIns="0" rIns="36000" bIns="0"/>
              <a:lstStyle/>
              <a:p>
                <a:pPr algn="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400" kern="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17" name="그림 16" descr="2014-11-14 17;52;45.jpg"/>
            <p:cNvPicPr>
              <a:picLocks noChangeAspect="1"/>
            </p:cNvPicPr>
            <p:nvPr/>
          </p:nvPicPr>
          <p:blipFill>
            <a:blip r:embed="rId3" cstate="print"/>
            <a:srcRect b="16423"/>
            <a:stretch>
              <a:fillRect/>
            </a:stretch>
          </p:blipFill>
          <p:spPr>
            <a:xfrm>
              <a:off x="6021685" y="4619228"/>
              <a:ext cx="1685925" cy="1584176"/>
            </a:xfrm>
            <a:prstGeom prst="rect">
              <a:avLst/>
            </a:prstGeom>
          </p:spPr>
        </p:pic>
      </p:grpSp>
      <p:grpSp>
        <p:nvGrpSpPr>
          <p:cNvPr id="29" name="그룹 28"/>
          <p:cNvGrpSpPr/>
          <p:nvPr/>
        </p:nvGrpSpPr>
        <p:grpSpPr>
          <a:xfrm>
            <a:off x="1535332" y="4106506"/>
            <a:ext cx="3772256" cy="2194405"/>
            <a:chOff x="1535332" y="4011512"/>
            <a:chExt cx="2406311" cy="1399804"/>
          </a:xfrm>
        </p:grpSpPr>
        <p:sp>
          <p:nvSpPr>
            <p:cNvPr id="60" name="직사각형 59"/>
            <p:cNvSpPr/>
            <p:nvPr/>
          </p:nvSpPr>
          <p:spPr>
            <a:xfrm>
              <a:off x="1535332" y="4019975"/>
              <a:ext cx="2377268" cy="1391341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lvl="0"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altLang="ko-KR" sz="700" b="1" dirty="0">
                <a:solidFill>
                  <a:schemeClr val="bg1">
                    <a:lumMod val="50000"/>
                  </a:schemeClr>
                </a:solidFill>
                <a:latin typeface="맑은 고딕" pitchFamily="50"/>
                <a:ea typeface="맑은 고딕" pitchFamily="50"/>
              </a:endParaRPr>
            </a:p>
          </p:txBody>
        </p:sp>
        <p:grpSp>
          <p:nvGrpSpPr>
            <p:cNvPr id="61" name="그룹 60"/>
            <p:cNvGrpSpPr/>
            <p:nvPr/>
          </p:nvGrpSpPr>
          <p:grpSpPr>
            <a:xfrm>
              <a:off x="1535332" y="4011512"/>
              <a:ext cx="2406311" cy="215963"/>
              <a:chOff x="1567940" y="3306494"/>
              <a:chExt cx="2406311" cy="215963"/>
            </a:xfrm>
          </p:grpSpPr>
          <p:sp>
            <p:nvSpPr>
              <p:cNvPr id="62" name="직사각형 61"/>
              <p:cNvSpPr/>
              <p:nvPr/>
            </p:nvSpPr>
            <p:spPr>
              <a:xfrm>
                <a:off x="1567940" y="3316412"/>
                <a:ext cx="2377268" cy="20097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36000" tIns="0" rIns="36000" bIns="0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en-US" altLang="ko-KR" sz="500" kern="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567940" y="3345381"/>
                <a:ext cx="1978560" cy="1472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lvl="0" indent="-171450">
                  <a:buFont typeface="Wingdings" panose="05000000000000000000" pitchFamily="2" charset="2"/>
                  <a:buChar char="v"/>
                </a:pPr>
                <a:r>
                  <a:rPr kumimoji="0" lang="ko-KR" altLang="en-US" sz="900" b="1" spc="-1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"/>
                  </a:rPr>
                  <a:t>팝업 타이틀</a:t>
                </a:r>
                <a:endParaRPr kumimoji="0" lang="en-US" altLang="ko-KR" sz="900" b="1" spc="-1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1995691" y="3306494"/>
                <a:ext cx="1978560" cy="215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1600" kern="0" dirty="0">
                    <a:latin typeface="맑은 고딕" pitchFamily="50" charset="-127"/>
                    <a:ea typeface="맑은 고딕" pitchFamily="50" charset="-127"/>
                    <a:sym typeface="Wingdings 2"/>
                  </a:rPr>
                  <a:t></a:t>
                </a:r>
                <a:endParaRPr kumimoji="0" lang="ko-KR" altLang="en-US" sz="2000" kern="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  <p:sp>
        <p:nvSpPr>
          <p:cNvPr id="59" name="직사각형 58"/>
          <p:cNvSpPr/>
          <p:nvPr/>
        </p:nvSpPr>
        <p:spPr>
          <a:xfrm>
            <a:off x="8717509" y="4052050"/>
            <a:ext cx="4587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kern="0" dirty="0">
                <a:latin typeface="맑은 고딕" pitchFamily="50" charset="-127"/>
                <a:ea typeface="맑은 고딕" pitchFamily="50" charset="-127"/>
                <a:sym typeface="Wingdings 2"/>
              </a:rPr>
              <a:t></a:t>
            </a:r>
            <a:endParaRPr kumimoji="0" lang="ko-KR" altLang="en-US" sz="3200" kern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22164" y="324207"/>
            <a:ext cx="116182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세부요소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kumimoji="0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67438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4-4. 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폰트규</a:t>
            </a:r>
            <a:r>
              <a:rPr kumimoji="0" lang="ko-KR" altLang="en-US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정</a:t>
            </a:r>
            <a:endParaRPr kumimoji="0" lang="en-US" altLang="ko-KR" sz="14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06140" y="1476375"/>
            <a:ext cx="10130280" cy="654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941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레이어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팝업 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: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디자인에 맞게 최적화하여 사이즈를 제공한다</a:t>
            </a:r>
          </a:p>
          <a:p>
            <a:pPr marL="67941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윈도우 팝업 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: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사이즈는 부모창을 기준으로 하며 대형 팝업도 부모창의 기준사이즈 보다 작아야 한다</a:t>
            </a:r>
          </a:p>
          <a:p>
            <a:pPr marL="67941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윈도우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팝업 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: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대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중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소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메시지의 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4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가지 사이즈를 기본으로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한다</a:t>
            </a:r>
            <a:endParaRPr kumimoji="0" lang="ko-KR" altLang="en-US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00349" y="2105461"/>
            <a:ext cx="7560840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0" lang="en-US" altLang="ko-KR" sz="90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- </a:t>
            </a:r>
            <a:r>
              <a:rPr kumimoji="0" lang="ko-KR" altLang="en-US" sz="90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대형사이즈 팝업 </a:t>
            </a:r>
            <a:r>
              <a:rPr kumimoji="0" lang="en-US" altLang="ko-KR" sz="90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: </a:t>
            </a:r>
            <a:r>
              <a:rPr kumimoji="0" lang="ko-KR" altLang="en-US" sz="90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업무화면을 그대로 불러오는 경우에 사용하며 스크롤이 가능함</a:t>
            </a:r>
          </a:p>
          <a:p>
            <a:pPr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0" lang="en-US" altLang="ko-KR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- </a:t>
            </a:r>
            <a:r>
              <a:rPr kumimoji="0" lang="ko-KR" altLang="en-US" sz="90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중형사이즈 팝업 </a:t>
            </a:r>
            <a:r>
              <a:rPr kumimoji="0" lang="en-US" altLang="ko-KR" sz="90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: </a:t>
            </a:r>
            <a:r>
              <a:rPr kumimoji="0" lang="ko-KR" altLang="en-US" sz="90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업무를 지원하는 경우에 사용하며 스크롤이 가능함</a:t>
            </a:r>
          </a:p>
          <a:p>
            <a:pPr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0" lang="en-US" altLang="ko-KR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- </a:t>
            </a:r>
            <a:r>
              <a:rPr kumimoji="0" lang="ko-KR" altLang="en-US" sz="90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소형사이즈 팝업 </a:t>
            </a:r>
            <a:r>
              <a:rPr kumimoji="0" lang="en-US" altLang="ko-KR" sz="90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: </a:t>
            </a:r>
            <a:r>
              <a:rPr kumimoji="0" lang="ko-KR" altLang="en-US" sz="90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중형 사이즈 보다 작고 메시지보다는 많은 내용을 표시해야 할 경우에 사용하며 스크롤이 가능함</a:t>
            </a:r>
          </a:p>
          <a:p>
            <a:pPr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0" lang="en-US" altLang="ko-KR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- </a:t>
            </a:r>
            <a:r>
              <a:rPr kumimoji="0" lang="ko-KR" altLang="en-US" sz="90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메시지 팝업 </a:t>
            </a:r>
            <a:r>
              <a:rPr kumimoji="0" lang="en-US" altLang="ko-KR" sz="90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: </a:t>
            </a:r>
            <a:r>
              <a:rPr kumimoji="0" lang="ko-KR" altLang="en-US" sz="90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확인메시지나 기타 단순 메시지의 전달과 확인</a:t>
            </a:r>
            <a:r>
              <a:rPr kumimoji="0" lang="en-US" altLang="ko-KR" sz="90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</a:t>
            </a:r>
            <a:r>
              <a:rPr kumimoji="0" lang="ko-KR" altLang="en-US" sz="90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취소가 필요한 경우에 사용하며 스크롤이 불가함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3010625" y="6530799"/>
            <a:ext cx="1231066" cy="414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소</a:t>
            </a:r>
            <a:r>
              <a:rPr lang="ko-KR" altLang="en-US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형</a:t>
            </a:r>
            <a:r>
              <a:rPr lang="ko-KR" altLang="en-US" sz="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사이즈 </a:t>
            </a:r>
            <a:r>
              <a:rPr lang="ko-KR" altLang="en-US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팝업</a:t>
            </a:r>
            <a:endParaRPr lang="en-US" altLang="ko-KR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스크롤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불가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3016358" y="4564217"/>
            <a:ext cx="1231066" cy="414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</a:t>
            </a:r>
            <a:r>
              <a:rPr lang="ko-KR" altLang="en-US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형</a:t>
            </a:r>
            <a:r>
              <a:rPr lang="ko-KR" altLang="en-US" sz="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사이즈 팝업</a:t>
            </a:r>
            <a:endParaRPr lang="en-US" altLang="ko-KR" sz="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스크롤 가능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180183" y="3122732"/>
            <a:ext cx="2903416" cy="1336809"/>
            <a:chOff x="377910" y="3759963"/>
            <a:chExt cx="2372467" cy="1092346"/>
          </a:xfrm>
        </p:grpSpPr>
        <p:sp>
          <p:nvSpPr>
            <p:cNvPr id="111" name="Rectangle 24"/>
            <p:cNvSpPr/>
            <p:nvPr/>
          </p:nvSpPr>
          <p:spPr>
            <a:xfrm>
              <a:off x="377910" y="3759963"/>
              <a:ext cx="2372467" cy="1092346"/>
            </a:xfrm>
            <a:prstGeom prst="rect">
              <a:avLst/>
            </a:prstGeom>
            <a:pattFill prst="wdUpDiag">
              <a:fgClr>
                <a:srgbClr val="DDDDDD"/>
              </a:fgClr>
              <a:bgClr>
                <a:schemeClr val="bg1"/>
              </a:bgClr>
            </a:pattFill>
            <a:ln w="317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</p:spPr>
          <p:txBody>
            <a:bodyPr lIns="36000" rIns="36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45000"/>
                <a:buFont typeface="StarSymbol" pitchFamily="2" charset="0"/>
                <a:buNone/>
              </a:pPr>
              <a:endParaRPr kumimoji="0" lang="en-US" sz="600" dirty="0">
                <a:latin typeface="Verdana" pitchFamily="34" charset="0"/>
                <a:ea typeface="+mn-ea"/>
                <a:cs typeface="Verdana" pitchFamily="34" charset="0"/>
              </a:endParaRPr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1220601" y="3868063"/>
              <a:ext cx="699289" cy="409272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lvl="0"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700" b="1" dirty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rPr>
                <a:t>Screen </a:t>
              </a:r>
              <a:r>
                <a:rPr lang="en-US" altLang="ko-KR" sz="700" b="1" dirty="0" smtClean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rPr>
                <a:t>2</a:t>
              </a:r>
              <a:endParaRPr lang="en-US" altLang="ko-KR" sz="700" b="1" dirty="0">
                <a:solidFill>
                  <a:schemeClr val="bg1">
                    <a:lumMod val="50000"/>
                  </a:schemeClr>
                </a:solidFill>
                <a:latin typeface="맑은 고딕" pitchFamily="50"/>
                <a:ea typeface="맑은 고딕" pitchFamily="50"/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1220601" y="4329133"/>
              <a:ext cx="699289" cy="409272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lvl="0"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700" b="1" dirty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rPr>
                <a:t>Screen </a:t>
              </a:r>
              <a:r>
                <a:rPr lang="en-US" altLang="ko-KR" sz="700" b="1" dirty="0" smtClean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rPr>
                <a:t>3</a:t>
              </a:r>
              <a:endParaRPr lang="en-US" altLang="ko-KR" sz="700" b="1" dirty="0">
                <a:solidFill>
                  <a:schemeClr val="bg1">
                    <a:lumMod val="50000"/>
                  </a:schemeClr>
                </a:solidFill>
                <a:latin typeface="맑은 고딕" pitchFamily="50"/>
                <a:ea typeface="맑은 고딕" pitchFamily="50"/>
              </a:endParaRPr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1971757" y="3868063"/>
              <a:ext cx="699289" cy="409272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700" b="1" kern="0" dirty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rPr>
                <a:t>Screen </a:t>
              </a:r>
              <a:r>
                <a:rPr lang="en-US" altLang="ko-KR" sz="700" b="1" kern="0" dirty="0" smtClean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rPr>
                <a:t>4</a:t>
              </a:r>
              <a:endParaRPr lang="en-US" altLang="ko-KR" sz="700" b="1" kern="0" dirty="0">
                <a:solidFill>
                  <a:schemeClr val="bg1">
                    <a:lumMod val="50000"/>
                  </a:schemeClr>
                </a:solidFill>
                <a:latin typeface="맑은 고딕" pitchFamily="50"/>
                <a:ea typeface="맑은 고딕" pitchFamily="50"/>
              </a:endParaRPr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1971757" y="4329133"/>
              <a:ext cx="699289" cy="409272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lvl="0"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700" b="1" dirty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rPr>
                <a:t>Screen </a:t>
              </a:r>
              <a:r>
                <a:rPr lang="en-US" altLang="ko-KR" sz="700" b="1" dirty="0" smtClean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rPr>
                <a:t>5</a:t>
              </a:r>
              <a:endParaRPr lang="en-US" altLang="ko-KR" sz="700" b="1" dirty="0">
                <a:solidFill>
                  <a:schemeClr val="bg1">
                    <a:lumMod val="50000"/>
                  </a:schemeClr>
                </a:solidFill>
                <a:latin typeface="맑은 고딕" pitchFamily="50"/>
                <a:ea typeface="맑은 고딕" pitchFamily="50"/>
              </a:endParaRPr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473841" y="3868063"/>
              <a:ext cx="699289" cy="409272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lvl="0"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700" b="1" dirty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rPr>
                <a:t>Screen </a:t>
              </a:r>
              <a:r>
                <a:rPr lang="en-US" altLang="ko-KR" sz="700" b="1" dirty="0" smtClean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rPr>
                <a:t>2</a:t>
              </a:r>
              <a:endParaRPr lang="en-US" altLang="ko-KR" sz="700" b="1" dirty="0">
                <a:solidFill>
                  <a:schemeClr val="bg1">
                    <a:lumMod val="50000"/>
                  </a:schemeClr>
                </a:solidFill>
                <a:latin typeface="맑은 고딕" pitchFamily="50"/>
                <a:ea typeface="맑은 고딕" pitchFamily="50"/>
              </a:endParaRPr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473841" y="4329133"/>
              <a:ext cx="699289" cy="409272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lvl="0"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700" b="1" dirty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rPr>
                <a:t>Screen </a:t>
              </a:r>
              <a:r>
                <a:rPr lang="en-US" altLang="ko-KR" sz="700" b="1" dirty="0" smtClean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rPr>
                <a:t>3</a:t>
              </a:r>
              <a:endParaRPr lang="en-US" altLang="ko-KR" sz="700" b="1" dirty="0">
                <a:solidFill>
                  <a:schemeClr val="bg1">
                    <a:lumMod val="50000"/>
                  </a:schemeClr>
                </a:solidFill>
                <a:latin typeface="맑은 고딕" pitchFamily="50"/>
                <a:ea typeface="맑은 고딕" pitchFamily="50"/>
              </a:endParaRPr>
            </a:p>
          </p:txBody>
        </p:sp>
      </p:grpSp>
      <p:sp>
        <p:nvSpPr>
          <p:cNvPr id="196" name="Rectangle 27"/>
          <p:cNvSpPr/>
          <p:nvPr/>
        </p:nvSpPr>
        <p:spPr>
          <a:xfrm>
            <a:off x="2551346" y="3383997"/>
            <a:ext cx="2141740" cy="851915"/>
          </a:xfrm>
          <a:prstGeom prst="rect">
            <a:avLst/>
          </a:prstGeom>
          <a:solidFill>
            <a:srgbClr val="DCEEFC"/>
          </a:solidFill>
          <a:ln w="9528">
            <a:solidFill>
              <a:srgbClr val="000000"/>
            </a:solidFill>
            <a:prstDash val="solid"/>
            <a:miter/>
          </a:ln>
        </p:spPr>
        <p:txBody>
          <a:bodyPr vert="horz" wrap="none" lIns="107999" tIns="45720" rIns="107999" bIns="45720" anchor="ctr" anchorCtr="1" compatLnSpc="1"/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1" i="0" u="none" strike="noStrike" kern="1200" cap="none" spc="0" baseline="0" dirty="0" smtClean="0">
                <a:solidFill>
                  <a:srgbClr val="000000"/>
                </a:solidFill>
                <a:uFillTx/>
                <a:latin typeface="맑은 고딕" pitchFamily="50"/>
                <a:ea typeface="맑은 고딕" pitchFamily="50"/>
              </a:rPr>
              <a:t>Popup</a:t>
            </a:r>
            <a:endParaRPr lang="en-US" sz="700" b="1" i="0" u="none" strike="noStrike" kern="1200" cap="none" spc="0" baseline="0" dirty="0">
              <a:solidFill>
                <a:srgbClr val="000000"/>
              </a:solidFill>
              <a:uFillTx/>
              <a:latin typeface="맑은 고딕" pitchFamily="50"/>
              <a:ea typeface="맑은 고딕" pitchFamily="50"/>
            </a:endParaRPr>
          </a:p>
        </p:txBody>
      </p:sp>
      <p:grpSp>
        <p:nvGrpSpPr>
          <p:cNvPr id="180" name="그룹 179"/>
          <p:cNvGrpSpPr/>
          <p:nvPr/>
        </p:nvGrpSpPr>
        <p:grpSpPr>
          <a:xfrm>
            <a:off x="2173670" y="5089314"/>
            <a:ext cx="2903416" cy="1336809"/>
            <a:chOff x="377910" y="3759963"/>
            <a:chExt cx="2372467" cy="1092346"/>
          </a:xfrm>
        </p:grpSpPr>
        <p:sp>
          <p:nvSpPr>
            <p:cNvPr id="181" name="Rectangle 24"/>
            <p:cNvSpPr/>
            <p:nvPr/>
          </p:nvSpPr>
          <p:spPr>
            <a:xfrm>
              <a:off x="377910" y="3759963"/>
              <a:ext cx="2372467" cy="1092346"/>
            </a:xfrm>
            <a:prstGeom prst="rect">
              <a:avLst/>
            </a:prstGeom>
            <a:pattFill prst="wdUpDiag">
              <a:fgClr>
                <a:srgbClr val="DDDDDD"/>
              </a:fgClr>
              <a:bgClr>
                <a:schemeClr val="bg1"/>
              </a:bgClr>
            </a:pattFill>
            <a:ln w="317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</p:spPr>
          <p:txBody>
            <a:bodyPr lIns="36000" rIns="36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45000"/>
                <a:buFont typeface="StarSymbol" pitchFamily="2" charset="0"/>
                <a:buNone/>
              </a:pPr>
              <a:endParaRPr kumimoji="0" lang="en-US" sz="600" dirty="0">
                <a:latin typeface="Verdana" pitchFamily="34" charset="0"/>
                <a:ea typeface="+mn-ea"/>
                <a:cs typeface="Verdana" pitchFamily="34" charset="0"/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1220601" y="3868063"/>
              <a:ext cx="699289" cy="409272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lvl="0"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700" b="1" dirty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rPr>
                <a:t>Screen </a:t>
              </a:r>
              <a:r>
                <a:rPr lang="en-US" altLang="ko-KR" sz="700" b="1" dirty="0" smtClean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rPr>
                <a:t>2</a:t>
              </a:r>
              <a:endParaRPr lang="en-US" altLang="ko-KR" sz="700" b="1" dirty="0">
                <a:solidFill>
                  <a:schemeClr val="bg1">
                    <a:lumMod val="50000"/>
                  </a:schemeClr>
                </a:solidFill>
                <a:latin typeface="맑은 고딕" pitchFamily="50"/>
                <a:ea typeface="맑은 고딕" pitchFamily="50"/>
              </a:endParaRPr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1220601" y="4329133"/>
              <a:ext cx="699289" cy="409272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lvl="0"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700" b="1" dirty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rPr>
                <a:t>Screen </a:t>
              </a:r>
              <a:r>
                <a:rPr lang="en-US" altLang="ko-KR" sz="700" b="1" dirty="0" smtClean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rPr>
                <a:t>3</a:t>
              </a:r>
              <a:endParaRPr lang="en-US" altLang="ko-KR" sz="700" b="1" dirty="0">
                <a:solidFill>
                  <a:schemeClr val="bg1">
                    <a:lumMod val="50000"/>
                  </a:schemeClr>
                </a:solidFill>
                <a:latin typeface="맑은 고딕" pitchFamily="50"/>
                <a:ea typeface="맑은 고딕" pitchFamily="50"/>
              </a:endParaRPr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1971757" y="3868063"/>
              <a:ext cx="699289" cy="409272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700" b="1" kern="0" dirty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rPr>
                <a:t>Screen </a:t>
              </a:r>
              <a:r>
                <a:rPr lang="en-US" altLang="ko-KR" sz="700" b="1" kern="0" dirty="0" smtClean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rPr>
                <a:t>4</a:t>
              </a:r>
              <a:endParaRPr lang="en-US" altLang="ko-KR" sz="700" b="1" kern="0" dirty="0">
                <a:solidFill>
                  <a:schemeClr val="bg1">
                    <a:lumMod val="50000"/>
                  </a:schemeClr>
                </a:solidFill>
                <a:latin typeface="맑은 고딕" pitchFamily="50"/>
                <a:ea typeface="맑은 고딕" pitchFamily="50"/>
              </a:endParaRPr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1971757" y="4329133"/>
              <a:ext cx="699289" cy="409272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lvl="0"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700" b="1" dirty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rPr>
                <a:t>Screen </a:t>
              </a:r>
              <a:r>
                <a:rPr lang="en-US" altLang="ko-KR" sz="700" b="1" dirty="0" smtClean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rPr>
                <a:t>5</a:t>
              </a:r>
              <a:endParaRPr lang="en-US" altLang="ko-KR" sz="700" b="1" dirty="0">
                <a:solidFill>
                  <a:schemeClr val="bg1">
                    <a:lumMod val="50000"/>
                  </a:schemeClr>
                </a:solidFill>
                <a:latin typeface="맑은 고딕" pitchFamily="50"/>
                <a:ea typeface="맑은 고딕" pitchFamily="50"/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473841" y="3868063"/>
              <a:ext cx="699289" cy="409272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lvl="0"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700" b="1" dirty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rPr>
                <a:t>Screen </a:t>
              </a:r>
              <a:r>
                <a:rPr lang="en-US" altLang="ko-KR" sz="700" b="1" dirty="0" smtClean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rPr>
                <a:t>2</a:t>
              </a:r>
              <a:endParaRPr lang="en-US" altLang="ko-KR" sz="700" b="1" dirty="0">
                <a:solidFill>
                  <a:schemeClr val="bg1">
                    <a:lumMod val="50000"/>
                  </a:schemeClr>
                </a:solidFill>
                <a:latin typeface="맑은 고딕" pitchFamily="50"/>
                <a:ea typeface="맑은 고딕" pitchFamily="50"/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473841" y="4329133"/>
              <a:ext cx="699289" cy="409272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lvl="0"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700" b="1" dirty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rPr>
                <a:t>Screen </a:t>
              </a:r>
              <a:r>
                <a:rPr lang="en-US" altLang="ko-KR" sz="700" b="1" dirty="0" smtClean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rPr>
                <a:t>3</a:t>
              </a:r>
              <a:endParaRPr lang="en-US" altLang="ko-KR" sz="700" b="1" dirty="0">
                <a:solidFill>
                  <a:schemeClr val="bg1">
                    <a:lumMod val="50000"/>
                  </a:schemeClr>
                </a:solidFill>
                <a:latin typeface="맑은 고딕" pitchFamily="50"/>
                <a:ea typeface="맑은 고딕" pitchFamily="50"/>
              </a:endParaRPr>
            </a:p>
          </p:txBody>
        </p:sp>
      </p:grpSp>
      <p:sp>
        <p:nvSpPr>
          <p:cNvPr id="198" name="Rectangle 27"/>
          <p:cNvSpPr/>
          <p:nvPr/>
        </p:nvSpPr>
        <p:spPr>
          <a:xfrm>
            <a:off x="2294713" y="5212764"/>
            <a:ext cx="866100" cy="518550"/>
          </a:xfrm>
          <a:prstGeom prst="rect">
            <a:avLst/>
          </a:prstGeom>
          <a:solidFill>
            <a:srgbClr val="DCEEFC"/>
          </a:solidFill>
          <a:ln w="9528">
            <a:solidFill>
              <a:srgbClr val="000000"/>
            </a:solidFill>
            <a:prstDash val="solid"/>
            <a:miter/>
          </a:ln>
        </p:spPr>
        <p:txBody>
          <a:bodyPr vert="horz" wrap="none" lIns="107999" tIns="45720" rIns="107999" bIns="45720" anchor="ctr" anchorCtr="1" compatLnSpc="1"/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1" i="0" u="none" strike="noStrike" kern="1200" cap="none" spc="0" baseline="0" dirty="0" smtClean="0">
                <a:solidFill>
                  <a:srgbClr val="000000"/>
                </a:solidFill>
                <a:uFillTx/>
                <a:latin typeface="맑은 고딕" pitchFamily="50"/>
                <a:ea typeface="맑은 고딕" pitchFamily="50"/>
              </a:rPr>
              <a:t>Popup</a:t>
            </a:r>
            <a:endParaRPr lang="en-US" sz="700" b="1" i="0" u="none" strike="noStrike" kern="1200" cap="none" spc="0" baseline="0" dirty="0">
              <a:solidFill>
                <a:srgbClr val="000000"/>
              </a:solidFill>
              <a:uFillTx/>
              <a:latin typeface="맑은 고딕" pitchFamily="50"/>
              <a:ea typeface="맑은 고딕" pitchFamily="5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6325447" y="4564217"/>
            <a:ext cx="1231066" cy="414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</a:t>
            </a:r>
            <a:r>
              <a:rPr lang="ko-KR" altLang="en-US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형</a:t>
            </a:r>
            <a:r>
              <a:rPr lang="ko-KR" altLang="en-US" sz="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사이즈 </a:t>
            </a:r>
            <a:r>
              <a:rPr lang="ko-KR" altLang="en-US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팝업</a:t>
            </a:r>
            <a:endParaRPr lang="en-US" altLang="ko-KR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스크롤 가능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72" name="그룹 171"/>
          <p:cNvGrpSpPr/>
          <p:nvPr/>
        </p:nvGrpSpPr>
        <p:grpSpPr>
          <a:xfrm>
            <a:off x="5484219" y="3122732"/>
            <a:ext cx="2903416" cy="1336809"/>
            <a:chOff x="377910" y="3759963"/>
            <a:chExt cx="2372467" cy="1092346"/>
          </a:xfrm>
        </p:grpSpPr>
        <p:sp>
          <p:nvSpPr>
            <p:cNvPr id="173" name="Rectangle 24"/>
            <p:cNvSpPr/>
            <p:nvPr/>
          </p:nvSpPr>
          <p:spPr>
            <a:xfrm>
              <a:off x="377910" y="3759963"/>
              <a:ext cx="2372467" cy="1092346"/>
            </a:xfrm>
            <a:prstGeom prst="rect">
              <a:avLst/>
            </a:prstGeom>
            <a:pattFill prst="wdUpDiag">
              <a:fgClr>
                <a:srgbClr val="DDDDDD"/>
              </a:fgClr>
              <a:bgClr>
                <a:schemeClr val="bg1"/>
              </a:bgClr>
            </a:pattFill>
            <a:ln w="317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</p:spPr>
          <p:txBody>
            <a:bodyPr lIns="36000" rIns="36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45000"/>
                <a:buFont typeface="StarSymbol" pitchFamily="2" charset="0"/>
                <a:buNone/>
              </a:pPr>
              <a:endParaRPr kumimoji="0" lang="en-US" sz="600" dirty="0">
                <a:latin typeface="Verdana" pitchFamily="34" charset="0"/>
                <a:ea typeface="+mn-ea"/>
                <a:cs typeface="Verdana" pitchFamily="34" charset="0"/>
              </a:endParaRPr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1220601" y="3868063"/>
              <a:ext cx="699289" cy="409272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lvl="0"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700" b="1" dirty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rPr>
                <a:t>Screen </a:t>
              </a:r>
              <a:r>
                <a:rPr lang="en-US" altLang="ko-KR" sz="700" b="1" dirty="0" smtClean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rPr>
                <a:t>2</a:t>
              </a:r>
              <a:endParaRPr lang="en-US" altLang="ko-KR" sz="700" b="1" dirty="0">
                <a:solidFill>
                  <a:schemeClr val="bg1">
                    <a:lumMod val="50000"/>
                  </a:schemeClr>
                </a:solidFill>
                <a:latin typeface="맑은 고딕" pitchFamily="50"/>
                <a:ea typeface="맑은 고딕" pitchFamily="50"/>
              </a:endParaRPr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1220601" y="4329133"/>
              <a:ext cx="699289" cy="409272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lvl="0"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700" b="1" dirty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rPr>
                <a:t>Screen </a:t>
              </a:r>
              <a:r>
                <a:rPr lang="en-US" altLang="ko-KR" sz="700" b="1" dirty="0" smtClean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rPr>
                <a:t>3</a:t>
              </a:r>
              <a:endParaRPr lang="en-US" altLang="ko-KR" sz="700" b="1" dirty="0">
                <a:solidFill>
                  <a:schemeClr val="bg1">
                    <a:lumMod val="50000"/>
                  </a:schemeClr>
                </a:solidFill>
                <a:latin typeface="맑은 고딕" pitchFamily="50"/>
                <a:ea typeface="맑은 고딕" pitchFamily="50"/>
              </a:endParaRPr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1971757" y="3868063"/>
              <a:ext cx="699289" cy="409272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700" b="1" kern="0" dirty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rPr>
                <a:t>Screen </a:t>
              </a:r>
              <a:r>
                <a:rPr lang="en-US" altLang="ko-KR" sz="700" b="1" kern="0" dirty="0" smtClean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rPr>
                <a:t>4</a:t>
              </a:r>
              <a:endParaRPr lang="en-US" altLang="ko-KR" sz="700" b="1" kern="0" dirty="0">
                <a:solidFill>
                  <a:schemeClr val="bg1">
                    <a:lumMod val="50000"/>
                  </a:schemeClr>
                </a:solidFill>
                <a:latin typeface="맑은 고딕" pitchFamily="50"/>
                <a:ea typeface="맑은 고딕" pitchFamily="50"/>
              </a:endParaRPr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1971757" y="4329133"/>
              <a:ext cx="699289" cy="409272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lvl="0"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700" b="1" dirty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rPr>
                <a:t>Screen </a:t>
              </a:r>
              <a:r>
                <a:rPr lang="en-US" altLang="ko-KR" sz="700" b="1" dirty="0" smtClean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rPr>
                <a:t>5</a:t>
              </a:r>
              <a:endParaRPr lang="en-US" altLang="ko-KR" sz="700" b="1" dirty="0">
                <a:solidFill>
                  <a:schemeClr val="bg1">
                    <a:lumMod val="50000"/>
                  </a:schemeClr>
                </a:solidFill>
                <a:latin typeface="맑은 고딕" pitchFamily="50"/>
                <a:ea typeface="맑은 고딕" pitchFamily="50"/>
              </a:endParaRPr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473841" y="3868063"/>
              <a:ext cx="699289" cy="409272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lvl="0"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700" b="1" dirty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rPr>
                <a:t>Screen </a:t>
              </a:r>
              <a:r>
                <a:rPr lang="en-US" altLang="ko-KR" sz="700" b="1" dirty="0" smtClean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rPr>
                <a:t>2</a:t>
              </a:r>
              <a:endParaRPr lang="en-US" altLang="ko-KR" sz="700" b="1" dirty="0">
                <a:solidFill>
                  <a:schemeClr val="bg1">
                    <a:lumMod val="50000"/>
                  </a:schemeClr>
                </a:solidFill>
                <a:latin typeface="맑은 고딕" pitchFamily="50"/>
                <a:ea typeface="맑은 고딕" pitchFamily="50"/>
              </a:endParaRPr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473841" y="4329133"/>
              <a:ext cx="699289" cy="409272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lvl="0"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700" b="1" dirty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rPr>
                <a:t>Screen </a:t>
              </a:r>
              <a:r>
                <a:rPr lang="en-US" altLang="ko-KR" sz="700" b="1" dirty="0" smtClean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rPr>
                <a:t>3</a:t>
              </a:r>
              <a:endParaRPr lang="en-US" altLang="ko-KR" sz="700" b="1" dirty="0">
                <a:solidFill>
                  <a:schemeClr val="bg1">
                    <a:lumMod val="50000"/>
                  </a:schemeClr>
                </a:solidFill>
                <a:latin typeface="맑은 고딕" pitchFamily="50"/>
                <a:ea typeface="맑은 고딕" pitchFamily="50"/>
              </a:endParaRPr>
            </a:p>
          </p:txBody>
        </p:sp>
      </p:grpSp>
      <p:sp>
        <p:nvSpPr>
          <p:cNvPr id="197" name="Rectangle 27"/>
          <p:cNvSpPr/>
          <p:nvPr/>
        </p:nvSpPr>
        <p:spPr>
          <a:xfrm>
            <a:off x="6506349" y="3456907"/>
            <a:ext cx="866100" cy="661357"/>
          </a:xfrm>
          <a:prstGeom prst="rect">
            <a:avLst/>
          </a:prstGeom>
          <a:solidFill>
            <a:srgbClr val="DCEEFC"/>
          </a:solidFill>
          <a:ln w="9528">
            <a:solidFill>
              <a:srgbClr val="000000"/>
            </a:solidFill>
            <a:prstDash val="solid"/>
            <a:miter/>
          </a:ln>
        </p:spPr>
        <p:txBody>
          <a:bodyPr vert="horz" wrap="none" lIns="107999" tIns="45720" rIns="107999" bIns="45720" anchor="ctr" anchorCtr="1" compatLnSpc="1"/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1" i="0" u="none" strike="noStrike" kern="1200" cap="none" spc="0" baseline="0" dirty="0" smtClean="0">
                <a:solidFill>
                  <a:srgbClr val="000000"/>
                </a:solidFill>
                <a:uFillTx/>
                <a:latin typeface="맑은 고딕" pitchFamily="50"/>
                <a:ea typeface="맑은 고딕" pitchFamily="50"/>
              </a:rPr>
              <a:t>Popup</a:t>
            </a:r>
            <a:endParaRPr lang="en-US" sz="700" b="1" i="0" u="none" strike="noStrike" kern="1200" cap="none" spc="0" baseline="0" dirty="0">
              <a:solidFill>
                <a:srgbClr val="000000"/>
              </a:solidFill>
              <a:uFillTx/>
              <a:latin typeface="맑은 고딕" pitchFamily="50"/>
              <a:ea typeface="맑은 고딕" pitchFamily="50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6319716" y="6530799"/>
            <a:ext cx="1231066" cy="414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메시</a:t>
            </a:r>
            <a:r>
              <a:rPr lang="ko-KR" altLang="en-US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</a:t>
            </a:r>
            <a:r>
              <a:rPr lang="ko-KR" altLang="en-US" sz="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사이즈 </a:t>
            </a:r>
            <a:r>
              <a:rPr lang="ko-KR" altLang="en-US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팝업</a:t>
            </a:r>
            <a:endParaRPr lang="en-US" altLang="ko-KR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스크롤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불가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88" name="그룹 187"/>
          <p:cNvGrpSpPr/>
          <p:nvPr/>
        </p:nvGrpSpPr>
        <p:grpSpPr>
          <a:xfrm>
            <a:off x="5477706" y="5089314"/>
            <a:ext cx="2903416" cy="1336809"/>
            <a:chOff x="377910" y="3759963"/>
            <a:chExt cx="2372467" cy="1092346"/>
          </a:xfrm>
        </p:grpSpPr>
        <p:sp>
          <p:nvSpPr>
            <p:cNvPr id="189" name="Rectangle 24"/>
            <p:cNvSpPr/>
            <p:nvPr/>
          </p:nvSpPr>
          <p:spPr>
            <a:xfrm>
              <a:off x="377910" y="3759963"/>
              <a:ext cx="2372467" cy="1092346"/>
            </a:xfrm>
            <a:prstGeom prst="rect">
              <a:avLst/>
            </a:prstGeom>
            <a:pattFill prst="wdUpDiag">
              <a:fgClr>
                <a:srgbClr val="DDDDDD"/>
              </a:fgClr>
              <a:bgClr>
                <a:schemeClr val="bg1"/>
              </a:bgClr>
            </a:pattFill>
            <a:ln w="317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</p:spPr>
          <p:txBody>
            <a:bodyPr lIns="36000" rIns="36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45000"/>
                <a:buFont typeface="StarSymbol" pitchFamily="2" charset="0"/>
                <a:buNone/>
              </a:pPr>
              <a:endParaRPr kumimoji="0" lang="en-US" sz="600" dirty="0">
                <a:latin typeface="Verdana" pitchFamily="34" charset="0"/>
                <a:ea typeface="+mn-ea"/>
                <a:cs typeface="Verdana" pitchFamily="34" charset="0"/>
              </a:endParaRPr>
            </a:p>
          </p:txBody>
        </p:sp>
        <p:sp>
          <p:nvSpPr>
            <p:cNvPr id="190" name="직사각형 189"/>
            <p:cNvSpPr/>
            <p:nvPr/>
          </p:nvSpPr>
          <p:spPr>
            <a:xfrm>
              <a:off x="1220601" y="3868063"/>
              <a:ext cx="699289" cy="409272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lvl="0"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700" b="1" dirty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rPr>
                <a:t>Screen </a:t>
              </a:r>
              <a:r>
                <a:rPr lang="en-US" altLang="ko-KR" sz="700" b="1" dirty="0" smtClean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rPr>
                <a:t>2</a:t>
              </a:r>
              <a:endParaRPr lang="en-US" altLang="ko-KR" sz="700" b="1" dirty="0">
                <a:solidFill>
                  <a:schemeClr val="bg1">
                    <a:lumMod val="50000"/>
                  </a:schemeClr>
                </a:solidFill>
                <a:latin typeface="맑은 고딕" pitchFamily="50"/>
                <a:ea typeface="맑은 고딕" pitchFamily="50"/>
              </a:endParaRPr>
            </a:p>
          </p:txBody>
        </p:sp>
        <p:sp>
          <p:nvSpPr>
            <p:cNvPr id="191" name="직사각형 190"/>
            <p:cNvSpPr/>
            <p:nvPr/>
          </p:nvSpPr>
          <p:spPr>
            <a:xfrm>
              <a:off x="1220601" y="4329133"/>
              <a:ext cx="699289" cy="409272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lvl="0"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700" b="1" dirty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rPr>
                <a:t>Screen </a:t>
              </a:r>
              <a:r>
                <a:rPr lang="en-US" altLang="ko-KR" sz="700" b="1" dirty="0" smtClean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rPr>
                <a:t>3</a:t>
              </a:r>
              <a:endParaRPr lang="en-US" altLang="ko-KR" sz="700" b="1" dirty="0">
                <a:solidFill>
                  <a:schemeClr val="bg1">
                    <a:lumMod val="50000"/>
                  </a:schemeClr>
                </a:solidFill>
                <a:latin typeface="맑은 고딕" pitchFamily="50"/>
                <a:ea typeface="맑은 고딕" pitchFamily="50"/>
              </a:endParaRPr>
            </a:p>
          </p:txBody>
        </p:sp>
        <p:sp>
          <p:nvSpPr>
            <p:cNvPr id="192" name="직사각형 191"/>
            <p:cNvSpPr/>
            <p:nvPr/>
          </p:nvSpPr>
          <p:spPr>
            <a:xfrm>
              <a:off x="1971757" y="3868063"/>
              <a:ext cx="699289" cy="409272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700" b="1" kern="0" dirty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rPr>
                <a:t>Screen </a:t>
              </a:r>
              <a:r>
                <a:rPr lang="en-US" altLang="ko-KR" sz="700" b="1" kern="0" dirty="0" smtClean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rPr>
                <a:t>4</a:t>
              </a:r>
              <a:endParaRPr lang="en-US" altLang="ko-KR" sz="700" b="1" kern="0" dirty="0">
                <a:solidFill>
                  <a:schemeClr val="bg1">
                    <a:lumMod val="50000"/>
                  </a:schemeClr>
                </a:solidFill>
                <a:latin typeface="맑은 고딕" pitchFamily="50"/>
                <a:ea typeface="맑은 고딕" pitchFamily="50"/>
              </a:endParaRPr>
            </a:p>
          </p:txBody>
        </p:sp>
        <p:sp>
          <p:nvSpPr>
            <p:cNvPr id="193" name="직사각형 192"/>
            <p:cNvSpPr/>
            <p:nvPr/>
          </p:nvSpPr>
          <p:spPr>
            <a:xfrm>
              <a:off x="1971757" y="4329133"/>
              <a:ext cx="699289" cy="409272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lvl="0"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700" b="1" dirty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rPr>
                <a:t>Screen </a:t>
              </a:r>
              <a:r>
                <a:rPr lang="en-US" altLang="ko-KR" sz="700" b="1" dirty="0" smtClean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rPr>
                <a:t>5</a:t>
              </a:r>
              <a:endParaRPr lang="en-US" altLang="ko-KR" sz="700" b="1" dirty="0">
                <a:solidFill>
                  <a:schemeClr val="bg1">
                    <a:lumMod val="50000"/>
                  </a:schemeClr>
                </a:solidFill>
                <a:latin typeface="맑은 고딕" pitchFamily="50"/>
                <a:ea typeface="맑은 고딕" pitchFamily="50"/>
              </a:endParaRPr>
            </a:p>
          </p:txBody>
        </p:sp>
        <p:sp>
          <p:nvSpPr>
            <p:cNvPr id="194" name="직사각형 193"/>
            <p:cNvSpPr/>
            <p:nvPr/>
          </p:nvSpPr>
          <p:spPr>
            <a:xfrm>
              <a:off x="473841" y="3868063"/>
              <a:ext cx="699289" cy="409272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lvl="0"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700" b="1" dirty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rPr>
                <a:t>Screen </a:t>
              </a:r>
              <a:r>
                <a:rPr lang="en-US" altLang="ko-KR" sz="700" b="1" dirty="0" smtClean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rPr>
                <a:t>2</a:t>
              </a:r>
              <a:endParaRPr lang="en-US" altLang="ko-KR" sz="700" b="1" dirty="0">
                <a:solidFill>
                  <a:schemeClr val="bg1">
                    <a:lumMod val="50000"/>
                  </a:schemeClr>
                </a:solidFill>
                <a:latin typeface="맑은 고딕" pitchFamily="50"/>
                <a:ea typeface="맑은 고딕" pitchFamily="50"/>
              </a:endParaRPr>
            </a:p>
          </p:txBody>
        </p:sp>
        <p:sp>
          <p:nvSpPr>
            <p:cNvPr id="195" name="직사각형 194"/>
            <p:cNvSpPr/>
            <p:nvPr/>
          </p:nvSpPr>
          <p:spPr>
            <a:xfrm>
              <a:off x="473841" y="4329133"/>
              <a:ext cx="699289" cy="409272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lvl="0"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700" b="1" dirty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rPr>
                <a:t>Screen </a:t>
              </a:r>
              <a:r>
                <a:rPr lang="en-US" altLang="ko-KR" sz="700" b="1" dirty="0" smtClean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rPr>
                <a:t>3</a:t>
              </a:r>
              <a:endParaRPr lang="en-US" altLang="ko-KR" sz="700" b="1" dirty="0">
                <a:solidFill>
                  <a:schemeClr val="bg1">
                    <a:lumMod val="50000"/>
                  </a:schemeClr>
                </a:solidFill>
                <a:latin typeface="맑은 고딕" pitchFamily="50"/>
                <a:ea typeface="맑은 고딕" pitchFamily="50"/>
              </a:endParaRPr>
            </a:p>
          </p:txBody>
        </p:sp>
      </p:grpSp>
      <p:sp>
        <p:nvSpPr>
          <p:cNvPr id="199" name="Rectangle 27"/>
          <p:cNvSpPr/>
          <p:nvPr/>
        </p:nvSpPr>
        <p:spPr>
          <a:xfrm>
            <a:off x="5796309" y="5307814"/>
            <a:ext cx="453379" cy="328450"/>
          </a:xfrm>
          <a:prstGeom prst="rect">
            <a:avLst/>
          </a:prstGeom>
          <a:solidFill>
            <a:srgbClr val="DCEEFC"/>
          </a:solidFill>
          <a:ln w="9528">
            <a:solidFill>
              <a:srgbClr val="000000"/>
            </a:solidFill>
            <a:prstDash val="solid"/>
            <a:miter/>
          </a:ln>
        </p:spPr>
        <p:txBody>
          <a:bodyPr vert="horz" wrap="none" lIns="107999" tIns="45720" rIns="107999" bIns="45720" anchor="ctr" anchorCtr="1" compatLnSpc="1"/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1" i="0" u="none" strike="noStrike" kern="1200" cap="none" spc="0" baseline="0" dirty="0" smtClean="0">
                <a:solidFill>
                  <a:srgbClr val="000000"/>
                </a:solidFill>
                <a:uFillTx/>
                <a:latin typeface="맑은 고딕" pitchFamily="50"/>
                <a:ea typeface="맑은 고딕" pitchFamily="50"/>
              </a:rPr>
              <a:t>Popup</a:t>
            </a:r>
            <a:endParaRPr lang="en-US" sz="700" b="1" i="0" u="none" strike="noStrike" kern="1200" cap="none" spc="0" baseline="0" dirty="0">
              <a:solidFill>
                <a:srgbClr val="000000"/>
              </a:solidFill>
              <a:uFillTx/>
              <a:latin typeface="맑은 고딕" pitchFamily="50"/>
              <a:ea typeface="맑은 고딕" pitchFamily="50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522164" y="324207"/>
            <a:ext cx="116182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세부요소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kumimoji="0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6438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24"/>
          <p:cNvSpPr/>
          <p:nvPr/>
        </p:nvSpPr>
        <p:spPr>
          <a:xfrm>
            <a:off x="385783" y="2772519"/>
            <a:ext cx="9777392" cy="3888433"/>
          </a:xfrm>
          <a:prstGeom prst="rect">
            <a:avLst/>
          </a:prstGeom>
          <a:pattFill prst="wdUpDiag">
            <a:fgClr>
              <a:srgbClr val="DDDDDD"/>
            </a:fgClr>
            <a:bgClr>
              <a:schemeClr val="bg1"/>
            </a:bgClr>
          </a:pattFill>
          <a:ln w="317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StarSymbol" pitchFamily="2" charset="0"/>
              <a:buNone/>
            </a:pPr>
            <a:endParaRPr kumimoji="0" lang="en-US" sz="600" dirty="0">
              <a:latin typeface="Verdana" pitchFamily="34" charset="0"/>
              <a:ea typeface="+mn-ea"/>
              <a:cs typeface="Verdana" pitchFamily="34" charset="0"/>
            </a:endParaRPr>
          </a:p>
        </p:txBody>
      </p:sp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4-5. 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타이</a:t>
            </a:r>
            <a:r>
              <a:rPr kumimoji="0" lang="ko-KR" altLang="en-US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틀</a:t>
            </a:r>
            <a:endParaRPr kumimoji="0" lang="en-US" altLang="ko-KR" sz="14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06140" y="1476375"/>
            <a:ext cx="10130280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메인타이틀은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최상 단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좌측에 배치한다</a:t>
            </a: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네비게이션 경로를 표시하여 현재 위치를 알 수 있도록 한다</a:t>
            </a: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두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개 이상의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모듈이 존재하는 경우 각 모듈에 해당하는 서브타이틀을 사용할 수 있으며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(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필수 아님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),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각 모듈의 좌측 상단에 배치한다</a:t>
            </a: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여러 개의 서브타이틀 영역을 포함한 상위 타이틀이 필요할 경우에는 서브그룹타이틀을 사용할 수 있다 </a:t>
            </a: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화면타이틀은 화면을 호출하는 메뉴명과 일치하도록 작성하는 것을 권장하되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업무 특성과 사용자의 이해를 고려하여 다르게 작성할 수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있다</a:t>
            </a:r>
            <a:endParaRPr kumimoji="0" lang="ko-KR" altLang="en-US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959682" y="3084399"/>
            <a:ext cx="2876495" cy="3359923"/>
            <a:chOff x="1318327" y="3040143"/>
            <a:chExt cx="2876495" cy="3359923"/>
          </a:xfrm>
        </p:grpSpPr>
        <p:grpSp>
          <p:nvGrpSpPr>
            <p:cNvPr id="6" name="그룹 5"/>
            <p:cNvGrpSpPr/>
            <p:nvPr/>
          </p:nvGrpSpPr>
          <p:grpSpPr>
            <a:xfrm>
              <a:off x="1318327" y="3040143"/>
              <a:ext cx="2876495" cy="1683523"/>
              <a:chOff x="1567940" y="3314957"/>
              <a:chExt cx="2377268" cy="1391341"/>
            </a:xfrm>
          </p:grpSpPr>
          <p:sp>
            <p:nvSpPr>
              <p:cNvPr id="104" name="직사각형 103"/>
              <p:cNvSpPr/>
              <p:nvPr/>
            </p:nvSpPr>
            <p:spPr>
              <a:xfrm>
                <a:off x="1567940" y="3314957"/>
                <a:ext cx="2377268" cy="1391341"/>
              </a:xfrm>
              <a:prstGeom prst="rect">
                <a:avLst/>
              </a:prstGeom>
              <a:solidFill>
                <a:schemeClr val="bg1"/>
              </a:solidFill>
              <a:ln w="9528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lvl="0" algn="ctr" defTabSz="91440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altLang="ko-KR" sz="700" b="1" dirty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endParaRPr>
              </a:p>
            </p:txBody>
          </p:sp>
          <p:grpSp>
            <p:nvGrpSpPr>
              <p:cNvPr id="5" name="그룹 4"/>
              <p:cNvGrpSpPr/>
              <p:nvPr/>
            </p:nvGrpSpPr>
            <p:grpSpPr>
              <a:xfrm>
                <a:off x="1567940" y="3316412"/>
                <a:ext cx="2377268" cy="275268"/>
                <a:chOff x="1567940" y="3316412"/>
                <a:chExt cx="2377268" cy="275268"/>
              </a:xfrm>
            </p:grpSpPr>
            <p:sp>
              <p:nvSpPr>
                <p:cNvPr id="107" name="직사각형 106"/>
                <p:cNvSpPr/>
                <p:nvPr/>
              </p:nvSpPr>
              <p:spPr>
                <a:xfrm>
                  <a:off x="1567940" y="3316412"/>
                  <a:ext cx="2377268" cy="275268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lvl="0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altLang="ko-KR" sz="700" b="1" dirty="0">
                    <a:solidFill>
                      <a:schemeClr val="bg1">
                        <a:lumMod val="50000"/>
                      </a:schemeClr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sp>
              <p:nvSpPr>
                <p:cNvPr id="2" name="TextBox 1"/>
                <p:cNvSpPr txBox="1"/>
                <p:nvPr/>
              </p:nvSpPr>
              <p:spPr>
                <a:xfrm>
                  <a:off x="1567940" y="3325938"/>
                  <a:ext cx="1978560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lvl="0" indent="-171450">
                    <a:buFont typeface="Wingdings" panose="05000000000000000000" pitchFamily="2" charset="2"/>
                    <a:buChar char="v"/>
                  </a:pPr>
                  <a:r>
                    <a:rPr kumimoji="0" lang="ko-KR" altLang="en-US" sz="1050" b="1" spc="-10" dirty="0" smtClean="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latin typeface="나눔고딕" panose="020D0604000000000000" pitchFamily="50" charset="-127"/>
                      <a:ea typeface="나눔고딕" panose="020D0604000000000000" pitchFamily="50" charset="-127"/>
                      <a:cs typeface="Malgun Gothic"/>
                    </a:rPr>
                    <a:t>서브타이틀</a:t>
                  </a:r>
                  <a:endParaRPr kumimoji="0" lang="en-US" altLang="ko-KR" sz="1050" b="1" spc="-1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"/>
                  </a:endParaRPr>
                </a:p>
              </p:txBody>
            </p:sp>
          </p:grpSp>
        </p:grpSp>
        <p:grpSp>
          <p:nvGrpSpPr>
            <p:cNvPr id="124" name="그룹 123"/>
            <p:cNvGrpSpPr/>
            <p:nvPr/>
          </p:nvGrpSpPr>
          <p:grpSpPr>
            <a:xfrm>
              <a:off x="1318327" y="4716543"/>
              <a:ext cx="2876495" cy="1683523"/>
              <a:chOff x="1567940" y="3314957"/>
              <a:chExt cx="2377268" cy="1391341"/>
            </a:xfrm>
          </p:grpSpPr>
          <p:sp>
            <p:nvSpPr>
              <p:cNvPr id="125" name="직사각형 124"/>
              <p:cNvSpPr/>
              <p:nvPr/>
            </p:nvSpPr>
            <p:spPr>
              <a:xfrm>
                <a:off x="1567940" y="3314957"/>
                <a:ext cx="2377268" cy="1391341"/>
              </a:xfrm>
              <a:prstGeom prst="rect">
                <a:avLst/>
              </a:prstGeom>
              <a:solidFill>
                <a:schemeClr val="bg1"/>
              </a:solidFill>
              <a:ln w="9528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lvl="0" algn="ctr" defTabSz="91440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altLang="ko-KR" sz="700" b="1" dirty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endParaRPr>
              </a:p>
            </p:txBody>
          </p:sp>
          <p:grpSp>
            <p:nvGrpSpPr>
              <p:cNvPr id="126" name="그룹 125"/>
              <p:cNvGrpSpPr/>
              <p:nvPr/>
            </p:nvGrpSpPr>
            <p:grpSpPr>
              <a:xfrm>
                <a:off x="1567940" y="3316412"/>
                <a:ext cx="2377268" cy="275268"/>
                <a:chOff x="1567940" y="3316412"/>
                <a:chExt cx="2377268" cy="275268"/>
              </a:xfrm>
            </p:grpSpPr>
            <p:sp>
              <p:nvSpPr>
                <p:cNvPr id="127" name="직사각형 126"/>
                <p:cNvSpPr/>
                <p:nvPr/>
              </p:nvSpPr>
              <p:spPr>
                <a:xfrm>
                  <a:off x="1567940" y="3316412"/>
                  <a:ext cx="2377268" cy="275268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lvl="0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altLang="ko-KR" sz="700" b="1" dirty="0">
                    <a:solidFill>
                      <a:schemeClr val="bg1">
                        <a:lumMod val="50000"/>
                      </a:schemeClr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sp>
              <p:nvSpPr>
                <p:cNvPr id="128" name="TextBox 127"/>
                <p:cNvSpPr txBox="1"/>
                <p:nvPr/>
              </p:nvSpPr>
              <p:spPr>
                <a:xfrm>
                  <a:off x="1567940" y="3325938"/>
                  <a:ext cx="1978560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lvl="0" indent="-171450">
                    <a:buFont typeface="Wingdings" panose="05000000000000000000" pitchFamily="2" charset="2"/>
                    <a:buChar char="v"/>
                  </a:pPr>
                  <a:r>
                    <a:rPr kumimoji="0" lang="ko-KR" altLang="en-US" sz="1050" b="1" spc="-10" dirty="0" smtClean="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latin typeface="나눔고딕" panose="020D0604000000000000" pitchFamily="50" charset="-127"/>
                      <a:ea typeface="나눔고딕" panose="020D0604000000000000" pitchFamily="50" charset="-127"/>
                      <a:cs typeface="Malgun Gothic"/>
                    </a:rPr>
                    <a:t>서브타이틀</a:t>
                  </a:r>
                  <a:endParaRPr kumimoji="0" lang="en-US" altLang="ko-KR" sz="1050" b="1" spc="-1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"/>
                  </a:endParaRPr>
                </a:p>
              </p:txBody>
            </p:sp>
          </p:grpSp>
        </p:grpSp>
      </p:grpSp>
      <p:grpSp>
        <p:nvGrpSpPr>
          <p:cNvPr id="129" name="그룹 128"/>
          <p:cNvGrpSpPr/>
          <p:nvPr/>
        </p:nvGrpSpPr>
        <p:grpSpPr>
          <a:xfrm>
            <a:off x="3836232" y="3084399"/>
            <a:ext cx="2876495" cy="3359923"/>
            <a:chOff x="1318327" y="3040143"/>
            <a:chExt cx="2876495" cy="3359923"/>
          </a:xfrm>
        </p:grpSpPr>
        <p:grpSp>
          <p:nvGrpSpPr>
            <p:cNvPr id="130" name="그룹 129"/>
            <p:cNvGrpSpPr/>
            <p:nvPr/>
          </p:nvGrpSpPr>
          <p:grpSpPr>
            <a:xfrm>
              <a:off x="1318327" y="3040143"/>
              <a:ext cx="2876495" cy="1683523"/>
              <a:chOff x="1567940" y="3314957"/>
              <a:chExt cx="2377268" cy="1391341"/>
            </a:xfrm>
          </p:grpSpPr>
          <p:sp>
            <p:nvSpPr>
              <p:cNvPr id="136" name="직사각형 135"/>
              <p:cNvSpPr/>
              <p:nvPr/>
            </p:nvSpPr>
            <p:spPr>
              <a:xfrm>
                <a:off x="1567940" y="3314957"/>
                <a:ext cx="2377268" cy="1391341"/>
              </a:xfrm>
              <a:prstGeom prst="rect">
                <a:avLst/>
              </a:prstGeom>
              <a:solidFill>
                <a:schemeClr val="bg1"/>
              </a:solidFill>
              <a:ln w="9528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lvl="0" algn="ctr" defTabSz="91440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altLang="ko-KR" sz="700" b="1" dirty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endParaRPr>
              </a:p>
            </p:txBody>
          </p:sp>
          <p:grpSp>
            <p:nvGrpSpPr>
              <p:cNvPr id="137" name="그룹 136"/>
              <p:cNvGrpSpPr/>
              <p:nvPr/>
            </p:nvGrpSpPr>
            <p:grpSpPr>
              <a:xfrm>
                <a:off x="1567940" y="3316412"/>
                <a:ext cx="2377268" cy="275268"/>
                <a:chOff x="1567940" y="3316412"/>
                <a:chExt cx="2377268" cy="275268"/>
              </a:xfrm>
            </p:grpSpPr>
            <p:sp>
              <p:nvSpPr>
                <p:cNvPr id="138" name="직사각형 137"/>
                <p:cNvSpPr/>
                <p:nvPr/>
              </p:nvSpPr>
              <p:spPr>
                <a:xfrm>
                  <a:off x="1567940" y="3316412"/>
                  <a:ext cx="2377268" cy="275268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lvl="0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altLang="ko-KR" sz="700" b="1" dirty="0">
                    <a:solidFill>
                      <a:schemeClr val="bg1">
                        <a:lumMod val="50000"/>
                      </a:schemeClr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sp>
              <p:nvSpPr>
                <p:cNvPr id="139" name="TextBox 138"/>
                <p:cNvSpPr txBox="1"/>
                <p:nvPr/>
              </p:nvSpPr>
              <p:spPr>
                <a:xfrm>
                  <a:off x="1567940" y="3325938"/>
                  <a:ext cx="1978560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lvl="0" indent="-171450">
                    <a:buFont typeface="Wingdings" panose="05000000000000000000" pitchFamily="2" charset="2"/>
                    <a:buChar char="v"/>
                  </a:pPr>
                  <a:r>
                    <a:rPr kumimoji="0" lang="ko-KR" altLang="en-US" sz="1050" b="1" spc="-10" dirty="0" smtClean="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latin typeface="나눔고딕" panose="020D0604000000000000" pitchFamily="50" charset="-127"/>
                      <a:ea typeface="나눔고딕" panose="020D0604000000000000" pitchFamily="50" charset="-127"/>
                      <a:cs typeface="Malgun Gothic"/>
                    </a:rPr>
                    <a:t>서브타이틀</a:t>
                  </a:r>
                  <a:endParaRPr kumimoji="0" lang="en-US" altLang="ko-KR" sz="1050" b="1" spc="-1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"/>
                  </a:endParaRPr>
                </a:p>
              </p:txBody>
            </p:sp>
          </p:grpSp>
        </p:grpSp>
        <p:grpSp>
          <p:nvGrpSpPr>
            <p:cNvPr id="131" name="그룹 130"/>
            <p:cNvGrpSpPr/>
            <p:nvPr/>
          </p:nvGrpSpPr>
          <p:grpSpPr>
            <a:xfrm>
              <a:off x="1318327" y="4716543"/>
              <a:ext cx="2876495" cy="1683523"/>
              <a:chOff x="1567940" y="3314957"/>
              <a:chExt cx="2377268" cy="1391341"/>
            </a:xfrm>
          </p:grpSpPr>
          <p:sp>
            <p:nvSpPr>
              <p:cNvPr id="132" name="직사각형 131"/>
              <p:cNvSpPr/>
              <p:nvPr/>
            </p:nvSpPr>
            <p:spPr>
              <a:xfrm>
                <a:off x="1567940" y="3314957"/>
                <a:ext cx="2377268" cy="1391341"/>
              </a:xfrm>
              <a:prstGeom prst="rect">
                <a:avLst/>
              </a:prstGeom>
              <a:solidFill>
                <a:schemeClr val="bg1"/>
              </a:solidFill>
              <a:ln w="9528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lvl="0" algn="ctr" defTabSz="91440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altLang="ko-KR" sz="700" b="1" dirty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endParaRPr>
              </a:p>
            </p:txBody>
          </p:sp>
          <p:grpSp>
            <p:nvGrpSpPr>
              <p:cNvPr id="133" name="그룹 132"/>
              <p:cNvGrpSpPr/>
              <p:nvPr/>
            </p:nvGrpSpPr>
            <p:grpSpPr>
              <a:xfrm>
                <a:off x="1567940" y="3316412"/>
                <a:ext cx="2377268" cy="275268"/>
                <a:chOff x="1567940" y="3316412"/>
                <a:chExt cx="2377268" cy="275268"/>
              </a:xfrm>
            </p:grpSpPr>
            <p:sp>
              <p:nvSpPr>
                <p:cNvPr id="134" name="직사각형 133"/>
                <p:cNvSpPr/>
                <p:nvPr/>
              </p:nvSpPr>
              <p:spPr>
                <a:xfrm>
                  <a:off x="1567940" y="3316412"/>
                  <a:ext cx="2377268" cy="275268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lvl="0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altLang="ko-KR" sz="700" b="1" dirty="0">
                    <a:solidFill>
                      <a:schemeClr val="bg1">
                        <a:lumMod val="50000"/>
                      </a:schemeClr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sp>
              <p:nvSpPr>
                <p:cNvPr id="135" name="TextBox 134"/>
                <p:cNvSpPr txBox="1"/>
                <p:nvPr/>
              </p:nvSpPr>
              <p:spPr>
                <a:xfrm>
                  <a:off x="1567940" y="3325938"/>
                  <a:ext cx="1978560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lvl="0" indent="-171450">
                    <a:buFont typeface="Wingdings" panose="05000000000000000000" pitchFamily="2" charset="2"/>
                    <a:buChar char="v"/>
                  </a:pPr>
                  <a:r>
                    <a:rPr kumimoji="0" lang="ko-KR" altLang="en-US" sz="1050" b="1" spc="-10" dirty="0" smtClean="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latin typeface="나눔고딕" panose="020D0604000000000000" pitchFamily="50" charset="-127"/>
                      <a:ea typeface="나눔고딕" panose="020D0604000000000000" pitchFamily="50" charset="-127"/>
                      <a:cs typeface="Malgun Gothic"/>
                    </a:rPr>
                    <a:t>서브타이틀</a:t>
                  </a:r>
                  <a:endParaRPr kumimoji="0" lang="en-US" altLang="ko-KR" sz="1050" b="1" spc="-1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"/>
                  </a:endParaRPr>
                </a:p>
              </p:txBody>
            </p:sp>
          </p:grpSp>
        </p:grpSp>
      </p:grpSp>
      <p:grpSp>
        <p:nvGrpSpPr>
          <p:cNvPr id="140" name="그룹 139"/>
          <p:cNvGrpSpPr/>
          <p:nvPr/>
        </p:nvGrpSpPr>
        <p:grpSpPr>
          <a:xfrm>
            <a:off x="6712782" y="3084399"/>
            <a:ext cx="2876495" cy="3359923"/>
            <a:chOff x="1318327" y="3040143"/>
            <a:chExt cx="2876495" cy="3359923"/>
          </a:xfrm>
        </p:grpSpPr>
        <p:grpSp>
          <p:nvGrpSpPr>
            <p:cNvPr id="141" name="그룹 140"/>
            <p:cNvGrpSpPr/>
            <p:nvPr/>
          </p:nvGrpSpPr>
          <p:grpSpPr>
            <a:xfrm>
              <a:off x="1318327" y="3040143"/>
              <a:ext cx="2876495" cy="1683523"/>
              <a:chOff x="1567940" y="3314957"/>
              <a:chExt cx="2377268" cy="1391341"/>
            </a:xfrm>
          </p:grpSpPr>
          <p:sp>
            <p:nvSpPr>
              <p:cNvPr id="147" name="직사각형 146"/>
              <p:cNvSpPr/>
              <p:nvPr/>
            </p:nvSpPr>
            <p:spPr>
              <a:xfrm>
                <a:off x="1567940" y="3314957"/>
                <a:ext cx="2377268" cy="1391341"/>
              </a:xfrm>
              <a:prstGeom prst="rect">
                <a:avLst/>
              </a:prstGeom>
              <a:solidFill>
                <a:schemeClr val="bg1"/>
              </a:solidFill>
              <a:ln w="9528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lvl="0" algn="ctr" defTabSz="91440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altLang="ko-KR" sz="700" b="1" dirty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endParaRPr>
              </a:p>
            </p:txBody>
          </p:sp>
          <p:grpSp>
            <p:nvGrpSpPr>
              <p:cNvPr id="148" name="그룹 147"/>
              <p:cNvGrpSpPr/>
              <p:nvPr/>
            </p:nvGrpSpPr>
            <p:grpSpPr>
              <a:xfrm>
                <a:off x="1567940" y="3316412"/>
                <a:ext cx="2377268" cy="275268"/>
                <a:chOff x="1567940" y="3316412"/>
                <a:chExt cx="2377268" cy="275268"/>
              </a:xfrm>
            </p:grpSpPr>
            <p:sp>
              <p:nvSpPr>
                <p:cNvPr id="149" name="직사각형 148"/>
                <p:cNvSpPr/>
                <p:nvPr/>
              </p:nvSpPr>
              <p:spPr>
                <a:xfrm>
                  <a:off x="1567940" y="3316412"/>
                  <a:ext cx="2377268" cy="275268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lvl="0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altLang="ko-KR" sz="700" b="1" dirty="0">
                    <a:solidFill>
                      <a:schemeClr val="bg1">
                        <a:lumMod val="50000"/>
                      </a:schemeClr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sp>
              <p:nvSpPr>
                <p:cNvPr id="150" name="TextBox 149"/>
                <p:cNvSpPr txBox="1"/>
                <p:nvPr/>
              </p:nvSpPr>
              <p:spPr>
                <a:xfrm>
                  <a:off x="1567940" y="3325938"/>
                  <a:ext cx="1978560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lvl="0" indent="-171450">
                    <a:buFont typeface="Wingdings" panose="05000000000000000000" pitchFamily="2" charset="2"/>
                    <a:buChar char="v"/>
                  </a:pPr>
                  <a:r>
                    <a:rPr kumimoji="0" lang="ko-KR" altLang="en-US" sz="1050" b="1" spc="-10" dirty="0" smtClean="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latin typeface="나눔고딕" panose="020D0604000000000000" pitchFamily="50" charset="-127"/>
                      <a:ea typeface="나눔고딕" panose="020D0604000000000000" pitchFamily="50" charset="-127"/>
                      <a:cs typeface="Malgun Gothic"/>
                    </a:rPr>
                    <a:t>서브타이틀</a:t>
                  </a:r>
                  <a:endParaRPr kumimoji="0" lang="en-US" altLang="ko-KR" sz="1050" b="1" spc="-1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"/>
                  </a:endParaRPr>
                </a:p>
              </p:txBody>
            </p:sp>
          </p:grpSp>
        </p:grpSp>
        <p:grpSp>
          <p:nvGrpSpPr>
            <p:cNvPr id="142" name="그룹 141"/>
            <p:cNvGrpSpPr/>
            <p:nvPr/>
          </p:nvGrpSpPr>
          <p:grpSpPr>
            <a:xfrm>
              <a:off x="1318327" y="4716543"/>
              <a:ext cx="2876495" cy="1683523"/>
              <a:chOff x="1567940" y="3314957"/>
              <a:chExt cx="2377268" cy="1391341"/>
            </a:xfrm>
          </p:grpSpPr>
          <p:sp>
            <p:nvSpPr>
              <p:cNvPr id="143" name="직사각형 142"/>
              <p:cNvSpPr/>
              <p:nvPr/>
            </p:nvSpPr>
            <p:spPr>
              <a:xfrm>
                <a:off x="1567940" y="3314957"/>
                <a:ext cx="2377268" cy="1391341"/>
              </a:xfrm>
              <a:prstGeom prst="rect">
                <a:avLst/>
              </a:prstGeom>
              <a:solidFill>
                <a:schemeClr val="bg1"/>
              </a:solidFill>
              <a:ln w="9528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lvl="0" algn="ctr" defTabSz="91440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altLang="ko-KR" sz="700" b="1" dirty="0">
                  <a:solidFill>
                    <a:schemeClr val="bg1">
                      <a:lumMod val="50000"/>
                    </a:schemeClr>
                  </a:solidFill>
                  <a:latin typeface="맑은 고딕" pitchFamily="50"/>
                  <a:ea typeface="맑은 고딕" pitchFamily="50"/>
                </a:endParaRPr>
              </a:p>
            </p:txBody>
          </p:sp>
          <p:grpSp>
            <p:nvGrpSpPr>
              <p:cNvPr id="144" name="그룹 143"/>
              <p:cNvGrpSpPr/>
              <p:nvPr/>
            </p:nvGrpSpPr>
            <p:grpSpPr>
              <a:xfrm>
                <a:off x="1567940" y="3316412"/>
                <a:ext cx="2377268" cy="275268"/>
                <a:chOff x="1567940" y="3316412"/>
                <a:chExt cx="2377268" cy="275268"/>
              </a:xfrm>
            </p:grpSpPr>
            <p:sp>
              <p:nvSpPr>
                <p:cNvPr id="145" name="직사각형 144"/>
                <p:cNvSpPr/>
                <p:nvPr/>
              </p:nvSpPr>
              <p:spPr>
                <a:xfrm>
                  <a:off x="1567940" y="3316412"/>
                  <a:ext cx="2377268" cy="275268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lvl="0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altLang="ko-KR" sz="700" b="1" dirty="0">
                    <a:solidFill>
                      <a:schemeClr val="bg1">
                        <a:lumMod val="50000"/>
                      </a:schemeClr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sp>
              <p:nvSpPr>
                <p:cNvPr id="146" name="TextBox 145"/>
                <p:cNvSpPr txBox="1"/>
                <p:nvPr/>
              </p:nvSpPr>
              <p:spPr>
                <a:xfrm>
                  <a:off x="1567940" y="3325938"/>
                  <a:ext cx="1978560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lvl="0" indent="-171450">
                    <a:buFont typeface="Wingdings" panose="05000000000000000000" pitchFamily="2" charset="2"/>
                    <a:buChar char="v"/>
                  </a:pPr>
                  <a:r>
                    <a:rPr kumimoji="0" lang="ko-KR" altLang="en-US" sz="1050" b="1" spc="-10" dirty="0" smtClean="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latin typeface="나눔고딕" panose="020D0604000000000000" pitchFamily="50" charset="-127"/>
                      <a:ea typeface="나눔고딕" panose="020D0604000000000000" pitchFamily="50" charset="-127"/>
                      <a:cs typeface="Malgun Gothic"/>
                    </a:rPr>
                    <a:t>서브타이틀</a:t>
                  </a:r>
                  <a:endParaRPr kumimoji="0" lang="en-US" altLang="ko-KR" sz="1050" b="1" spc="-1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나눔고딕" panose="020D0604000000000000" pitchFamily="50" charset="-127"/>
                    <a:ea typeface="나눔고딕" panose="020D0604000000000000" pitchFamily="50" charset="-127"/>
                    <a:cs typeface="Malgun Gothic"/>
                  </a:endParaRPr>
                </a:p>
              </p:txBody>
            </p:sp>
          </p:grpSp>
        </p:grpSp>
      </p:grpSp>
      <p:sp>
        <p:nvSpPr>
          <p:cNvPr id="108" name="TextBox 107"/>
          <p:cNvSpPr txBox="1"/>
          <p:nvPr/>
        </p:nvSpPr>
        <p:spPr>
          <a:xfrm>
            <a:off x="7671764" y="2820144"/>
            <a:ext cx="1917513" cy="253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 smtClean="0">
                <a:latin typeface="맑은 고딕" pitchFamily="50" charset="-127"/>
                <a:ea typeface="맑은 고딕" pitchFamily="50" charset="-127"/>
              </a:rPr>
              <a:t>홈 </a:t>
            </a:r>
            <a:r>
              <a:rPr lang="en-US" altLang="ko-KR" sz="800" dirty="0" smtClean="0">
                <a:latin typeface="맑은 고딕" pitchFamily="50" charset="-127"/>
                <a:ea typeface="맑은 고딕" pitchFamily="50" charset="-127"/>
              </a:rPr>
              <a:t>&gt; 1Depth &gt; 2Depth &gt; </a:t>
            </a:r>
            <a:r>
              <a:rPr lang="ko-KR" altLang="en-US" sz="800" dirty="0" smtClean="0">
                <a:latin typeface="맑은 고딕" pitchFamily="50" charset="-127"/>
                <a:ea typeface="맑은 고딕" pitchFamily="50" charset="-127"/>
              </a:rPr>
              <a:t>화면타이틀</a:t>
            </a:r>
            <a:endParaRPr lang="en-US" altLang="ko-KR" sz="8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522164" y="324207"/>
            <a:ext cx="116182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세부요소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kumimoji="0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00951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390068" y="3547981"/>
            <a:ext cx="9781168" cy="3112970"/>
          </a:xfrm>
          <a:prstGeom prst="rect">
            <a:avLst/>
          </a:prstGeom>
          <a:solidFill>
            <a:schemeClr val="bg1"/>
          </a:solidFill>
          <a:ln w="9528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vert="horz" wrap="none" lIns="107999" tIns="45720" rIns="107999" bIns="45720" anchor="ctr" anchorCtr="1" compatLnSpc="1"/>
          <a:lstStyle/>
          <a:p>
            <a:pPr lvl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700" b="1" dirty="0">
              <a:solidFill>
                <a:schemeClr val="bg1">
                  <a:lumMod val="50000"/>
                </a:schemeClr>
              </a:solidFill>
              <a:latin typeface="맑은 고딕" pitchFamily="50"/>
              <a:ea typeface="맑은 고딕" pitchFamily="50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390068" y="3549436"/>
            <a:ext cx="9781168" cy="275268"/>
            <a:chOff x="1567940" y="3316412"/>
            <a:chExt cx="2449397" cy="275268"/>
          </a:xfrm>
        </p:grpSpPr>
        <p:sp>
          <p:nvSpPr>
            <p:cNvPr id="40" name="직사각형 39"/>
            <p:cNvSpPr/>
            <p:nvPr/>
          </p:nvSpPr>
          <p:spPr>
            <a:xfrm>
              <a:off x="1567940" y="3316412"/>
              <a:ext cx="2449397" cy="275268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lvl="0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altLang="ko-KR" sz="700" b="1" dirty="0">
                <a:solidFill>
                  <a:schemeClr val="bg1">
                    <a:lumMod val="50000"/>
                  </a:schemeClr>
                </a:solidFill>
                <a:latin typeface="맑은 고딕" pitchFamily="50"/>
                <a:ea typeface="맑은 고딕" pitchFamily="5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567940" y="3325938"/>
              <a:ext cx="197856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0" indent="-171450">
                <a:buFont typeface="Wingdings" panose="05000000000000000000" pitchFamily="2" charset="2"/>
                <a:buChar char="v"/>
              </a:pPr>
              <a:r>
                <a:rPr kumimoji="0" lang="ko-KR" altLang="en-US" sz="1050" b="1" spc="-1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서브타이틀</a:t>
              </a:r>
              <a:endParaRPr kumimoji="0" lang="en-US" altLang="ko-KR" sz="105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endParaRPr>
            </a:p>
          </p:txBody>
        </p:sp>
      </p:grpSp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4-6. 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그리</a:t>
            </a:r>
            <a:r>
              <a:rPr kumimoji="0" lang="ko-KR" altLang="en-US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드</a:t>
            </a:r>
            <a:endParaRPr kumimoji="0" lang="en-US" altLang="ko-KR" sz="14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06140" y="1476375"/>
            <a:ext cx="10130280" cy="1254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데이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터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결과에 대한 목록으로 사용되며 아래로 길어질 수 있는 테이블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유형이다</a:t>
            </a:r>
            <a:endParaRPr kumimoji="0" lang="en-US" altLang="ko-KR" sz="1050" spc="-1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영역 이상으로 테이블이 길어질 시 스크롤이 생긴다 </a:t>
            </a:r>
            <a:endParaRPr kumimoji="0" lang="ko-KR" altLang="en-US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전체 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Row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선택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해제가 필요한 경우 헤더에 있는 체크박스를 이용한다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다중 선택이 가능한 경우에는 전체선택을 제공하는 것이 기본이다</a:t>
            </a: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그리드에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링크하는 방식은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키 데이터에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링크하는 방식을 기본으로 하되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링크가 한 건일 경우 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Row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에 링크하는 방식을 따른다 </a:t>
            </a: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날짜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표기 시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자릿수에 따라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‘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-’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삽입되도록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한다</a:t>
            </a:r>
            <a:endParaRPr kumimoji="0" lang="en-US" altLang="ko-KR" sz="1050" spc="-1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데이터의 정렬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기준</a:t>
            </a:r>
            <a:endParaRPr kumimoji="0" lang="ko-KR" altLang="en-US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107017"/>
              </p:ext>
            </p:extLst>
          </p:nvPr>
        </p:nvGraphicFramePr>
        <p:xfrm>
          <a:off x="597743" y="3970145"/>
          <a:ext cx="9285459" cy="25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166"/>
                <a:gridCol w="2210823"/>
                <a:gridCol w="1326494"/>
                <a:gridCol w="1326494"/>
                <a:gridCol w="1326494"/>
                <a:gridCol w="1326494"/>
                <a:gridCol w="1326494"/>
              </a:tblGrid>
              <a:tr h="216000"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en-US" altLang="ko-KR" sz="700" b="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NO</a:t>
                      </a:r>
                      <a:endParaRPr kumimoji="0" lang="ko-KR" altLang="en-US" sz="700" b="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ko-KR" altLang="en-US" sz="700" b="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항목</a:t>
                      </a:r>
                      <a:endParaRPr kumimoji="0" lang="ko-KR" altLang="en-US" sz="700" b="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ko-KR" altLang="en-US" sz="700" b="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항목</a:t>
                      </a:r>
                      <a:endParaRPr kumimoji="0" lang="ko-KR" altLang="en-US" sz="700" b="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ko-KR" altLang="en-US" sz="700" b="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항목</a:t>
                      </a:r>
                      <a:endParaRPr kumimoji="0" lang="ko-KR" altLang="en-US" sz="700" b="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ko-KR" altLang="en-US" sz="700" b="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항목</a:t>
                      </a:r>
                      <a:r>
                        <a:rPr kumimoji="0" lang="en-US" altLang="ko-KR" sz="700" b="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(Kg)</a:t>
                      </a:r>
                      <a:endParaRPr kumimoji="0" lang="ko-KR" altLang="en-US" sz="700" b="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ko-KR" altLang="en-US" sz="700" b="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항목</a:t>
                      </a:r>
                      <a:endParaRPr kumimoji="0" lang="ko-KR" altLang="en-US" sz="700" b="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ko-KR" altLang="en-US" sz="700" b="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항목</a:t>
                      </a:r>
                      <a:endParaRPr kumimoji="0" lang="ko-KR" altLang="en-US" sz="700" b="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1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lang="ko-KR" altLang="en-US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항목 </a:t>
                      </a:r>
                      <a:r>
                        <a:rPr lang="en-US" altLang="ko-KR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- 1</a:t>
                      </a:r>
                      <a:endParaRPr lang="ko-KR" altLang="en-US" sz="900" u="sng" kern="1200" dirty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2014-11-12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1,000,000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lang="en-US" altLang="ko-KR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1.5Kg</a:t>
                      </a:r>
                      <a:endParaRPr lang="ko-KR" altLang="en-US" sz="900" u="sng" kern="1200" dirty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2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항목 </a:t>
                      </a:r>
                      <a:r>
                        <a:rPr lang="en-US" altLang="ko-KR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– 2</a:t>
                      </a:r>
                      <a:endParaRPr lang="ko-KR" altLang="en-US" sz="900" u="sng" kern="1200" dirty="0" smtClean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2014-11-12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200,000</a:t>
                      </a:r>
                      <a:endParaRPr kumimoji="0" lang="ko-KR" altLang="en-US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lang="en-US" altLang="ko-KR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3Kg</a:t>
                      </a:r>
                      <a:endParaRPr lang="ko-KR" altLang="en-US" sz="900" u="sng" kern="1200" dirty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3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항목 </a:t>
                      </a:r>
                      <a:r>
                        <a:rPr lang="en-US" altLang="ko-KR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– 3</a:t>
                      </a:r>
                      <a:endParaRPr lang="ko-KR" altLang="en-US" sz="900" u="sng" kern="1200" dirty="0" smtClean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4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lang="ko-KR" altLang="en-US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항목 </a:t>
                      </a:r>
                      <a:r>
                        <a:rPr lang="en-US" altLang="ko-KR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– 4</a:t>
                      </a:r>
                      <a:endParaRPr lang="ko-KR" altLang="en-US" sz="900" u="sng" kern="1200" dirty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5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lang="ko-KR" altLang="en-US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항목 </a:t>
                      </a:r>
                      <a:r>
                        <a:rPr lang="en-US" altLang="ko-KR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– 5</a:t>
                      </a:r>
                      <a:endParaRPr lang="ko-KR" altLang="en-US" sz="900" u="sng" kern="1200" dirty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6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lang="ko-KR" altLang="en-US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항목 </a:t>
                      </a:r>
                      <a:r>
                        <a:rPr lang="en-US" altLang="ko-KR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– 6</a:t>
                      </a:r>
                      <a:endParaRPr lang="ko-KR" altLang="en-US" sz="900" u="sng" kern="1200" dirty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7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lang="ko-KR" altLang="en-US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항목 </a:t>
                      </a:r>
                      <a:r>
                        <a:rPr lang="en-US" altLang="ko-KR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– 7</a:t>
                      </a:r>
                      <a:endParaRPr lang="ko-KR" altLang="en-US" sz="900" u="sng" kern="1200" dirty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8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lang="ko-KR" altLang="en-US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항목 </a:t>
                      </a:r>
                      <a:r>
                        <a:rPr lang="en-US" altLang="ko-KR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– 8</a:t>
                      </a:r>
                      <a:endParaRPr lang="ko-KR" altLang="en-US" sz="900" u="sng" kern="1200" dirty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9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lang="ko-KR" altLang="en-US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항목 </a:t>
                      </a:r>
                      <a:r>
                        <a:rPr lang="en-US" altLang="ko-KR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– 9</a:t>
                      </a:r>
                      <a:endParaRPr lang="ko-KR" altLang="en-US" sz="900" u="sng" kern="1200" dirty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10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lang="ko-KR" altLang="en-US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항목 </a:t>
                      </a:r>
                      <a:r>
                        <a:rPr lang="en-US" altLang="ko-KR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- 10</a:t>
                      </a:r>
                      <a:endParaRPr lang="ko-KR" altLang="en-US" sz="900" u="sng" kern="1200" dirty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483408" y="2677932"/>
            <a:ext cx="10130280" cy="654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-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중앙정렬 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: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항목테이블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(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테이블 헤더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),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날짜 데이터 등 길이가 일정한 경우</a:t>
            </a:r>
          </a:p>
          <a:p>
            <a:pPr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-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좌측정렬 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: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주소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전화번호 등 글자수가 일정하지 않은 데이터 및 서술형 정보</a:t>
            </a:r>
          </a:p>
          <a:p>
            <a:pPr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-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우측정렬 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: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금액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수량 등 숫자비교가 필요한 데이터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(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자릿수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구분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( 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- 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)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을 표시하는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숫자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)</a:t>
            </a:r>
            <a:endParaRPr kumimoji="0" lang="ko-KR" altLang="en-US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883204" y="3926790"/>
            <a:ext cx="287329" cy="2614435"/>
            <a:chOff x="9883204" y="3796068"/>
            <a:chExt cx="287329" cy="2875879"/>
          </a:xfrm>
        </p:grpSpPr>
        <p:sp>
          <p:nvSpPr>
            <p:cNvPr id="44" name="AutoShape 38"/>
            <p:cNvSpPr>
              <a:spLocks noChangeArrowheads="1"/>
            </p:cNvSpPr>
            <p:nvPr/>
          </p:nvSpPr>
          <p:spPr bwMode="auto">
            <a:xfrm>
              <a:off x="9952621" y="3835308"/>
              <a:ext cx="144000" cy="283663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wrap="none" lIns="0" tIns="0" rIns="36000" bIns="0"/>
            <a:lstStyle/>
            <a:p>
              <a:pPr algn="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800" kern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883204" y="3796068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▲</a:t>
              </a:r>
              <a:endPara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61" name="그룹 60"/>
            <p:cNvGrpSpPr/>
            <p:nvPr/>
          </p:nvGrpSpPr>
          <p:grpSpPr>
            <a:xfrm>
              <a:off x="9883275" y="4020990"/>
              <a:ext cx="287258" cy="2650957"/>
              <a:chOff x="1113734" y="1284632"/>
              <a:chExt cx="287258" cy="2650957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1113734" y="3720145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▼</a:t>
                </a:r>
                <a:endParaRPr lang="ko-KR" altLang="en-US" sz="8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63" name="직선 연결선 245"/>
              <p:cNvCxnSpPr>
                <a:cxnSpLocks noChangeShapeType="1"/>
              </p:cNvCxnSpPr>
              <p:nvPr/>
            </p:nvCxnSpPr>
            <p:spPr bwMode="auto">
              <a:xfrm>
                <a:off x="1199010" y="3757324"/>
                <a:ext cx="1080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64" name="직선 연결선 245"/>
              <p:cNvCxnSpPr>
                <a:cxnSpLocks noChangeShapeType="1"/>
              </p:cNvCxnSpPr>
              <p:nvPr/>
            </p:nvCxnSpPr>
            <p:spPr bwMode="auto">
              <a:xfrm>
                <a:off x="1199010" y="1284632"/>
                <a:ext cx="1080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</p:cxnSp>
        </p:grpSp>
      </p:grpSp>
      <p:sp>
        <p:nvSpPr>
          <p:cNvPr id="66" name="TextBox 65"/>
          <p:cNvSpPr txBox="1"/>
          <p:nvPr/>
        </p:nvSpPr>
        <p:spPr>
          <a:xfrm>
            <a:off x="522164" y="324207"/>
            <a:ext cx="116182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세부요소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kumimoji="0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313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206324"/>
            <a:ext cx="10693400" cy="584759"/>
          </a:xfrm>
          <a:prstGeom prst="rect">
            <a:avLst/>
          </a:prstGeom>
          <a:noFill/>
        </p:spPr>
        <p:txBody>
          <a:bodyPr wrap="squar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algn="ctr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32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기본 환경</a:t>
            </a:r>
            <a:endParaRPr kumimoji="0" lang="en-US" altLang="ko-KR" sz="32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919159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4-7. 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탭</a:t>
            </a:r>
            <a:endParaRPr kumimoji="0" lang="en-US" altLang="ko-KR" sz="14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06140" y="1476375"/>
            <a:ext cx="1013028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탭은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동일한 레벨의 정보 또는 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Task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그룹을 선택적으로 보여주는 요소로서 각각의 탭은 인과성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일련순서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종속 여부가 없어야 한다</a:t>
            </a: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가장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중요하고 선택빈도가 높은 항목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또는 업무순서 상 첫 번째인 탭을 좌측에 배치하고 기본적으로 활성화 되어 있도록 한다</a:t>
            </a: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탭들은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좌측을 기준으로 우측을 향하여 나열한다</a:t>
            </a: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탭의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폭은 탭의 개수와 레이블 길이에 따라 달라 질 수 있으며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탭의 레이블은 텍스트로 작성하고 각 탭의 레이블은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중앙 정렬한다</a:t>
            </a:r>
            <a:endParaRPr kumimoji="0" lang="ko-KR" altLang="en-US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90068" y="2556495"/>
            <a:ext cx="9781168" cy="3112970"/>
          </a:xfrm>
          <a:prstGeom prst="rect">
            <a:avLst/>
          </a:prstGeom>
          <a:solidFill>
            <a:schemeClr val="bg1"/>
          </a:solidFill>
          <a:ln w="9528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vert="horz" wrap="none" lIns="107999" tIns="45720" rIns="107999" bIns="45720" anchor="ctr" anchorCtr="1" compatLnSpc="1"/>
          <a:lstStyle/>
          <a:p>
            <a:pPr lvl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700" b="1" dirty="0">
              <a:solidFill>
                <a:schemeClr val="bg1">
                  <a:lumMod val="50000"/>
                </a:schemeClr>
              </a:solidFill>
              <a:latin typeface="맑은 고딕" pitchFamily="50"/>
              <a:ea typeface="맑은 고딕" pitchFamily="5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90068" y="2557950"/>
            <a:ext cx="9781168" cy="275268"/>
            <a:chOff x="1567940" y="3316412"/>
            <a:chExt cx="2449397" cy="275268"/>
          </a:xfrm>
        </p:grpSpPr>
        <p:sp>
          <p:nvSpPr>
            <p:cNvPr id="8" name="직사각형 7"/>
            <p:cNvSpPr/>
            <p:nvPr/>
          </p:nvSpPr>
          <p:spPr>
            <a:xfrm>
              <a:off x="1567940" y="3316412"/>
              <a:ext cx="2449397" cy="275268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lvl="0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altLang="ko-KR" sz="700" b="1" dirty="0">
                <a:solidFill>
                  <a:schemeClr val="bg1">
                    <a:lumMod val="50000"/>
                  </a:schemeClr>
                </a:solidFill>
                <a:latin typeface="맑은 고딕" pitchFamily="50"/>
                <a:ea typeface="맑은 고딕" pitchFamily="5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67940" y="3325938"/>
              <a:ext cx="197856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0" indent="-171450">
                <a:buFont typeface="Wingdings" panose="05000000000000000000" pitchFamily="2" charset="2"/>
                <a:buChar char="v"/>
              </a:pPr>
              <a:r>
                <a:rPr kumimoji="0" lang="ko-KR" altLang="en-US" sz="1050" b="1" spc="-1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서브타이틀</a:t>
              </a:r>
              <a:endParaRPr kumimoji="0" lang="en-US" altLang="ko-KR" sz="105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endParaRPr>
            </a:p>
          </p:txBody>
        </p: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001250"/>
              </p:ext>
            </p:extLst>
          </p:nvPr>
        </p:nvGraphicFramePr>
        <p:xfrm>
          <a:off x="597743" y="3420591"/>
          <a:ext cx="9285459" cy="20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166"/>
                <a:gridCol w="2210823"/>
                <a:gridCol w="1326494"/>
                <a:gridCol w="1326494"/>
                <a:gridCol w="1326494"/>
                <a:gridCol w="1326494"/>
                <a:gridCol w="1326494"/>
              </a:tblGrid>
              <a:tr h="216000"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en-US" altLang="ko-KR" sz="700" b="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NO</a:t>
                      </a:r>
                      <a:endParaRPr kumimoji="0" lang="ko-KR" altLang="en-US" sz="700" b="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ko-KR" altLang="en-US" sz="700" b="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항목</a:t>
                      </a:r>
                      <a:endParaRPr kumimoji="0" lang="ko-KR" altLang="en-US" sz="700" b="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ko-KR" altLang="en-US" sz="700" b="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항목</a:t>
                      </a:r>
                      <a:endParaRPr kumimoji="0" lang="ko-KR" altLang="en-US" sz="700" b="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ko-KR" altLang="en-US" sz="700" b="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항목</a:t>
                      </a:r>
                      <a:endParaRPr kumimoji="0" lang="ko-KR" altLang="en-US" sz="700" b="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ko-KR" altLang="en-US" sz="700" b="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항목</a:t>
                      </a:r>
                      <a:r>
                        <a:rPr kumimoji="0" lang="en-US" altLang="ko-KR" sz="700" b="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(Kg)</a:t>
                      </a:r>
                      <a:endParaRPr kumimoji="0" lang="ko-KR" altLang="en-US" sz="700" b="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ko-KR" altLang="en-US" sz="700" b="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항목</a:t>
                      </a:r>
                      <a:endParaRPr kumimoji="0" lang="ko-KR" altLang="en-US" sz="700" b="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ko-KR" altLang="en-US" sz="700" b="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항목</a:t>
                      </a:r>
                      <a:endParaRPr kumimoji="0" lang="ko-KR" altLang="en-US" sz="700" b="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1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lang="ko-KR" altLang="en-US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항목 </a:t>
                      </a:r>
                      <a:r>
                        <a:rPr lang="en-US" altLang="ko-KR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- 1</a:t>
                      </a:r>
                      <a:endParaRPr lang="ko-KR" altLang="en-US" sz="900" u="sng" kern="1200" dirty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2014-11-12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1,000,000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lang="en-US" altLang="ko-KR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1.5Kg</a:t>
                      </a:r>
                      <a:endParaRPr lang="ko-KR" altLang="en-US" sz="900" u="sng" kern="1200" dirty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2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항목 </a:t>
                      </a:r>
                      <a:r>
                        <a:rPr lang="en-US" altLang="ko-KR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– 2</a:t>
                      </a:r>
                      <a:endParaRPr lang="ko-KR" altLang="en-US" sz="900" u="sng" kern="1200" dirty="0" smtClean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2014-11-12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200,000</a:t>
                      </a:r>
                      <a:endParaRPr kumimoji="0" lang="ko-KR" altLang="en-US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lang="en-US" altLang="ko-KR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3Kg</a:t>
                      </a:r>
                      <a:endParaRPr lang="ko-KR" altLang="en-US" sz="900" u="sng" kern="1200" dirty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3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항목 </a:t>
                      </a:r>
                      <a:r>
                        <a:rPr lang="en-US" altLang="ko-KR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– 3</a:t>
                      </a:r>
                      <a:endParaRPr lang="ko-KR" altLang="en-US" sz="900" u="sng" kern="1200" dirty="0" smtClean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4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lang="ko-KR" altLang="en-US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항목 </a:t>
                      </a:r>
                      <a:r>
                        <a:rPr lang="en-US" altLang="ko-KR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– 4</a:t>
                      </a:r>
                      <a:endParaRPr lang="ko-KR" altLang="en-US" sz="900" u="sng" kern="1200" dirty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5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lang="ko-KR" altLang="en-US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항목 </a:t>
                      </a:r>
                      <a:r>
                        <a:rPr lang="en-US" altLang="ko-KR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– 5</a:t>
                      </a:r>
                      <a:endParaRPr lang="ko-KR" altLang="en-US" sz="900" u="sng" kern="1200" dirty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6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lang="ko-KR" altLang="en-US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항목 </a:t>
                      </a:r>
                      <a:r>
                        <a:rPr lang="en-US" altLang="ko-KR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– 6</a:t>
                      </a:r>
                      <a:endParaRPr lang="ko-KR" altLang="en-US" sz="900" u="sng" kern="1200" dirty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7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lang="ko-KR" altLang="en-US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항목 </a:t>
                      </a:r>
                      <a:r>
                        <a:rPr lang="en-US" altLang="ko-KR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– 7</a:t>
                      </a:r>
                      <a:endParaRPr lang="ko-KR" altLang="en-US" sz="900" u="sng" kern="1200" dirty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8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lang="ko-KR" altLang="en-US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항목 </a:t>
                      </a:r>
                      <a:r>
                        <a:rPr lang="en-US" altLang="ko-KR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– 8</a:t>
                      </a:r>
                      <a:endParaRPr lang="ko-KR" altLang="en-US" sz="900" u="sng" kern="1200" dirty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9883204" y="3377235"/>
            <a:ext cx="287329" cy="2111421"/>
            <a:chOff x="9883204" y="3796068"/>
            <a:chExt cx="287329" cy="2322564"/>
          </a:xfrm>
        </p:grpSpPr>
        <p:sp>
          <p:nvSpPr>
            <p:cNvPr id="12" name="AutoShape 38"/>
            <p:cNvSpPr>
              <a:spLocks noChangeArrowheads="1"/>
            </p:cNvSpPr>
            <p:nvPr/>
          </p:nvSpPr>
          <p:spPr bwMode="auto">
            <a:xfrm>
              <a:off x="9952621" y="3835308"/>
              <a:ext cx="144000" cy="228332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wrap="none" lIns="0" tIns="0" rIns="36000" bIns="0"/>
            <a:lstStyle/>
            <a:p>
              <a:pPr algn="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800" kern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883204" y="3796068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▲</a:t>
              </a:r>
              <a:endPara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9883275" y="4020990"/>
              <a:ext cx="287258" cy="2097642"/>
              <a:chOff x="1113734" y="1284632"/>
              <a:chExt cx="287258" cy="2097642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1113734" y="316683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▼</a:t>
                </a:r>
                <a:endParaRPr lang="ko-KR" altLang="en-US" sz="8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16" name="직선 연결선 245"/>
              <p:cNvCxnSpPr>
                <a:cxnSpLocks noChangeShapeType="1"/>
              </p:cNvCxnSpPr>
              <p:nvPr/>
            </p:nvCxnSpPr>
            <p:spPr bwMode="auto">
              <a:xfrm>
                <a:off x="1199010" y="3178603"/>
                <a:ext cx="1080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17" name="직선 연결선 245"/>
              <p:cNvCxnSpPr>
                <a:cxnSpLocks noChangeShapeType="1"/>
              </p:cNvCxnSpPr>
              <p:nvPr/>
            </p:nvCxnSpPr>
            <p:spPr bwMode="auto">
              <a:xfrm>
                <a:off x="1199010" y="1284632"/>
                <a:ext cx="1080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</p:cxnSp>
        </p:grpSp>
      </p:grpSp>
      <p:sp>
        <p:nvSpPr>
          <p:cNvPr id="2" name="직사각형 1"/>
          <p:cNvSpPr/>
          <p:nvPr/>
        </p:nvSpPr>
        <p:spPr>
          <a:xfrm>
            <a:off x="563634" y="2988543"/>
            <a:ext cx="1146133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Tab </a:t>
            </a:r>
            <a:r>
              <a:rPr lang="en-US" altLang="ko-KR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over</a:t>
            </a:r>
            <a:endParaRPr lang="ko-KR" altLang="en-US" sz="9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68979" y="2988543"/>
            <a:ext cx="1146133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Tab </a:t>
            </a:r>
            <a:r>
              <a:rPr lang="en-US" altLang="ko-KR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9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974324" y="2988543"/>
            <a:ext cx="1146133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Tab </a:t>
            </a:r>
            <a:r>
              <a:rPr lang="en-US" altLang="ko-KR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9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179670" y="2988543"/>
            <a:ext cx="1146133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Tab </a:t>
            </a:r>
            <a:r>
              <a:rPr lang="en-US" altLang="ko-KR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9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2164" y="324207"/>
            <a:ext cx="116182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세부요소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kumimoji="0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68854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4-9. 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버튼</a:t>
            </a:r>
            <a:endParaRPr kumimoji="0" lang="en-US" altLang="ko-KR" sz="14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06140" y="1476375"/>
            <a:ext cx="1013028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공통적으로 사용되는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버튼 명을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일관되게 사용하여 사용자의 혼란을 최소화한다</a:t>
            </a: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버튼의 종류는 아래와 같으며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버튼 명을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임의로 수정할 수 없다</a:t>
            </a: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버튼 명은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설명에 준하여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본 내용에 적합한 버튼을 사용한다</a:t>
            </a: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버튼 명은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의미의 혼동이 없는 한 띄어쓰기를 하지 않는다</a:t>
            </a: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662650"/>
              </p:ext>
            </p:extLst>
          </p:nvPr>
        </p:nvGraphicFramePr>
        <p:xfrm>
          <a:off x="390067" y="2708924"/>
          <a:ext cx="9781169" cy="4024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641"/>
                <a:gridCol w="1397310"/>
                <a:gridCol w="6899218"/>
              </a:tblGrid>
              <a:tr h="264739">
                <a:tc>
                  <a:txBody>
                    <a:bodyPr/>
                    <a:lstStyle/>
                    <a:p>
                      <a:pPr marL="0" indent="0" algn="ctr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r>
                        <a:rPr lang="ko-KR" altLang="en-US" sz="800" b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유형</a:t>
                      </a:r>
                      <a:endParaRPr lang="ko-KR" altLang="en-US" sz="8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r>
                        <a:rPr lang="ko-KR" altLang="en-US" sz="800" b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버튼명</a:t>
                      </a:r>
                      <a:endParaRPr lang="ko-KR" altLang="en-US" sz="8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r>
                        <a:rPr lang="ko-KR" altLang="en-US" sz="800" b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정의</a:t>
                      </a:r>
                      <a:endParaRPr lang="ko-KR" altLang="en-US" sz="8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23583">
                <a:tc rowSpan="2"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컨펌버튼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확인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업무처리 후 최종적으로 완료하거나 검증하는 버튼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algn="l" latinLnBrk="1"/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“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닫기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”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버튼과 같은 기능일 경우에는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“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확인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”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버튼 클릭 시 닫기 기능 제공됨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23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취소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현재 진행중인 작업을 취소하고 조회모드로 돌아가는 버튼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“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닫기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”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버튼과 같은 기능일 경우에는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“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확인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”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버튼 클릭 시 닫기 기능 제공됨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739">
                <a:tc rowSpan="5"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CRUD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버튼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신규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새로운 데이터를 입력하고자 하는 경우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,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화면을 초기화 해주는 버튼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7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수정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조회된 데이터를 수정모드로 전환하는 버튼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7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저장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수정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,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신규 작성된 내용을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DB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에 저장하는 버튼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7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적용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조합패턴에서 입력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,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수정 등을 한 이후에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DB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에 저장되지 않고 화면상에만 반영시키는 버튼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7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삭제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조회된 데이터를 삭제할 때 사용하는 버튼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739">
                <a:tc rowSpan="3"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내비게이션버튼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이전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List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에서 조회된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Detail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의 이전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Detail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조회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7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다음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List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에서 조회된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Detail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의 다음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Detail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조회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7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목록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조회된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Detail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의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List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로 돌아갈 때 사용하는 버튼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739">
                <a:tc rowSpan="3"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조회버튼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조회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조회영역에서 조회조건에 대한 결과를 화면상에 출력하는 버튼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7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달력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(      )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달력 창 팝업생성 버튼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(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아이콘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)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7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찾기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 (      )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업무영역에서 부분조회에 대한 팝업생성 버튼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4" name="그림 23" descr="ca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9446" y="6262811"/>
            <a:ext cx="128588" cy="120015"/>
          </a:xfrm>
          <a:prstGeom prst="rect">
            <a:avLst/>
          </a:prstGeom>
        </p:spPr>
      </p:pic>
      <p:pic>
        <p:nvPicPr>
          <p:cNvPr id="25" name="그림 24" descr="sch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33732" y="6516935"/>
            <a:ext cx="120015" cy="120015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522164" y="324207"/>
            <a:ext cx="116182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세부요소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kumimoji="0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25977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4-10. 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입력 폼</a:t>
            </a: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서식</a:t>
            </a:r>
            <a:endParaRPr kumimoji="0" lang="en-US" altLang="ko-KR" sz="14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6140" y="1476375"/>
            <a:ext cx="10130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일반규칙 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(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권장사항이며 데이터와 특성에 따라 적합한 방식을 선택한다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)</a:t>
            </a:r>
            <a:endParaRPr kumimoji="0" lang="ko-KR" altLang="en-US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944588"/>
              </p:ext>
            </p:extLst>
          </p:nvPr>
        </p:nvGraphicFramePr>
        <p:xfrm>
          <a:off x="390067" y="1836415"/>
          <a:ext cx="9781170" cy="4896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642"/>
                <a:gridCol w="1397310"/>
                <a:gridCol w="3449609"/>
                <a:gridCol w="3449609"/>
              </a:tblGrid>
              <a:tr h="245921">
                <a:tc>
                  <a:txBody>
                    <a:bodyPr/>
                    <a:lstStyle/>
                    <a:p>
                      <a:pPr marL="0" indent="0" algn="ctr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r>
                        <a:rPr lang="ko-KR" altLang="en-US" sz="800" b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선택가능 수</a:t>
                      </a:r>
                      <a:endParaRPr lang="ko-KR" altLang="en-US" sz="8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r>
                        <a:rPr lang="ko-KR" altLang="en-US" sz="800" b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선택보기</a:t>
                      </a:r>
                      <a:endParaRPr lang="ko-KR" altLang="en-US" sz="8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r>
                        <a:rPr lang="ko-KR" altLang="en-US" sz="800" b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내용</a:t>
                      </a:r>
                      <a:endParaRPr lang="ko-KR" altLang="en-US" sz="8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41027">
                <a:tc rowSpan="3"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kumimoji="0" lang="ko-KR" altLang="en-US" sz="10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단일선택</a:t>
                      </a:r>
                      <a:endParaRPr kumimoji="0" lang="ko-KR" altLang="en-US" sz="10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2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개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043056" rtl="0" eaLnBrk="1" latinLnBrk="1" hangingPunct="1">
                        <a:lnSpc>
                          <a:spcPct val="150000"/>
                        </a:lnSpc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Yes/No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는 체크박스로 한다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marL="0" marR="0" indent="0" algn="l" defTabSz="1043056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      선택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(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체크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: Y /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해제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: N) 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A or B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는 라디오 버튼으로 한다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 </a:t>
                      </a:r>
                    </a:p>
                    <a:p>
                      <a:pPr marL="0" marR="0" indent="0" algn="l" defTabSz="1043056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    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디볼트         선택가능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050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3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개 이상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~10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개미만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043056" rtl="0" eaLnBrk="1" latinLnBrk="1" hangingPunct="1"/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콤보박스 형태로 선택한다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marL="0" algn="l" defTabSz="1043056" rtl="0" eaLnBrk="1" latinLnBrk="1" hangingPunct="1"/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1043056" rtl="0" eaLnBrk="1" latinLnBrk="1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선택해야 하는 정보를 보여줘야 하는 경우에는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/>
                      </a:r>
                      <a:b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</a:b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라디오 버튼으로 할 수 있다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marL="171450" indent="-171450" algn="l" defTabSz="1043056" rtl="0" eaLnBrk="1" latinLnBrk="1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기본 선택값이 업무적으로 안 맞을 경우에는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/>
                      </a:r>
                      <a:b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</a:b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 디폴트 선택을 적용하지 않는다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marL="0" algn="l" defTabSz="1043056" rtl="0" eaLnBrk="1" latinLnBrk="1" hangingPunct="1">
                        <a:lnSpc>
                          <a:spcPct val="150000"/>
                        </a:lnSpc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     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선택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1        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선택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2        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선택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3        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선택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520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10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개 이상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l" defTabSz="1043056" rtl="0" eaLnBrk="1" latinLnBrk="1" hangingPunct="1"/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marL="0" algn="l" defTabSz="1043056" rtl="0" eaLnBrk="1" latinLnBrk="1" hangingPunct="1"/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10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개 이상의 선택지가 있는 경우에는 검색창을 권장한다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(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레이어 팝업 사용 가능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)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968194">
                <a:tc rowSpan="2"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kumimoji="0" lang="ko-KR" altLang="en-US" sz="10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다중선택</a:t>
                      </a:r>
                      <a:endParaRPr kumimoji="0" lang="ko-KR" altLang="en-US" sz="10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43056" rtl="0" eaLnBrk="1" latinLnBrk="1" hangingPunct="1">
                        <a:lnSpc>
                          <a:spcPct val="150000"/>
                        </a:lnSpc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선택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l" defTabSz="1043056" rtl="0" eaLnBrk="1" latinLnBrk="1" hangingPunct="1">
                        <a:lnSpc>
                          <a:spcPct val="150000"/>
                        </a:lnSpc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체크박스로 다중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/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중복 선택할 수 있다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(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그리드 이용가능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)</a:t>
                      </a:r>
                    </a:p>
                    <a:p>
                      <a:pPr marL="0" algn="l" defTabSz="1043056" rtl="0" eaLnBrk="1" latinLnBrk="1" hangingPunct="1">
                        <a:lnSpc>
                          <a:spcPct val="150000"/>
                        </a:lnSpc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      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선택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1       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선택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2       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선택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3      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선택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4        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선택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5</a:t>
                      </a:r>
                    </a:p>
                    <a:p>
                      <a:pPr marL="0" algn="l" defTabSz="1043056" rtl="0" eaLnBrk="1" latinLnBrk="1" hangingPunct="1">
                        <a:lnSpc>
                          <a:spcPct val="150000"/>
                        </a:lnSpc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      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선택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6       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선택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7       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선택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8      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선택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9  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0843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043056" rtl="0" eaLnBrk="1" latinLnBrk="1" hangingPunct="1">
                        <a:lnSpc>
                          <a:spcPct val="150000"/>
                        </a:lnSpc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자유입력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l" defTabSz="1043056" rtl="0" eaLnBrk="1" latinLnBrk="1" hangingPunct="1">
                        <a:lnSpc>
                          <a:spcPct val="100000"/>
                        </a:lnSpc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자유입력 혹은 직접 입력은 일반 텍스트 입력 창을 이용한다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marL="0" algn="l" defTabSz="1043056" rtl="0" eaLnBrk="1" latinLnBrk="1" hangingPunct="1">
                        <a:lnSpc>
                          <a:spcPct val="100000"/>
                        </a:lnSpc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허용길이에 따라 스크롤을 허용한다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3" name="그림 32" descr="chec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02484" y="4985733"/>
            <a:ext cx="135159" cy="111443"/>
          </a:xfrm>
          <a:prstGeom prst="rect">
            <a:avLst/>
          </a:prstGeom>
        </p:spPr>
      </p:pic>
      <p:pic>
        <p:nvPicPr>
          <p:cNvPr id="34" name="그림 33" descr="ba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22733" y="4985733"/>
            <a:ext cx="135159" cy="111443"/>
          </a:xfrm>
          <a:prstGeom prst="rect">
            <a:avLst/>
          </a:prstGeom>
        </p:spPr>
      </p:pic>
      <p:pic>
        <p:nvPicPr>
          <p:cNvPr id="35" name="그림 34" descr="ba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94605" y="4985733"/>
            <a:ext cx="135159" cy="111443"/>
          </a:xfrm>
          <a:prstGeom prst="rect">
            <a:avLst/>
          </a:prstGeom>
        </p:spPr>
      </p:pic>
      <p:pic>
        <p:nvPicPr>
          <p:cNvPr id="47" name="그림 46" descr="ba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27236" y="4985733"/>
            <a:ext cx="135159" cy="111443"/>
          </a:xfrm>
          <a:prstGeom prst="rect">
            <a:avLst/>
          </a:prstGeom>
        </p:spPr>
      </p:pic>
      <p:pic>
        <p:nvPicPr>
          <p:cNvPr id="48" name="그림 47" descr="ba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78917" y="4985733"/>
            <a:ext cx="135159" cy="111443"/>
          </a:xfrm>
          <a:prstGeom prst="rect">
            <a:avLst/>
          </a:prstGeom>
        </p:spPr>
      </p:pic>
      <p:pic>
        <p:nvPicPr>
          <p:cNvPr id="49" name="그림 48" descr="radio-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16867" y="2398761"/>
            <a:ext cx="124762" cy="102870"/>
          </a:xfrm>
          <a:prstGeom prst="rect">
            <a:avLst/>
          </a:prstGeom>
        </p:spPr>
      </p:pic>
      <p:pic>
        <p:nvPicPr>
          <p:cNvPr id="50" name="그림 49" descr="radio-off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26839" y="2398761"/>
            <a:ext cx="124762" cy="102870"/>
          </a:xfrm>
          <a:prstGeom prst="rect">
            <a:avLst/>
          </a:prstGeom>
        </p:spPr>
      </p:pic>
      <p:sp>
        <p:nvSpPr>
          <p:cNvPr id="51" name="직사각형 50"/>
          <p:cNvSpPr>
            <a:spLocks noChangeArrowheads="1"/>
          </p:cNvSpPr>
          <p:nvPr/>
        </p:nvSpPr>
        <p:spPr bwMode="auto">
          <a:xfrm>
            <a:off x="3379696" y="2871068"/>
            <a:ext cx="873221" cy="144000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10800" tIns="18000" rIns="10800" bIns="18000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전체</a:t>
            </a:r>
            <a:r>
              <a:rPr kumimoji="0" lang="en-US" altLang="ko-KR" sz="800" kern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</a:t>
            </a:r>
            <a:r>
              <a:rPr kumimoji="0" lang="ko-KR" altLang="en-US" sz="800" kern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 ▼</a:t>
            </a:r>
            <a:endParaRPr kumimoji="0" lang="ko-KR" altLang="en-US" sz="8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5346700" y="6005904"/>
            <a:ext cx="4207933" cy="504056"/>
            <a:chOff x="5445620" y="3894956"/>
            <a:chExt cx="2162012" cy="504056"/>
          </a:xfrm>
        </p:grpSpPr>
        <p:sp>
          <p:nvSpPr>
            <p:cNvPr id="53" name="직사각형 33"/>
            <p:cNvSpPr>
              <a:spLocks noChangeArrowheads="1"/>
            </p:cNvSpPr>
            <p:nvPr/>
          </p:nvSpPr>
          <p:spPr bwMode="auto">
            <a:xfrm>
              <a:off x="5445620" y="3933056"/>
              <a:ext cx="2131665" cy="432000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lIns="10800" tIns="18000" rIns="10800" bIns="18000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800" kern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54" name="그룹 31"/>
            <p:cNvGrpSpPr/>
            <p:nvPr/>
          </p:nvGrpSpPr>
          <p:grpSpPr>
            <a:xfrm>
              <a:off x="7485517" y="3894956"/>
              <a:ext cx="122115" cy="504056"/>
              <a:chOff x="1203183" y="3735638"/>
              <a:chExt cx="122115" cy="504056"/>
            </a:xfrm>
          </p:grpSpPr>
          <p:sp>
            <p:nvSpPr>
              <p:cNvPr id="55" name="AutoShape 38"/>
              <p:cNvSpPr>
                <a:spLocks noChangeArrowheads="1"/>
              </p:cNvSpPr>
              <p:nvPr/>
            </p:nvSpPr>
            <p:spPr bwMode="auto">
              <a:xfrm>
                <a:off x="1231030" y="3775880"/>
                <a:ext cx="67058" cy="432000"/>
              </a:xfrm>
              <a:prstGeom prst="roundRect">
                <a:avLst>
                  <a:gd name="adj" fmla="val 0"/>
                </a:avLst>
              </a:prstGeom>
              <a:solidFill>
                <a:srgbClr val="FFFFFF"/>
              </a:solidFill>
              <a:ln w="635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lIns="0" tIns="0" rIns="36000" bIns="0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03183" y="3735638"/>
                <a:ext cx="12204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▲</a:t>
                </a:r>
                <a:endPara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203255" y="4055028"/>
                <a:ext cx="122043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▼</a:t>
                </a:r>
                <a:endPara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  <p:grpSp>
        <p:nvGrpSpPr>
          <p:cNvPr id="58" name="그룹 57"/>
          <p:cNvGrpSpPr/>
          <p:nvPr/>
        </p:nvGrpSpPr>
        <p:grpSpPr>
          <a:xfrm>
            <a:off x="3391104" y="4217458"/>
            <a:ext cx="957741" cy="144000"/>
            <a:chOff x="2133587" y="4186135"/>
            <a:chExt cx="789689" cy="144000"/>
          </a:xfrm>
        </p:grpSpPr>
        <p:sp>
          <p:nvSpPr>
            <p:cNvPr id="59" name="직사각형 33"/>
            <p:cNvSpPr>
              <a:spLocks noChangeArrowheads="1"/>
            </p:cNvSpPr>
            <p:nvPr/>
          </p:nvSpPr>
          <p:spPr bwMode="auto">
            <a:xfrm>
              <a:off x="2133587" y="4186135"/>
              <a:ext cx="648000" cy="144000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lIns="10800" tIns="18000" rIns="10800" bIns="18000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800" kern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0" name="그림 59" descr="sch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03261" y="4194085"/>
              <a:ext cx="120015" cy="120015"/>
            </a:xfrm>
            <a:prstGeom prst="rect">
              <a:avLst/>
            </a:prstGeom>
          </p:spPr>
        </p:pic>
      </p:grpSp>
      <p:sp>
        <p:nvSpPr>
          <p:cNvPr id="65" name="직사각형 33"/>
          <p:cNvSpPr>
            <a:spLocks noChangeArrowheads="1"/>
          </p:cNvSpPr>
          <p:nvPr/>
        </p:nvSpPr>
        <p:spPr bwMode="auto">
          <a:xfrm>
            <a:off x="3391104" y="6084903"/>
            <a:ext cx="1833765" cy="144000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10800" tIns="18000" rIns="10800" bIns="18000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8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6" name="그림 65" descr="radio-off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53535" y="3564918"/>
            <a:ext cx="124762" cy="102870"/>
          </a:xfrm>
          <a:prstGeom prst="rect">
            <a:avLst/>
          </a:prstGeom>
        </p:spPr>
      </p:pic>
      <p:pic>
        <p:nvPicPr>
          <p:cNvPr id="67" name="그림 66" descr="radio-off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14741" y="3564918"/>
            <a:ext cx="124762" cy="102870"/>
          </a:xfrm>
          <a:prstGeom prst="rect">
            <a:avLst/>
          </a:prstGeom>
        </p:spPr>
      </p:pic>
      <p:pic>
        <p:nvPicPr>
          <p:cNvPr id="68" name="그림 67" descr="radio-off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69850" y="3564918"/>
            <a:ext cx="124762" cy="102870"/>
          </a:xfrm>
          <a:prstGeom prst="rect">
            <a:avLst/>
          </a:prstGeom>
        </p:spPr>
      </p:pic>
      <p:pic>
        <p:nvPicPr>
          <p:cNvPr id="69" name="그림 68" descr="radio-off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15052" y="3564918"/>
            <a:ext cx="124762" cy="102870"/>
          </a:xfrm>
          <a:prstGeom prst="rect">
            <a:avLst/>
          </a:prstGeom>
        </p:spPr>
      </p:pic>
      <p:pic>
        <p:nvPicPr>
          <p:cNvPr id="70" name="그림 69" descr="chec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02484" y="5195284"/>
            <a:ext cx="135159" cy="111443"/>
          </a:xfrm>
          <a:prstGeom prst="rect">
            <a:avLst/>
          </a:prstGeom>
        </p:spPr>
      </p:pic>
      <p:pic>
        <p:nvPicPr>
          <p:cNvPr id="71" name="그림 70" descr="chec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22733" y="5200423"/>
            <a:ext cx="135159" cy="111443"/>
          </a:xfrm>
          <a:prstGeom prst="rect">
            <a:avLst/>
          </a:prstGeom>
        </p:spPr>
      </p:pic>
      <p:pic>
        <p:nvPicPr>
          <p:cNvPr id="72" name="그림 71" descr="chec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35426" y="5190898"/>
            <a:ext cx="135159" cy="111443"/>
          </a:xfrm>
          <a:prstGeom prst="rect">
            <a:avLst/>
          </a:prstGeom>
        </p:spPr>
      </p:pic>
      <p:pic>
        <p:nvPicPr>
          <p:cNvPr id="73" name="그림 72" descr="ba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98797" y="5190898"/>
            <a:ext cx="135159" cy="111443"/>
          </a:xfrm>
          <a:prstGeom prst="rect">
            <a:avLst/>
          </a:prstGeom>
        </p:spPr>
      </p:pic>
      <p:pic>
        <p:nvPicPr>
          <p:cNvPr id="74" name="그림 73" descr="chec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0866" y="2383904"/>
            <a:ext cx="135159" cy="111443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4369696" y="2827159"/>
            <a:ext cx="1481060" cy="835353"/>
            <a:chOff x="620455" y="4025580"/>
            <a:chExt cx="2456873" cy="1385735"/>
          </a:xfrm>
        </p:grpSpPr>
        <p:sp>
          <p:nvSpPr>
            <p:cNvPr id="79" name="직사각형 78"/>
            <p:cNvSpPr/>
            <p:nvPr/>
          </p:nvSpPr>
          <p:spPr>
            <a:xfrm>
              <a:off x="620457" y="4090886"/>
              <a:ext cx="2377266" cy="1320429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lIns="10800" tIns="18000" rIns="10800" bIns="18000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en-US" altLang="ko-KR" sz="800" kern="0" dirty="0"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80" name="그룹 79"/>
            <p:cNvGrpSpPr/>
            <p:nvPr/>
          </p:nvGrpSpPr>
          <p:grpSpPr>
            <a:xfrm>
              <a:off x="620455" y="4025580"/>
              <a:ext cx="2456873" cy="331862"/>
              <a:chOff x="653063" y="3320562"/>
              <a:chExt cx="2456873" cy="331862"/>
            </a:xfrm>
          </p:grpSpPr>
          <p:sp>
            <p:nvSpPr>
              <p:cNvPr id="81" name="직사각형 80"/>
              <p:cNvSpPr/>
              <p:nvPr/>
            </p:nvSpPr>
            <p:spPr>
              <a:xfrm>
                <a:off x="653063" y="3385869"/>
                <a:ext cx="2377268" cy="20097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36000" tIns="0" rIns="36000" bIns="0" anchor="ctr"/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</a:pPr>
                <a:endParaRPr kumimoji="0" lang="en-US" altLang="ko-KR" sz="500" kern="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653065" y="3365772"/>
                <a:ext cx="1978559" cy="229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endParaRPr kumimoji="0" lang="en-US" altLang="ko-KR" sz="300" b="1" spc="-1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131377" y="3320562"/>
                <a:ext cx="1978559" cy="3318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700" kern="0" dirty="0">
                    <a:latin typeface="맑은 고딕" pitchFamily="50" charset="-127"/>
                    <a:ea typeface="맑은 고딕" pitchFamily="50" charset="-127"/>
                    <a:sym typeface="Wingdings 2"/>
                  </a:rPr>
                  <a:t></a:t>
                </a:r>
                <a:endParaRPr kumimoji="0" lang="ko-KR" altLang="en-US" sz="900" kern="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  <p:pic>
        <p:nvPicPr>
          <p:cNvPr id="84" name="그림 83" descr="chec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57505" y="3093500"/>
            <a:ext cx="135159" cy="111443"/>
          </a:xfrm>
          <a:prstGeom prst="rect">
            <a:avLst/>
          </a:prstGeom>
        </p:spPr>
      </p:pic>
      <p:sp>
        <p:nvSpPr>
          <p:cNvPr id="85" name="직사각형 84"/>
          <p:cNvSpPr>
            <a:spLocks noChangeArrowheads="1"/>
          </p:cNvSpPr>
          <p:nvPr/>
        </p:nvSpPr>
        <p:spPr bwMode="auto">
          <a:xfrm>
            <a:off x="4629764" y="3038083"/>
            <a:ext cx="1084312" cy="567786"/>
          </a:xfrm>
          <a:prstGeom prst="rect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lIns="10800" tIns="18000" rIns="10800" bIns="18000" anchor="t"/>
          <a:lstStyle/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dirty="0" smtClean="0">
                <a:latin typeface="맑은 고딕" pitchFamily="50" charset="-127"/>
                <a:ea typeface="맑은 고딕" pitchFamily="50" charset="-127"/>
              </a:rPr>
              <a:t>선택 </a:t>
            </a:r>
            <a:r>
              <a:rPr kumimoji="0" lang="en-US" altLang="ko-KR" sz="800" kern="0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kumimoji="0" lang="en-US" altLang="ko-KR" sz="800" kern="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dirty="0" smtClean="0">
                <a:latin typeface="맑은 고딕" pitchFamily="50" charset="-127"/>
                <a:ea typeface="맑은 고딕" pitchFamily="50" charset="-127"/>
              </a:rPr>
              <a:t>선택 </a:t>
            </a:r>
            <a:r>
              <a:rPr kumimoji="0" lang="en-US" altLang="ko-KR" sz="800" kern="0" dirty="0" smtClean="0">
                <a:latin typeface="맑은 고딕" pitchFamily="50" charset="-127"/>
                <a:ea typeface="맑은 고딕" pitchFamily="50" charset="-127"/>
              </a:rPr>
              <a:t>2</a:t>
            </a:r>
            <a:endParaRPr kumimoji="0" lang="ko-KR" altLang="en-US" sz="800" kern="0" dirty="0">
              <a:latin typeface="맑은 고딕" pitchFamily="50" charset="-127"/>
              <a:ea typeface="맑은 고딕" pitchFamily="50" charset="-127"/>
            </a:endParaRPr>
          </a:p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dirty="0" smtClean="0">
                <a:latin typeface="맑은 고딕" pitchFamily="50" charset="-127"/>
                <a:ea typeface="맑은 고딕" pitchFamily="50" charset="-127"/>
              </a:rPr>
              <a:t>선택 </a:t>
            </a:r>
            <a:r>
              <a:rPr kumimoji="0" lang="en-US" altLang="ko-KR" sz="800" kern="0" dirty="0" smtClean="0">
                <a:latin typeface="맑은 고딕" pitchFamily="50" charset="-127"/>
                <a:ea typeface="맑은 고딕" pitchFamily="50" charset="-127"/>
              </a:rPr>
              <a:t>3</a:t>
            </a:r>
            <a:endParaRPr kumimoji="0" lang="ko-KR" altLang="en-US" sz="800" kern="0" dirty="0">
              <a:latin typeface="맑은 고딕" pitchFamily="50" charset="-127"/>
              <a:ea typeface="맑은 고딕" pitchFamily="50" charset="-127"/>
            </a:endParaRPr>
          </a:p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800" kern="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6" name="그림 85" descr="ba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57504" y="3273874"/>
            <a:ext cx="135159" cy="111443"/>
          </a:xfrm>
          <a:prstGeom prst="rect">
            <a:avLst/>
          </a:prstGeom>
        </p:spPr>
      </p:pic>
      <p:pic>
        <p:nvPicPr>
          <p:cNvPr id="87" name="그림 86" descr="ba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57504" y="3471994"/>
            <a:ext cx="135159" cy="111443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522164" y="324207"/>
            <a:ext cx="116182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세부요소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kumimoji="0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99582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4-11. 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입력 폼</a:t>
            </a: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서식</a:t>
            </a:r>
            <a:endParaRPr kumimoji="0" lang="en-US" altLang="ko-KR" sz="14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6140" y="1476375"/>
            <a:ext cx="10130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입력 폼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표현</a:t>
            </a:r>
          </a:p>
        </p:txBody>
      </p:sp>
      <p:graphicFrame>
        <p:nvGraphicFramePr>
          <p:cNvPr id="102" name="표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914049"/>
              </p:ext>
            </p:extLst>
          </p:nvPr>
        </p:nvGraphicFramePr>
        <p:xfrm>
          <a:off x="383480" y="1836415"/>
          <a:ext cx="9787755" cy="4896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035"/>
                <a:gridCol w="2286470"/>
                <a:gridCol w="6151250"/>
              </a:tblGrid>
              <a:tr h="240304">
                <a:tc>
                  <a:txBody>
                    <a:bodyPr/>
                    <a:lstStyle/>
                    <a:p>
                      <a:pPr marL="0" indent="0" algn="ctr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r>
                        <a:rPr lang="ko-KR" altLang="en-US" sz="800" b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종류</a:t>
                      </a:r>
                      <a:endParaRPr lang="ko-KR" altLang="en-US" sz="8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r>
                        <a:rPr lang="ko-KR" altLang="en-US" sz="800" b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형태</a:t>
                      </a:r>
                      <a:endParaRPr lang="ko-KR" altLang="en-US" sz="8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r>
                        <a:rPr lang="ko-KR" altLang="en-US" sz="800" b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내용</a:t>
                      </a:r>
                      <a:endParaRPr lang="ko-KR" altLang="en-US" sz="8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149589">
                <a:tc>
                  <a:txBody>
                    <a:bodyPr/>
                    <a:lstStyle/>
                    <a:p>
                      <a:pPr marL="0" algn="ctr" defTabSz="1043056" rtl="0" eaLnBrk="1" latinLnBrk="1" hangingPunct="1">
                        <a:lnSpc>
                          <a:spcPct val="150000"/>
                        </a:lnSpc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텍스트필드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일반항목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필수항목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*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입력불가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현재입력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오류항목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한 줄에 텍스트를 입력하기 위해 쓰이는 입력폼을 의미한다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필수 값은 레이블 우측에 별도의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*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표시하여 구분한다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Disable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된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(Read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only)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필드의 경우에는 회색톤의 컬러로 표시한다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현재 입력중인 필드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(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포커싱된 필드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)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는 별도의 색상으로 표시한다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입력 중이나 입력 후에 오류가 난 항목 필드는 별도의 색상으로 표시한다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24511">
                <a:tc>
                  <a:txBody>
                    <a:bodyPr/>
                    <a:lstStyle/>
                    <a:p>
                      <a:pPr marL="0" algn="ctr" defTabSz="1043056" rtl="0" eaLnBrk="1" latinLnBrk="1" hangingPunct="1">
                        <a:lnSpc>
                          <a:spcPct val="150000"/>
                        </a:lnSpc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텍스트에어리어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기본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algn="l" latinLnBrk="1">
                        <a:lnSpc>
                          <a:spcPct val="300000"/>
                        </a:lnSpc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필수값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*</a:t>
                      </a:r>
                    </a:p>
                    <a:p>
                      <a:pPr algn="l" latinLnBrk="1">
                        <a:lnSpc>
                          <a:spcPct val="300000"/>
                        </a:lnSpc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비활성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1043056" rtl="0" eaLnBrk="1" latinLnBrk="1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여러줄의 텍스트를 입력하기 위해 쓰이는 입력 폼을 의미한다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marL="171450" indent="-171450" algn="l" defTabSz="1043056" rtl="0" eaLnBrk="1" latinLnBrk="1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지정된 영역을 넘어가면 자동으로 세로 스크롤이 생성되며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,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가로스크롤은 생기지 않는다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marL="171450" indent="-171450" algn="l" defTabSz="1043056" rtl="0" eaLnBrk="1" latinLnBrk="1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필수 값은 레이블 우측에 별도의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*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표시하여 구분한다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marL="171450" indent="-171450" algn="l" defTabSz="1043056" rtl="0" eaLnBrk="1" latinLnBrk="1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Disable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된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(Read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only)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필드의 경우에는 회색톤의 컬러로 표시한다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56864">
                <a:tc>
                  <a:txBody>
                    <a:bodyPr/>
                    <a:lstStyle/>
                    <a:p>
                      <a:pPr marL="0" algn="ctr" defTabSz="1043056" rtl="0" eaLnBrk="1" latinLnBrk="1" hangingPunct="1">
                        <a:lnSpc>
                          <a:spcPct val="150000"/>
                        </a:lnSpc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라디오버튼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700"/>
                        </a:lnSpc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1043056" rtl="0" eaLnBrk="1" latinLnBrk="1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2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개 이상의 상호 배타적인 항목 중 하나의 항목만을 선택할 수 있다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marL="171450" indent="-171450" algn="l" defTabSz="1043056" rtl="0" eaLnBrk="1" latinLnBrk="1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디폴트 항목은 가장 선택빈도가 높거나 중요한 항목으로 한다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marL="171450" indent="-171450" algn="l" defTabSz="1043056" rtl="0" eaLnBrk="1" latinLnBrk="1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우측으로 나영하는 것을 기본으로 하되 상하로 정렬되는 경우는 좌측 방향으로 정렬한다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91961">
                <a:tc>
                  <a:txBody>
                    <a:bodyPr/>
                    <a:lstStyle/>
                    <a:p>
                      <a:pPr marL="0" algn="ctr" defTabSz="1043056" rtl="0" eaLnBrk="1" latinLnBrk="1" hangingPunct="1">
                        <a:lnSpc>
                          <a:spcPct val="150000"/>
                        </a:lnSpc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체크박스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700"/>
                        </a:lnSpc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1043056" rtl="0" eaLnBrk="1" latinLnBrk="1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다중선택을 허용하는 경우에 체크박스를 사용한다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33315">
                <a:tc>
                  <a:txBody>
                    <a:bodyPr/>
                    <a:lstStyle/>
                    <a:p>
                      <a:pPr marL="0" algn="ctr" defTabSz="1043056" rtl="0" eaLnBrk="1" latinLnBrk="1" hangingPunct="1">
                        <a:lnSpc>
                          <a:spcPct val="150000"/>
                        </a:lnSpc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콤보박스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700"/>
                        </a:lnSpc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1043056" rtl="0" eaLnBrk="1" latinLnBrk="1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가변적인 데이터 또는 항목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(10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개미만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)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이 라디오 버튼으로 나영되기에 좁은 공간인 경우 사용한다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marL="171450" indent="-171450" algn="l" defTabSz="1043056" rtl="0" eaLnBrk="1" latinLnBrk="1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입력값중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‘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전체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’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가 있는 경우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,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디폴트 값은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‘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전체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’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로 표기한다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marL="171450" indent="-171450" algn="l" defTabSz="1043056" rtl="0" eaLnBrk="1" latinLnBrk="1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입력값중 필수 값이 없는 경우 디폴트 값은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‘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선택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’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으로 표기한다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marL="171450" indent="-171450" algn="l" defTabSz="1043056" rtl="0" eaLnBrk="1" latinLnBrk="1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사용자가 주로 사용하는 고정 값이 있을 경우 그 값을 디폴트로 표기 할 수 있다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388133" y="2147195"/>
            <a:ext cx="1482675" cy="953002"/>
            <a:chOff x="2468590" y="2147195"/>
            <a:chExt cx="928046" cy="953002"/>
          </a:xfrm>
        </p:grpSpPr>
        <p:sp>
          <p:nvSpPr>
            <p:cNvPr id="103" name="직사각형 33"/>
            <p:cNvSpPr>
              <a:spLocks noChangeArrowheads="1"/>
            </p:cNvSpPr>
            <p:nvPr/>
          </p:nvSpPr>
          <p:spPr bwMode="auto">
            <a:xfrm>
              <a:off x="2468590" y="2147195"/>
              <a:ext cx="928046" cy="151373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lIns="10800" tIns="18000" rIns="10800" bIns="18000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800" kern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4" name="직사각형 33"/>
            <p:cNvSpPr>
              <a:spLocks noChangeArrowheads="1"/>
            </p:cNvSpPr>
            <p:nvPr/>
          </p:nvSpPr>
          <p:spPr bwMode="auto">
            <a:xfrm>
              <a:off x="2468590" y="2334644"/>
              <a:ext cx="928046" cy="151373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lIns="10800" tIns="18000" rIns="10800" bIns="18000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800" kern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5" name="직사각형 33"/>
            <p:cNvSpPr>
              <a:spLocks noChangeArrowheads="1"/>
            </p:cNvSpPr>
            <p:nvPr/>
          </p:nvSpPr>
          <p:spPr bwMode="auto">
            <a:xfrm>
              <a:off x="2468590" y="2535810"/>
              <a:ext cx="928046" cy="1513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lIns="10800" tIns="18000" rIns="10800" bIns="18000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800" kern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6" name="직사각형 33"/>
            <p:cNvSpPr>
              <a:spLocks noChangeArrowheads="1"/>
            </p:cNvSpPr>
            <p:nvPr/>
          </p:nvSpPr>
          <p:spPr bwMode="auto">
            <a:xfrm>
              <a:off x="2468590" y="2732784"/>
              <a:ext cx="928046" cy="1513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algn="ctr">
              <a:solidFill>
                <a:srgbClr val="0070C0"/>
              </a:solidFill>
              <a:round/>
              <a:headEnd/>
              <a:tailEnd/>
            </a:ln>
          </p:spPr>
          <p:txBody>
            <a:bodyPr lIns="10800" tIns="18000" rIns="10800" bIns="18000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800" kern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7" name="직사각형 33"/>
            <p:cNvSpPr>
              <a:spLocks noChangeArrowheads="1"/>
            </p:cNvSpPr>
            <p:nvPr/>
          </p:nvSpPr>
          <p:spPr bwMode="auto">
            <a:xfrm>
              <a:off x="2468590" y="2948824"/>
              <a:ext cx="928046" cy="1513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algn="ctr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 lIns="10800" tIns="18000" rIns="10800" bIns="18000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800" kern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08" name="그룹 107"/>
          <p:cNvGrpSpPr/>
          <p:nvPr/>
        </p:nvGrpSpPr>
        <p:grpSpPr>
          <a:xfrm>
            <a:off x="2394372" y="3284888"/>
            <a:ext cx="1566040" cy="431218"/>
            <a:chOff x="2224311" y="3146301"/>
            <a:chExt cx="1336468" cy="410215"/>
          </a:xfrm>
        </p:grpSpPr>
        <p:sp>
          <p:nvSpPr>
            <p:cNvPr id="109" name="직사각형 33"/>
            <p:cNvSpPr>
              <a:spLocks noChangeArrowheads="1"/>
            </p:cNvSpPr>
            <p:nvPr/>
          </p:nvSpPr>
          <p:spPr bwMode="auto">
            <a:xfrm>
              <a:off x="2224311" y="3184401"/>
              <a:ext cx="1260000" cy="324000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lIns="10800" tIns="18000" rIns="10800" bIns="18000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800" kern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110" name="그룹 109"/>
            <p:cNvGrpSpPr/>
            <p:nvPr/>
          </p:nvGrpSpPr>
          <p:grpSpPr>
            <a:xfrm>
              <a:off x="3299098" y="3146301"/>
              <a:ext cx="261681" cy="410215"/>
              <a:chOff x="1113663" y="3735638"/>
              <a:chExt cx="261681" cy="410215"/>
            </a:xfrm>
          </p:grpSpPr>
          <p:sp>
            <p:nvSpPr>
              <p:cNvPr id="111" name="AutoShape 38"/>
              <p:cNvSpPr>
                <a:spLocks noChangeArrowheads="1"/>
              </p:cNvSpPr>
              <p:nvPr/>
            </p:nvSpPr>
            <p:spPr bwMode="auto">
              <a:xfrm>
                <a:off x="1183080" y="3775880"/>
                <a:ext cx="108000" cy="324000"/>
              </a:xfrm>
              <a:prstGeom prst="roundRect">
                <a:avLst>
                  <a:gd name="adj" fmla="val 0"/>
                </a:avLst>
              </a:prstGeom>
              <a:solidFill>
                <a:srgbClr val="FFFFFF"/>
              </a:solidFill>
              <a:ln w="635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lIns="0" tIns="0" rIns="36000" bIns="0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1113663" y="3735638"/>
                <a:ext cx="261610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▲</a:t>
                </a:r>
                <a:endPara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1113734" y="3961187"/>
                <a:ext cx="261610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▼</a:t>
                </a:r>
                <a:endPara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  <p:grpSp>
        <p:nvGrpSpPr>
          <p:cNvPr id="114" name="그룹 113"/>
          <p:cNvGrpSpPr/>
          <p:nvPr/>
        </p:nvGrpSpPr>
        <p:grpSpPr>
          <a:xfrm>
            <a:off x="2394372" y="3639595"/>
            <a:ext cx="1566040" cy="431218"/>
            <a:chOff x="2224311" y="3146301"/>
            <a:chExt cx="1336468" cy="410215"/>
          </a:xfrm>
        </p:grpSpPr>
        <p:sp>
          <p:nvSpPr>
            <p:cNvPr id="115" name="직사각형 33"/>
            <p:cNvSpPr>
              <a:spLocks noChangeArrowheads="1"/>
            </p:cNvSpPr>
            <p:nvPr/>
          </p:nvSpPr>
          <p:spPr bwMode="auto">
            <a:xfrm>
              <a:off x="2224311" y="3184401"/>
              <a:ext cx="1260000" cy="324000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lIns="10800" tIns="18000" rIns="10800" bIns="18000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800" kern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116" name="그룹 31"/>
            <p:cNvGrpSpPr/>
            <p:nvPr/>
          </p:nvGrpSpPr>
          <p:grpSpPr>
            <a:xfrm>
              <a:off x="3299098" y="3146301"/>
              <a:ext cx="261681" cy="410215"/>
              <a:chOff x="1113663" y="3735638"/>
              <a:chExt cx="261681" cy="410215"/>
            </a:xfrm>
          </p:grpSpPr>
          <p:sp>
            <p:nvSpPr>
              <p:cNvPr id="117" name="AutoShape 38"/>
              <p:cNvSpPr>
                <a:spLocks noChangeArrowheads="1"/>
              </p:cNvSpPr>
              <p:nvPr/>
            </p:nvSpPr>
            <p:spPr bwMode="auto">
              <a:xfrm>
                <a:off x="1183080" y="3775880"/>
                <a:ext cx="108000" cy="324000"/>
              </a:xfrm>
              <a:prstGeom prst="roundRect">
                <a:avLst>
                  <a:gd name="adj" fmla="val 0"/>
                </a:avLst>
              </a:prstGeom>
              <a:solidFill>
                <a:srgbClr val="FFFFFF"/>
              </a:solidFill>
              <a:ln w="635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lIns="0" tIns="0" rIns="36000" bIns="0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1113663" y="3735638"/>
                <a:ext cx="261610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▲</a:t>
                </a:r>
                <a:endPara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1113734" y="3961187"/>
                <a:ext cx="261610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▼</a:t>
                </a:r>
                <a:endPara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  <p:grpSp>
        <p:nvGrpSpPr>
          <p:cNvPr id="120" name="그룹 119"/>
          <p:cNvGrpSpPr/>
          <p:nvPr/>
        </p:nvGrpSpPr>
        <p:grpSpPr>
          <a:xfrm>
            <a:off x="2394372" y="4003827"/>
            <a:ext cx="1566040" cy="431218"/>
            <a:chOff x="2224311" y="3146301"/>
            <a:chExt cx="1336468" cy="410215"/>
          </a:xfrm>
        </p:grpSpPr>
        <p:sp>
          <p:nvSpPr>
            <p:cNvPr id="121" name="직사각형 33"/>
            <p:cNvSpPr>
              <a:spLocks noChangeArrowheads="1"/>
            </p:cNvSpPr>
            <p:nvPr/>
          </p:nvSpPr>
          <p:spPr bwMode="auto">
            <a:xfrm>
              <a:off x="2224311" y="3184401"/>
              <a:ext cx="1260000" cy="32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lIns="10800" tIns="18000" rIns="10800" bIns="18000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800" kern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122" name="그룹 31"/>
            <p:cNvGrpSpPr/>
            <p:nvPr/>
          </p:nvGrpSpPr>
          <p:grpSpPr>
            <a:xfrm>
              <a:off x="3299098" y="3146301"/>
              <a:ext cx="261681" cy="410215"/>
              <a:chOff x="1113663" y="3735638"/>
              <a:chExt cx="261681" cy="410215"/>
            </a:xfrm>
          </p:grpSpPr>
          <p:sp>
            <p:nvSpPr>
              <p:cNvPr id="123" name="AutoShape 38"/>
              <p:cNvSpPr>
                <a:spLocks noChangeArrowheads="1"/>
              </p:cNvSpPr>
              <p:nvPr/>
            </p:nvSpPr>
            <p:spPr bwMode="auto">
              <a:xfrm>
                <a:off x="1183080" y="3775880"/>
                <a:ext cx="108000" cy="324000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lIns="0" tIns="0" rIns="36000" bIns="0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1113663" y="3735638"/>
                <a:ext cx="261610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▲</a:t>
                </a:r>
                <a:endPara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1113734" y="3961187"/>
                <a:ext cx="261610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▼</a:t>
                </a:r>
                <a:endPara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  <p:sp>
        <p:nvSpPr>
          <p:cNvPr id="126" name="Text Box 45"/>
          <p:cNvSpPr txBox="1">
            <a:spLocks noChangeArrowheads="1"/>
          </p:cNvSpPr>
          <p:nvPr/>
        </p:nvSpPr>
        <p:spPr bwMode="auto">
          <a:xfrm>
            <a:off x="2019089" y="4733623"/>
            <a:ext cx="2019237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900" kern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선택      선택 안됨         </a:t>
            </a:r>
            <a:endParaRPr kumimoji="0" lang="en-US" altLang="ko-KR" sz="900" kern="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900" kern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선택</a:t>
            </a:r>
            <a:r>
              <a:rPr kumimoji="0" lang="en-US" altLang="ko-KR" sz="900" kern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-disable     </a:t>
            </a:r>
            <a:r>
              <a:rPr kumimoji="0" lang="ko-KR" altLang="en-US" sz="900" kern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선택 안됨</a:t>
            </a:r>
            <a:r>
              <a:rPr kumimoji="0" lang="en-US" altLang="ko-KR" sz="900" kern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-disable</a:t>
            </a:r>
            <a:endParaRPr kumimoji="0" lang="ko-KR" altLang="en-US" sz="9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7" name="그림 126" descr="radio-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82060" y="4816963"/>
            <a:ext cx="120541" cy="108137"/>
          </a:xfrm>
          <a:prstGeom prst="rect">
            <a:avLst/>
          </a:prstGeom>
        </p:spPr>
      </p:pic>
      <p:pic>
        <p:nvPicPr>
          <p:cNvPr id="128" name="그림 127" descr="radio-off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45878" y="4816963"/>
            <a:ext cx="120541" cy="108137"/>
          </a:xfrm>
          <a:prstGeom prst="rect">
            <a:avLst/>
          </a:prstGeom>
        </p:spPr>
      </p:pic>
      <p:pic>
        <p:nvPicPr>
          <p:cNvPr id="129" name="그림 128" descr="radio-off-d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11624" y="5000762"/>
            <a:ext cx="120541" cy="108137"/>
          </a:xfrm>
          <a:prstGeom prst="rect">
            <a:avLst/>
          </a:prstGeom>
        </p:spPr>
      </p:pic>
      <p:pic>
        <p:nvPicPr>
          <p:cNvPr id="130" name="그림 129" descr="radio-on-off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81436" y="5000762"/>
            <a:ext cx="120541" cy="108137"/>
          </a:xfrm>
          <a:prstGeom prst="rect">
            <a:avLst/>
          </a:prstGeom>
        </p:spPr>
      </p:pic>
      <p:sp>
        <p:nvSpPr>
          <p:cNvPr id="131" name="Text Box 45"/>
          <p:cNvSpPr txBox="1">
            <a:spLocks noChangeArrowheads="1"/>
          </p:cNvSpPr>
          <p:nvPr/>
        </p:nvSpPr>
        <p:spPr bwMode="auto">
          <a:xfrm>
            <a:off x="2009740" y="5321689"/>
            <a:ext cx="2019237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900" kern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선택        선택 안됨         </a:t>
            </a:r>
            <a:endParaRPr kumimoji="0" lang="en-US" altLang="ko-KR" sz="900" kern="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900" kern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선택</a:t>
            </a:r>
            <a:r>
              <a:rPr kumimoji="0" lang="en-US" altLang="ko-KR" sz="900" kern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-disable     </a:t>
            </a:r>
            <a:r>
              <a:rPr kumimoji="0" lang="ko-KR" altLang="en-US" sz="900" kern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선택 안됨</a:t>
            </a:r>
            <a:r>
              <a:rPr kumimoji="0" lang="en-US" altLang="ko-KR" sz="900" kern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-disable</a:t>
            </a:r>
            <a:endParaRPr kumimoji="0" lang="ko-KR" altLang="en-US" sz="900" kern="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2" name="그림 131" descr="ba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88134" y="5394852"/>
            <a:ext cx="130586" cy="117149"/>
          </a:xfrm>
          <a:prstGeom prst="rect">
            <a:avLst/>
          </a:prstGeom>
        </p:spPr>
      </p:pic>
      <p:pic>
        <p:nvPicPr>
          <p:cNvPr id="133" name="그림 132" descr="check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54394" y="5394852"/>
            <a:ext cx="130586" cy="117149"/>
          </a:xfrm>
          <a:prstGeom prst="rect">
            <a:avLst/>
          </a:prstGeom>
        </p:spPr>
      </p:pic>
      <p:pic>
        <p:nvPicPr>
          <p:cNvPr id="134" name="그림 133" descr="check_off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51524" y="5588770"/>
            <a:ext cx="130586" cy="117149"/>
          </a:xfrm>
          <a:prstGeom prst="rect">
            <a:avLst/>
          </a:prstGeom>
        </p:spPr>
      </p:pic>
      <p:pic>
        <p:nvPicPr>
          <p:cNvPr id="135" name="그림 134" descr="off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95235" y="5588770"/>
            <a:ext cx="130586" cy="117149"/>
          </a:xfrm>
          <a:prstGeom prst="rect">
            <a:avLst/>
          </a:prstGeom>
        </p:spPr>
      </p:pic>
      <p:sp>
        <p:nvSpPr>
          <p:cNvPr id="136" name="직사각형 33"/>
          <p:cNvSpPr>
            <a:spLocks noChangeArrowheads="1"/>
          </p:cNvSpPr>
          <p:nvPr/>
        </p:nvSpPr>
        <p:spPr bwMode="auto">
          <a:xfrm>
            <a:off x="1986459" y="6221546"/>
            <a:ext cx="843678" cy="151373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10800" tIns="18000" rIns="10800" bIns="18000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전체</a:t>
            </a:r>
            <a:r>
              <a:rPr kumimoji="0" lang="en-US" altLang="ko-KR" sz="800" kern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 </a:t>
            </a:r>
            <a:r>
              <a:rPr kumimoji="0" lang="ko-KR" altLang="en-US" sz="800" kern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    ▼</a:t>
            </a:r>
            <a:endParaRPr kumimoji="0" lang="ko-KR" altLang="en-US" sz="8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7" name="직사각형 33"/>
          <p:cNvSpPr>
            <a:spLocks noChangeArrowheads="1"/>
          </p:cNvSpPr>
          <p:nvPr/>
        </p:nvSpPr>
        <p:spPr bwMode="auto">
          <a:xfrm>
            <a:off x="2918846" y="6221546"/>
            <a:ext cx="843678" cy="151373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10800" tIns="18000" rIns="10800" bIns="18000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선택</a:t>
            </a:r>
            <a:r>
              <a:rPr kumimoji="0" lang="en-US" altLang="ko-KR" sz="800" kern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 </a:t>
            </a:r>
            <a:r>
              <a:rPr kumimoji="0" lang="ko-KR" altLang="en-US" sz="800" kern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      ▼</a:t>
            </a:r>
            <a:endParaRPr kumimoji="0" lang="ko-KR" altLang="en-US" sz="8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522164" y="324207"/>
            <a:ext cx="116182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세부요소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kumimoji="0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73264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4-12. 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입력 폼</a:t>
            </a: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서식</a:t>
            </a:r>
            <a:endParaRPr kumimoji="0" lang="en-US" altLang="ko-KR" sz="14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6140" y="1476375"/>
            <a:ext cx="10130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서식 가이드</a:t>
            </a:r>
            <a:endParaRPr kumimoji="0" lang="ko-KR" altLang="en-US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graphicFrame>
        <p:nvGraphicFramePr>
          <p:cNvPr id="82" name="표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290376"/>
              </p:ext>
            </p:extLst>
          </p:nvPr>
        </p:nvGraphicFramePr>
        <p:xfrm>
          <a:off x="390069" y="1833857"/>
          <a:ext cx="9781167" cy="4899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9127"/>
                <a:gridCol w="2866893"/>
                <a:gridCol w="5565147"/>
              </a:tblGrid>
              <a:tr h="243208">
                <a:tc>
                  <a:txBody>
                    <a:bodyPr/>
                    <a:lstStyle/>
                    <a:p>
                      <a:pPr marL="0" indent="0" algn="ctr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r>
                        <a:rPr lang="ko-KR" altLang="en-US" sz="800" b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종류</a:t>
                      </a:r>
                      <a:endParaRPr lang="ko-KR" altLang="en-US" sz="8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r>
                        <a:rPr lang="ko-KR" altLang="en-US" sz="800" b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입력예시</a:t>
                      </a:r>
                      <a:endParaRPr lang="ko-KR" altLang="en-US" sz="8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r>
                        <a:rPr lang="ko-KR" altLang="en-US" sz="800" b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입력기능</a:t>
                      </a:r>
                      <a:endParaRPr lang="ko-KR" altLang="en-US" sz="8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972832">
                <a:tc>
                  <a:txBody>
                    <a:bodyPr/>
                    <a:lstStyle/>
                    <a:p>
                      <a:pPr marL="0" algn="ctr" defTabSz="1043056" rtl="0" eaLnBrk="1" latinLnBrk="1" hangingPunct="1">
                        <a:lnSpc>
                          <a:spcPct val="150000"/>
                        </a:lnSpc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날짜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(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기간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)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700"/>
                        </a:lnSpc>
                      </a:pPr>
                      <a:endParaRPr lang="ko-KR" altLang="en-US" sz="90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1043056" rtl="0" eaLnBrk="1" latinLnBrk="1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날짜는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YYYY-MM-DD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형식으로 표시한다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marL="171450" indent="-171450" algn="l" defTabSz="1043056" rtl="0" eaLnBrk="1" latinLnBrk="1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입력 시 정해진 자리 수 별로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‘-’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가 자동으로 삽입되도록한다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marL="171450" indent="-171450" algn="l" defTabSz="1043056" rtl="0" eaLnBrk="1" latinLnBrk="1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디폴트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(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기본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)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값은 오늘 날짜이다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marL="171450" indent="-171450" algn="l" defTabSz="1043056" rtl="0" eaLnBrk="1" latinLnBrk="1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입력필드에 포커싱 되거나 달력 버튼을 누르면 달력 레이어가 입력 폼 하단에 뜨도록 한다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66010">
                <a:tc>
                  <a:txBody>
                    <a:bodyPr/>
                    <a:lstStyle/>
                    <a:p>
                      <a:pPr marL="0" algn="ctr" defTabSz="1043056" rtl="0" eaLnBrk="1" latinLnBrk="1" hangingPunct="1">
                        <a:lnSpc>
                          <a:spcPct val="150000"/>
                        </a:lnSpc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통화단위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700"/>
                        </a:lnSpc>
                      </a:pPr>
                      <a:endParaRPr lang="ko-KR" altLang="en-US" sz="90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1043056" rtl="0" eaLnBrk="1" latinLnBrk="1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통화 단위가 고정일 경우에는 입력 폼 밖에 통화단위를 작성해 준다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marL="171450" indent="-171450" algn="l" defTabSz="1043056" rtl="0" eaLnBrk="1" latinLnBrk="1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통화단위가 한글로 작성될 경우는 입력 폼 뒤에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‘    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원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’ , ‘    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달러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’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형식으로 작성해 주고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,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기호일 때는 입력 폼 앞에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‘\       ‘ , ‘ $      ‘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형식으로 작성해준다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66010">
                <a:tc>
                  <a:txBody>
                    <a:bodyPr/>
                    <a:lstStyle/>
                    <a:p>
                      <a:pPr marL="0" algn="ctr" defTabSz="1043056" rtl="0" eaLnBrk="1" latinLnBrk="1" hangingPunct="1">
                        <a:lnSpc>
                          <a:spcPct val="150000"/>
                        </a:lnSpc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이메일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700"/>
                        </a:lnSpc>
                      </a:pPr>
                      <a:endParaRPr lang="ko-KR" altLang="en-US" sz="90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1043056" rtl="0" eaLnBrk="1" latinLnBrk="1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가장 많이 사용되는 메일주소를 콤보박스에 넣어준다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(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콤보박스는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10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개 미만까지 권장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)</a:t>
                      </a:r>
                    </a:p>
                    <a:p>
                      <a:pPr marL="171450" indent="-171450" algn="l" defTabSz="1043056" rtl="0" eaLnBrk="1" latinLnBrk="1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직접입력을 선택하면 우측에 메일주소를 직접 입력할 수 있는 입력 폼이 활성화된다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35058">
                <a:tc>
                  <a:txBody>
                    <a:bodyPr/>
                    <a:lstStyle/>
                    <a:p>
                      <a:pPr marL="0" algn="ctr" defTabSz="1043056" rtl="0" eaLnBrk="1" latinLnBrk="1" hangingPunct="1">
                        <a:lnSpc>
                          <a:spcPct val="150000"/>
                        </a:lnSpc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주소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700"/>
                        </a:lnSpc>
                      </a:pPr>
                      <a:endParaRPr lang="ko-KR" altLang="en-US" sz="90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1043056" rtl="0" eaLnBrk="1" latinLnBrk="1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우편번호 검색 후 주소가 자동으로 입력되게 작성해준다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marL="171450" indent="-171450" algn="l" defTabSz="1043056" rtl="0" eaLnBrk="1" latinLnBrk="1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나머지 상세주소는 직접 입력하는 방식을 따른다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53945">
                <a:tc>
                  <a:txBody>
                    <a:bodyPr/>
                    <a:lstStyle/>
                    <a:p>
                      <a:pPr marL="0" algn="ctr" defTabSz="1043056" rtl="0" eaLnBrk="1" latinLnBrk="1" hangingPunct="1">
                        <a:lnSpc>
                          <a:spcPct val="150000"/>
                        </a:lnSpc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자리수가 일정한 입력 폼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700"/>
                        </a:lnSpc>
                      </a:pPr>
                      <a:endParaRPr lang="ko-KR" altLang="en-US" sz="90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1043056" rtl="0" eaLnBrk="1" latinLnBrk="1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각 입력 폼의 정해진 자릿수 별로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‘-’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를 자동으로 삽입되도록 한다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marL="171450" indent="-171450" algn="l" defTabSz="1043056" rtl="0" eaLnBrk="1" latinLnBrk="1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전화번호는 번호의 패턴에 따라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‘-’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가 삽입되도록 한다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marL="171450" indent="-171450" algn="l" defTabSz="1043056" rtl="0" eaLnBrk="1" latinLnBrk="1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주민번호는 뒷자리만 부분만 마스킹처리 한다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(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예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:123456-*******)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35058">
                <a:tc>
                  <a:txBody>
                    <a:bodyPr/>
                    <a:lstStyle/>
                    <a:p>
                      <a:pPr marL="0" algn="ctr" defTabSz="1043056" rtl="0" eaLnBrk="1" latinLnBrk="1" hangingPunct="1">
                        <a:lnSpc>
                          <a:spcPct val="100000"/>
                        </a:lnSpc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자리수가 일정하지 않은 입력 폼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700"/>
                        </a:lnSpc>
                      </a:pPr>
                      <a:endParaRPr lang="ko-KR" altLang="en-US" sz="90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1043056" rtl="0" eaLnBrk="1" latinLnBrk="1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번호의 패턴이 불명확하고 일정한 자리수가 없는 경우에는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‘-’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는 표시되지 않으며 숫자만 연속으로 표시한다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6980">
                <a:tc>
                  <a:txBody>
                    <a:bodyPr/>
                    <a:lstStyle/>
                    <a:p>
                      <a:pPr marL="0" algn="ctr" defTabSz="1043056" rtl="0" eaLnBrk="1" latinLnBrk="1" hangingPunct="1">
                        <a:lnSpc>
                          <a:spcPct val="150000"/>
                        </a:lnSpc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필드조회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700"/>
                        </a:lnSpc>
                      </a:pPr>
                      <a:endParaRPr lang="ko-KR" altLang="en-US" sz="90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1043056" rtl="0" eaLnBrk="1" latinLnBrk="1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돋보기검색 버튼을 클릭하면 레이어팝업 형식으로 검색을 할 수 있다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86" name="그룹 85"/>
          <p:cNvGrpSpPr/>
          <p:nvPr/>
        </p:nvGrpSpPr>
        <p:grpSpPr>
          <a:xfrm>
            <a:off x="2677480" y="6487278"/>
            <a:ext cx="924714" cy="153202"/>
            <a:chOff x="2133587" y="4186135"/>
            <a:chExt cx="789689" cy="144000"/>
          </a:xfrm>
        </p:grpSpPr>
        <p:sp>
          <p:nvSpPr>
            <p:cNvPr id="87" name="직사각형 33"/>
            <p:cNvSpPr>
              <a:spLocks noChangeArrowheads="1"/>
            </p:cNvSpPr>
            <p:nvPr/>
          </p:nvSpPr>
          <p:spPr bwMode="auto">
            <a:xfrm>
              <a:off x="2133587" y="4186135"/>
              <a:ext cx="648000" cy="144000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lIns="10800" tIns="18000" rIns="10800" bIns="18000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800" kern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88" name="그림 87" descr="sch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03261" y="4194085"/>
              <a:ext cx="120015" cy="120015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1913558" y="4094063"/>
            <a:ext cx="2522400" cy="215444"/>
            <a:chOff x="1837358" y="4166691"/>
            <a:chExt cx="2522400" cy="215444"/>
          </a:xfrm>
        </p:grpSpPr>
        <p:sp>
          <p:nvSpPr>
            <p:cNvPr id="83" name="직사각형 33"/>
            <p:cNvSpPr>
              <a:spLocks noChangeArrowheads="1"/>
            </p:cNvSpPr>
            <p:nvPr/>
          </p:nvSpPr>
          <p:spPr bwMode="auto">
            <a:xfrm>
              <a:off x="1837358" y="4211696"/>
              <a:ext cx="689818" cy="153202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lIns="10800" tIns="18000" rIns="10800" bIns="18000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 err="1" smtClean="0">
                  <a:latin typeface="맑은 고딕" pitchFamily="50" charset="-127"/>
                  <a:ea typeface="맑은 고딕" pitchFamily="50" charset="-127"/>
                </a:rPr>
                <a:t>abcd</a:t>
              </a:r>
              <a:endParaRPr kumimoji="0" lang="ko-KR" altLang="en-US" sz="800" kern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453303" y="4166691"/>
              <a:ext cx="3363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@</a:t>
              </a:r>
              <a:endPara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5" name="직사각형 33"/>
            <p:cNvSpPr>
              <a:spLocks noChangeArrowheads="1"/>
            </p:cNvSpPr>
            <p:nvPr/>
          </p:nvSpPr>
          <p:spPr bwMode="auto">
            <a:xfrm>
              <a:off x="3474492" y="4203070"/>
              <a:ext cx="885266" cy="153202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lIns="10800" tIns="18000" rIns="10800" bIns="18000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kern="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직접입력 </a:t>
              </a:r>
              <a:r>
                <a:rPr kumimoji="0" lang="en-US" altLang="ko-KR" sz="800" kern="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 </a:t>
              </a:r>
              <a:r>
                <a:rPr kumimoji="0" lang="ko-KR" altLang="en-US" sz="800" kern="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     ▼ </a:t>
              </a:r>
              <a:endParaRPr kumimoji="0" lang="ko-KR" altLang="en-US" sz="800" kern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9" name="직사각형 33"/>
            <p:cNvSpPr>
              <a:spLocks noChangeArrowheads="1"/>
            </p:cNvSpPr>
            <p:nvPr/>
          </p:nvSpPr>
          <p:spPr bwMode="auto">
            <a:xfrm>
              <a:off x="2676981" y="4203990"/>
              <a:ext cx="758800" cy="153202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lIns="10800" tIns="18000" rIns="10800" bIns="18000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 smtClean="0">
                  <a:latin typeface="맑은 고딕" pitchFamily="50" charset="-127"/>
                  <a:ea typeface="맑은 고딕" pitchFamily="50" charset="-127"/>
                </a:rPr>
                <a:t>mail.com</a:t>
              </a:r>
              <a:endParaRPr kumimoji="0" lang="ko-KR" altLang="en-US" sz="800" kern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90" name="직사각형 33"/>
          <p:cNvSpPr>
            <a:spLocks noChangeArrowheads="1"/>
          </p:cNvSpPr>
          <p:nvPr/>
        </p:nvSpPr>
        <p:spPr bwMode="auto">
          <a:xfrm>
            <a:off x="7121500" y="3408731"/>
            <a:ext cx="126467" cy="114901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10800" tIns="18000" rIns="10800" bIns="18000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8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직사각형 33"/>
          <p:cNvSpPr>
            <a:spLocks noChangeArrowheads="1"/>
          </p:cNvSpPr>
          <p:nvPr/>
        </p:nvSpPr>
        <p:spPr bwMode="auto">
          <a:xfrm>
            <a:off x="5293486" y="3602861"/>
            <a:ext cx="126467" cy="114901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10800" tIns="18000" rIns="10800" bIns="18000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8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직사각형 33"/>
          <p:cNvSpPr>
            <a:spLocks noChangeArrowheads="1"/>
          </p:cNvSpPr>
          <p:nvPr/>
        </p:nvSpPr>
        <p:spPr bwMode="auto">
          <a:xfrm>
            <a:off x="2009655" y="3244458"/>
            <a:ext cx="758800" cy="153202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10800" tIns="18000" rIns="10800" bIns="18000" anchor="ctr"/>
          <a:lstStyle/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kern="0" dirty="0" smtClean="0">
                <a:latin typeface="맑은 고딕" pitchFamily="50" charset="-127"/>
                <a:ea typeface="맑은 고딕" pitchFamily="50" charset="-127"/>
              </a:rPr>
              <a:t>10,000</a:t>
            </a:r>
            <a:endParaRPr kumimoji="0" lang="ko-KR" altLang="en-US" sz="8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716493" y="3172450"/>
            <a:ext cx="5793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원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6" name="직사각형 33"/>
          <p:cNvSpPr>
            <a:spLocks noChangeArrowheads="1"/>
          </p:cNvSpPr>
          <p:nvPr/>
        </p:nvSpPr>
        <p:spPr bwMode="auto">
          <a:xfrm>
            <a:off x="2114430" y="3434958"/>
            <a:ext cx="758800" cy="153202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10800" tIns="18000" rIns="10800" bIns="18000" anchor="ctr"/>
          <a:lstStyle/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kern="0" dirty="0" smtClean="0">
                <a:latin typeface="맑은 고딕" pitchFamily="50" charset="-127"/>
                <a:ea typeface="맑은 고딕" pitchFamily="50" charset="-127"/>
              </a:rPr>
              <a:t>10,000</a:t>
            </a:r>
            <a:endParaRPr kumimoji="0" lang="ko-KR" altLang="en-US" sz="8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901340" y="3362950"/>
            <a:ext cx="49193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\</a:t>
            </a:r>
          </a:p>
        </p:txBody>
      </p:sp>
      <p:sp>
        <p:nvSpPr>
          <p:cNvPr id="98" name="직사각형 33"/>
          <p:cNvSpPr>
            <a:spLocks noChangeArrowheads="1"/>
          </p:cNvSpPr>
          <p:nvPr/>
        </p:nvSpPr>
        <p:spPr bwMode="auto">
          <a:xfrm>
            <a:off x="3194292" y="3249791"/>
            <a:ext cx="758800" cy="153202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10800" tIns="18000" rIns="10800" bIns="18000" anchor="ctr"/>
          <a:lstStyle/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kern="0" dirty="0" smtClean="0">
                <a:latin typeface="맑은 고딕" pitchFamily="50" charset="-127"/>
                <a:ea typeface="맑은 고딕" pitchFamily="50" charset="-127"/>
              </a:rPr>
              <a:t>10,000</a:t>
            </a:r>
            <a:endParaRPr kumimoji="0" lang="ko-KR" altLang="en-US" sz="8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901130" y="3177783"/>
            <a:ext cx="5793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달러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0" name="직사각형 33"/>
          <p:cNvSpPr>
            <a:spLocks noChangeArrowheads="1"/>
          </p:cNvSpPr>
          <p:nvPr/>
        </p:nvSpPr>
        <p:spPr bwMode="auto">
          <a:xfrm>
            <a:off x="3299067" y="3440291"/>
            <a:ext cx="758800" cy="153202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10800" tIns="18000" rIns="10800" bIns="18000" anchor="ctr"/>
          <a:lstStyle/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kern="0" dirty="0" smtClean="0">
                <a:latin typeface="맑은 고딕" pitchFamily="50" charset="-127"/>
                <a:ea typeface="맑은 고딕" pitchFamily="50" charset="-127"/>
              </a:rPr>
              <a:t>10,000</a:t>
            </a:r>
            <a:endParaRPr kumimoji="0" lang="ko-KR" altLang="en-US" sz="8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085977" y="3368283"/>
            <a:ext cx="49193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$</a:t>
            </a:r>
          </a:p>
        </p:txBody>
      </p:sp>
      <p:sp>
        <p:nvSpPr>
          <p:cNvPr id="138" name="직사각형 33"/>
          <p:cNvSpPr>
            <a:spLocks noChangeArrowheads="1"/>
          </p:cNvSpPr>
          <p:nvPr/>
        </p:nvSpPr>
        <p:spPr bwMode="auto">
          <a:xfrm>
            <a:off x="2034332" y="2520032"/>
            <a:ext cx="969577" cy="153202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kern="0" dirty="0" smtClean="0">
                <a:latin typeface="맑은 고딕" pitchFamily="50" charset="-127"/>
                <a:ea typeface="맑은 고딕" pitchFamily="50" charset="-127"/>
              </a:rPr>
              <a:t>YYYY-MM-DD</a:t>
            </a:r>
            <a:endParaRPr kumimoji="0" lang="ko-KR" altLang="en-US" sz="800" kern="0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39" name="그룹 138"/>
          <p:cNvGrpSpPr/>
          <p:nvPr/>
        </p:nvGrpSpPr>
        <p:grpSpPr>
          <a:xfrm>
            <a:off x="3134697" y="2521548"/>
            <a:ext cx="1139480" cy="153202"/>
            <a:chOff x="1733642" y="1585784"/>
            <a:chExt cx="973094" cy="144000"/>
          </a:xfrm>
        </p:grpSpPr>
        <p:sp>
          <p:nvSpPr>
            <p:cNvPr id="140" name="직사각형 33"/>
            <p:cNvSpPr>
              <a:spLocks noChangeArrowheads="1"/>
            </p:cNvSpPr>
            <p:nvPr/>
          </p:nvSpPr>
          <p:spPr bwMode="auto">
            <a:xfrm>
              <a:off x="1733642" y="1585784"/>
              <a:ext cx="828000" cy="144000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 smtClean="0">
                  <a:latin typeface="맑은 고딕" pitchFamily="50" charset="-127"/>
                  <a:ea typeface="맑은 고딕" pitchFamily="50" charset="-127"/>
                </a:rPr>
                <a:t>YYYY-MM-DD</a:t>
              </a:r>
              <a:endParaRPr kumimoji="0" lang="ko-KR" altLang="en-US" sz="800" kern="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41" name="그림 140" descr="ca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78148" y="1594410"/>
              <a:ext cx="128588" cy="120015"/>
            </a:xfrm>
            <a:prstGeom prst="rect">
              <a:avLst/>
            </a:prstGeom>
          </p:spPr>
        </p:pic>
      </p:grpSp>
      <p:sp>
        <p:nvSpPr>
          <p:cNvPr id="142" name="TextBox 141"/>
          <p:cNvSpPr txBox="1"/>
          <p:nvPr/>
        </p:nvSpPr>
        <p:spPr>
          <a:xfrm>
            <a:off x="2932247" y="2438499"/>
            <a:ext cx="49193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~</a:t>
            </a:r>
          </a:p>
        </p:txBody>
      </p:sp>
      <p:grpSp>
        <p:nvGrpSpPr>
          <p:cNvPr id="143" name="그룹 142"/>
          <p:cNvGrpSpPr/>
          <p:nvPr/>
        </p:nvGrpSpPr>
        <p:grpSpPr>
          <a:xfrm>
            <a:off x="1857220" y="4686622"/>
            <a:ext cx="679335" cy="153202"/>
            <a:chOff x="2133587" y="4186135"/>
            <a:chExt cx="580139" cy="144000"/>
          </a:xfrm>
        </p:grpSpPr>
        <p:sp>
          <p:nvSpPr>
            <p:cNvPr id="144" name="직사각형 33"/>
            <p:cNvSpPr>
              <a:spLocks noChangeArrowheads="1"/>
            </p:cNvSpPr>
            <p:nvPr/>
          </p:nvSpPr>
          <p:spPr bwMode="auto">
            <a:xfrm>
              <a:off x="2133587" y="4186135"/>
              <a:ext cx="432000" cy="144000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lIns="10800" tIns="18000" rIns="10800" bIns="18000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123-256</a:t>
              </a:r>
              <a:endParaRPr kumimoji="0" lang="ko-KR" altLang="en-US" sz="800" kern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45" name="그림 144" descr="sch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3711" y="4194085"/>
              <a:ext cx="120015" cy="120015"/>
            </a:xfrm>
            <a:prstGeom prst="rect">
              <a:avLst/>
            </a:prstGeom>
          </p:spPr>
        </p:pic>
      </p:grpSp>
      <p:sp>
        <p:nvSpPr>
          <p:cNvPr id="146" name="직사각형 33"/>
          <p:cNvSpPr>
            <a:spLocks noChangeArrowheads="1"/>
          </p:cNvSpPr>
          <p:nvPr/>
        </p:nvSpPr>
        <p:spPr bwMode="auto">
          <a:xfrm>
            <a:off x="2603376" y="4686622"/>
            <a:ext cx="1816956" cy="15320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10800" tIns="18000" rIns="10800" bIns="18000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8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7" name="직사각형 33"/>
          <p:cNvSpPr>
            <a:spLocks noChangeArrowheads="1"/>
          </p:cNvSpPr>
          <p:nvPr/>
        </p:nvSpPr>
        <p:spPr bwMode="auto">
          <a:xfrm>
            <a:off x="1857220" y="4883596"/>
            <a:ext cx="2563112" cy="153202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10800" tIns="18000" rIns="10800" bIns="18000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8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8" name="직사각형 33"/>
          <p:cNvSpPr>
            <a:spLocks noChangeArrowheads="1"/>
          </p:cNvSpPr>
          <p:nvPr/>
        </p:nvSpPr>
        <p:spPr bwMode="auto">
          <a:xfrm>
            <a:off x="3058805" y="5298628"/>
            <a:ext cx="927422" cy="153202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10800" tIns="18000" rIns="10800" bIns="18000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kern="0" dirty="0" smtClean="0">
                <a:latin typeface="맑은 고딕" pitchFamily="50" charset="-127"/>
                <a:ea typeface="맑은 고딕" pitchFamily="50" charset="-127"/>
              </a:rPr>
              <a:t>124536-5678911</a:t>
            </a:r>
            <a:endParaRPr kumimoji="0" lang="ko-KR" altLang="en-US" sz="8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2215488" y="5207570"/>
            <a:ext cx="110241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주민등록번호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0" name="직사각형 33"/>
          <p:cNvSpPr>
            <a:spLocks noChangeArrowheads="1"/>
          </p:cNvSpPr>
          <p:nvPr/>
        </p:nvSpPr>
        <p:spPr bwMode="auto">
          <a:xfrm>
            <a:off x="3049280" y="5498653"/>
            <a:ext cx="927422" cy="153202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10800" tIns="18000" rIns="10800" bIns="18000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kern="0" dirty="0" smtClean="0">
                <a:latin typeface="맑은 고딕" pitchFamily="50" charset="-127"/>
                <a:ea typeface="맑은 고딕" pitchFamily="50" charset="-127"/>
              </a:rPr>
              <a:t>042-123-2563</a:t>
            </a:r>
            <a:endParaRPr kumimoji="0" lang="ko-KR" altLang="en-US" sz="8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2205963" y="5407595"/>
            <a:ext cx="110241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전화번호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52" name="그룹 151"/>
          <p:cNvGrpSpPr/>
          <p:nvPr/>
        </p:nvGrpSpPr>
        <p:grpSpPr>
          <a:xfrm>
            <a:off x="2609670" y="6072633"/>
            <a:ext cx="679335" cy="153202"/>
            <a:chOff x="2133587" y="4186135"/>
            <a:chExt cx="580139" cy="144000"/>
          </a:xfrm>
        </p:grpSpPr>
        <p:sp>
          <p:nvSpPr>
            <p:cNvPr id="153" name="직사각형 33"/>
            <p:cNvSpPr>
              <a:spLocks noChangeArrowheads="1"/>
            </p:cNvSpPr>
            <p:nvPr/>
          </p:nvSpPr>
          <p:spPr bwMode="auto">
            <a:xfrm>
              <a:off x="2133587" y="4186135"/>
              <a:ext cx="432000" cy="144000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lIns="10800" tIns="18000" rIns="10800" bIns="18000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kern="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우리은행</a:t>
              </a:r>
              <a:endParaRPr kumimoji="0" lang="ko-KR" altLang="en-US" sz="800" kern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54" name="그림 153" descr="sch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3711" y="4194085"/>
              <a:ext cx="120015" cy="120015"/>
            </a:xfrm>
            <a:prstGeom prst="rect">
              <a:avLst/>
            </a:prstGeom>
          </p:spPr>
        </p:pic>
      </p:grpSp>
      <p:sp>
        <p:nvSpPr>
          <p:cNvPr id="155" name="TextBox 154"/>
          <p:cNvSpPr txBox="1"/>
          <p:nvPr/>
        </p:nvSpPr>
        <p:spPr>
          <a:xfrm>
            <a:off x="1985350" y="5981575"/>
            <a:ext cx="110241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계좌번호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6" name="직사각형 33"/>
          <p:cNvSpPr>
            <a:spLocks noChangeArrowheads="1"/>
          </p:cNvSpPr>
          <p:nvPr/>
        </p:nvSpPr>
        <p:spPr bwMode="auto">
          <a:xfrm>
            <a:off x="3342553" y="6072633"/>
            <a:ext cx="927422" cy="153202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10800" tIns="18000" rIns="10800" bIns="18000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kern="0" dirty="0" smtClean="0">
                <a:latin typeface="맑은 고딕" pitchFamily="50" charset="-127"/>
                <a:ea typeface="맑은 고딕" pitchFamily="50" charset="-127"/>
              </a:rPr>
              <a:t>25689746523</a:t>
            </a:r>
            <a:endParaRPr kumimoji="0" lang="ko-KR" altLang="en-US" sz="8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7" name="직사각형 33"/>
          <p:cNvSpPr>
            <a:spLocks noChangeArrowheads="1"/>
          </p:cNvSpPr>
          <p:nvPr/>
        </p:nvSpPr>
        <p:spPr bwMode="auto">
          <a:xfrm>
            <a:off x="5737986" y="3602861"/>
            <a:ext cx="126467" cy="114901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10800" tIns="18000" rIns="10800" bIns="18000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8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8" name="직사각형 33"/>
          <p:cNvSpPr>
            <a:spLocks noChangeArrowheads="1"/>
          </p:cNvSpPr>
          <p:nvPr/>
        </p:nvSpPr>
        <p:spPr bwMode="auto">
          <a:xfrm>
            <a:off x="7515200" y="3408731"/>
            <a:ext cx="126467" cy="114901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10800" tIns="18000" rIns="10800" bIns="18000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8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522164" y="324207"/>
            <a:ext cx="116182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세부요소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kumimoji="0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50314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4-8. 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차트</a:t>
            </a:r>
            <a:endParaRPr kumimoji="0" lang="en-US" altLang="ko-KR" sz="14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951730" y="2772519"/>
            <a:ext cx="6729852" cy="20882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0316" algn="ctr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별첨첨부 참고</a:t>
            </a: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/>
            </a:r>
            <a:b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</a:b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(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파일명</a:t>
            </a: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: OOO)</a:t>
            </a:r>
            <a:endParaRPr kumimoji="0" lang="en-US" altLang="ko-KR" sz="1400" b="1" spc="-1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2164" y="324207"/>
            <a:ext cx="116182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세부요소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kumimoji="0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20401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900113"/>
            <a:ext cx="106934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79400" y="2954974"/>
            <a:ext cx="3337324" cy="38141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noAutofit/>
          </a:bodyPr>
          <a:lstStyle/>
          <a:p>
            <a:pPr lvl="0"/>
            <a:r>
              <a:rPr lang="ko-KR" altLang="en-US" sz="1100" b="1" dirty="0" smtClean="0">
                <a:latin typeface="Rix고딕 M" pitchFamily="18" charset="-127"/>
                <a:ea typeface="Rix고딕 M" pitchFamily="18" charset="-127"/>
              </a:rPr>
              <a:t>주요 문헌 </a:t>
            </a:r>
            <a:endParaRPr lang="en-US" altLang="ko-KR" sz="900" b="1" dirty="0" smtClean="0">
              <a:latin typeface="Rix고딕 M" pitchFamily="18" charset="-127"/>
              <a:ea typeface="Rix고딕 M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 smtClean="0">
                <a:latin typeface="Rix고딕 M" pitchFamily="18" charset="-127"/>
                <a:ea typeface="Rix고딕 M" pitchFamily="18" charset="-127"/>
              </a:rPr>
              <a:t>Smith</a:t>
            </a:r>
            <a:r>
              <a:rPr lang="en-US" altLang="ko-KR" sz="900" dirty="0">
                <a:latin typeface="Rix고딕 M" pitchFamily="18" charset="-127"/>
                <a:ea typeface="Rix고딕 M" pitchFamily="18" charset="-127"/>
              </a:rPr>
              <a:t>, S. L., &amp; Mosier, J. N. (1986). </a:t>
            </a:r>
            <a:r>
              <a:rPr lang="en-US" altLang="ko-KR" sz="900" i="1" dirty="0">
                <a:latin typeface="Rix고딕 M" pitchFamily="18" charset="-127"/>
                <a:ea typeface="Rix고딕 M" pitchFamily="18" charset="-127"/>
              </a:rPr>
              <a:t>Guidelines for designing user interface software</a:t>
            </a:r>
            <a:r>
              <a:rPr lang="en-US" altLang="ko-KR" sz="900" dirty="0">
                <a:latin typeface="Rix고딕 M" pitchFamily="18" charset="-127"/>
                <a:ea typeface="Rix고딕 M" pitchFamily="18" charset="-127"/>
              </a:rPr>
              <a:t>. Bedford, MA: Mitre Corporation.</a:t>
            </a:r>
            <a:endParaRPr lang="ko-KR" altLang="en-US" sz="900" dirty="0">
              <a:latin typeface="Rix고딕 M" pitchFamily="18" charset="-127"/>
              <a:ea typeface="Rix고딕 M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>
                <a:latin typeface="Rix고딕 M" pitchFamily="18" charset="-127"/>
                <a:ea typeface="Rix고딕 M" pitchFamily="18" charset="-127"/>
              </a:rPr>
              <a:t>Kirk, A. (2012). </a:t>
            </a:r>
            <a:r>
              <a:rPr lang="en-US" altLang="ko-KR" sz="900" i="1" dirty="0">
                <a:latin typeface="Rix고딕 M" pitchFamily="18" charset="-127"/>
                <a:ea typeface="Rix고딕 M" pitchFamily="18" charset="-127"/>
              </a:rPr>
              <a:t>Data Visualization: a successful design process</a:t>
            </a:r>
            <a:r>
              <a:rPr lang="en-US" altLang="ko-KR" sz="900" dirty="0">
                <a:latin typeface="Rix고딕 M" pitchFamily="18" charset="-127"/>
                <a:ea typeface="Rix고딕 M" pitchFamily="18" charset="-127"/>
              </a:rPr>
              <a:t>. Packt Publishing Ltd.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>
                <a:latin typeface="Rix고딕 M" pitchFamily="18" charset="-127"/>
                <a:ea typeface="Rix고딕 M" pitchFamily="18" charset="-127"/>
              </a:rPr>
              <a:t>Galitz, Wilbert O. </a:t>
            </a:r>
            <a:r>
              <a:rPr lang="en-US" altLang="ko-KR" sz="900" i="1" dirty="0">
                <a:latin typeface="Rix고딕 M" pitchFamily="18" charset="-127"/>
                <a:ea typeface="Rix고딕 M" pitchFamily="18" charset="-127"/>
              </a:rPr>
              <a:t>The essential guide to user interface design: an introduction to GUI design principles and techniques</a:t>
            </a:r>
            <a:r>
              <a:rPr lang="en-US" altLang="ko-KR" sz="900" dirty="0">
                <a:latin typeface="Rix고딕 M" pitchFamily="18" charset="-127"/>
                <a:ea typeface="Rix고딕 M" pitchFamily="18" charset="-127"/>
              </a:rPr>
              <a:t>. John Wiley &amp; Sons, 2007</a:t>
            </a:r>
            <a:r>
              <a:rPr lang="en-US" altLang="ko-KR" sz="900" dirty="0" smtClean="0">
                <a:latin typeface="Rix고딕 M" pitchFamily="18" charset="-127"/>
                <a:ea typeface="Rix고딕 M" pitchFamily="18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srgbClr val="222222"/>
                </a:solidFill>
                <a:latin typeface="Rix고딕 M" pitchFamily="18" charset="-127"/>
                <a:ea typeface="Rix고딕 M" pitchFamily="18" charset="-127"/>
              </a:rPr>
              <a:t>Ahlstrom, Vicki, and Kelly Longo. </a:t>
            </a:r>
            <a:r>
              <a:rPr lang="en-US" altLang="ko-KR" sz="900" i="1" dirty="0">
                <a:solidFill>
                  <a:srgbClr val="222222"/>
                </a:solidFill>
                <a:latin typeface="Rix고딕 M" pitchFamily="18" charset="-127"/>
                <a:ea typeface="Rix고딕 M" pitchFamily="18" charset="-127"/>
              </a:rPr>
              <a:t>Human Factors Design Guide Update (report Number Dot/faa/ct-96/1): A Revision to Chapter 8 Computer Humman Interface Guidelines</a:t>
            </a:r>
            <a:r>
              <a:rPr lang="en-US" altLang="ko-KR" sz="900" dirty="0">
                <a:solidFill>
                  <a:srgbClr val="222222"/>
                </a:solidFill>
                <a:latin typeface="Rix고딕 M" pitchFamily="18" charset="-127"/>
                <a:ea typeface="Rix고딕 M" pitchFamily="18" charset="-127"/>
              </a:rPr>
              <a:t>. Federal Aviation Administration William J. Hughes Technical Center, 2001.</a:t>
            </a:r>
            <a:endParaRPr lang="ko-KR" altLang="en-US" sz="900" dirty="0">
              <a:latin typeface="Rix고딕 M" pitchFamily="18" charset="-127"/>
              <a:ea typeface="Rix고딕 M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 smtClean="0">
                <a:latin typeface="Rix고딕 M" pitchFamily="18" charset="-127"/>
                <a:ea typeface="Rix고딕 M" pitchFamily="18" charset="-127"/>
              </a:rPr>
              <a:t>Hoffman</a:t>
            </a:r>
            <a:r>
              <a:rPr lang="en-US" altLang="ko-KR" sz="900" dirty="0">
                <a:latin typeface="Rix고딕 M" pitchFamily="18" charset="-127"/>
                <a:ea typeface="Rix고딕 M" pitchFamily="18" charset="-127"/>
              </a:rPr>
              <a:t>, </a:t>
            </a:r>
            <a:r>
              <a:rPr lang="en-US" altLang="ko-KR" sz="900" dirty="0" smtClean="0">
                <a:latin typeface="Rix고딕 M" pitchFamily="18" charset="-127"/>
                <a:ea typeface="Rix고딕 M" pitchFamily="18" charset="-127"/>
              </a:rPr>
              <a:t>Visualizations </a:t>
            </a:r>
            <a:r>
              <a:rPr lang="en-US" altLang="ko-KR" sz="900" dirty="0">
                <a:latin typeface="Rix고딕 M" pitchFamily="18" charset="-127"/>
                <a:ea typeface="Rix고딕 M" pitchFamily="18" charset="-127"/>
              </a:rPr>
              <a:t>for High Dimensional Data Mining - Table </a:t>
            </a:r>
            <a:r>
              <a:rPr lang="en-US" altLang="ko-KR" sz="900" dirty="0" smtClean="0">
                <a:latin typeface="Rix고딕 M" pitchFamily="18" charset="-127"/>
                <a:ea typeface="Rix고딕 M" pitchFamily="18" charset="-127"/>
              </a:rPr>
              <a:t>Visualizations, </a:t>
            </a:r>
            <a:r>
              <a:rPr lang="en-US" altLang="ko-KR" sz="900" i="1" dirty="0">
                <a:latin typeface="Rix고딕 M" pitchFamily="18" charset="-127"/>
                <a:ea typeface="Rix고딕 M" pitchFamily="18" charset="-127"/>
              </a:rPr>
              <a:t>IEEE Transactions on Visualization and Computer Graphics </a:t>
            </a:r>
            <a:r>
              <a:rPr lang="en-US" altLang="ko-KR" sz="900" dirty="0">
                <a:latin typeface="Rix고딕 M" pitchFamily="18" charset="-127"/>
                <a:ea typeface="Rix고딕 M" pitchFamily="18" charset="-127"/>
              </a:rPr>
              <a:t>( Volume: 19, Issue: 9, Sept. 2013 </a:t>
            </a:r>
            <a:r>
              <a:rPr lang="en-US" altLang="ko-KR" sz="900" dirty="0" smtClean="0">
                <a:latin typeface="Rix고딕 M" pitchFamily="18" charset="-127"/>
                <a:ea typeface="Rix고딕 M" pitchFamily="18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 smtClean="0">
                <a:latin typeface="Rix고딕 M" pitchFamily="18" charset="-127"/>
                <a:ea typeface="Rix고딕 M" pitchFamily="18" charset="-127"/>
              </a:rPr>
              <a:t>Tonidandel</a:t>
            </a:r>
            <a:r>
              <a:rPr lang="en-US" altLang="ko-KR" sz="900" dirty="0">
                <a:latin typeface="Rix고딕 M" pitchFamily="18" charset="-127"/>
                <a:ea typeface="Rix고딕 M" pitchFamily="18" charset="-127"/>
              </a:rPr>
              <a:t>, S., King, E., &amp; Cortina, J. (Eds.). (2015). </a:t>
            </a:r>
            <a:r>
              <a:rPr lang="en-US" altLang="ko-KR" sz="900" i="1" dirty="0">
                <a:latin typeface="Rix고딕 M" pitchFamily="18" charset="-127"/>
                <a:ea typeface="Rix고딕 M" pitchFamily="18" charset="-127"/>
              </a:rPr>
              <a:t>Big data at work: The data science revolution and organizational psychology</a:t>
            </a:r>
            <a:r>
              <a:rPr lang="en-US" altLang="ko-KR" sz="900" dirty="0">
                <a:latin typeface="Rix고딕 M" pitchFamily="18" charset="-127"/>
                <a:ea typeface="Rix고딕 M" pitchFamily="18" charset="-127"/>
              </a:rPr>
              <a:t>. Routledge.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 smtClean="0">
                <a:latin typeface="Rix고딕 M" pitchFamily="18" charset="-127"/>
                <a:ea typeface="Rix고딕 M" pitchFamily="18" charset="-127"/>
              </a:rPr>
              <a:t>“</a:t>
            </a:r>
            <a:r>
              <a:rPr lang="en-US" altLang="ko-KR" sz="900" dirty="0">
                <a:latin typeface="Rix고딕 M" pitchFamily="18" charset="-127"/>
                <a:ea typeface="Rix고딕 M" pitchFamily="18" charset="-127"/>
              </a:rPr>
              <a:t>Taxonomy of Data Visualization Methods”, http://www.datavizcatalogue.com</a:t>
            </a:r>
            <a:r>
              <a:rPr lang="en-US" altLang="ko-KR" sz="900" dirty="0" smtClean="0">
                <a:latin typeface="Rix고딕 M" pitchFamily="18" charset="-127"/>
                <a:ea typeface="Rix고딕 M" pitchFamily="18" charset="-127"/>
              </a:rPr>
              <a:t>/</a:t>
            </a:r>
            <a:endParaRPr lang="en-US" altLang="ko-KR" sz="900" dirty="0">
              <a:latin typeface="Rix고딕 M" pitchFamily="18" charset="-127"/>
              <a:ea typeface="Rix고딕 M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82495" y="2954974"/>
            <a:ext cx="3105909" cy="381412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Rix고딕 M" pitchFamily="18" charset="-127"/>
                <a:ea typeface="Rix고딕 M" pitchFamily="18" charset="-127"/>
              </a:rPr>
              <a:t>인터페이스</a:t>
            </a:r>
            <a:r>
              <a:rPr lang="en-US" altLang="ko-KR" sz="1100" b="1" dirty="0" smtClean="0">
                <a:solidFill>
                  <a:schemeClr val="tx1"/>
                </a:solidFill>
                <a:latin typeface="Rix고딕 M" pitchFamily="18" charset="-127"/>
                <a:ea typeface="Rix고딕 M" pitchFamily="18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Rix고딕 M" pitchFamily="18" charset="-127"/>
                <a:ea typeface="Rix고딕 M" pitchFamily="18" charset="-127"/>
              </a:rPr>
              <a:t>설계 가이드라인</a:t>
            </a:r>
            <a:endParaRPr lang="en-US" altLang="ko-KR" sz="1100" b="1" dirty="0">
              <a:solidFill>
                <a:schemeClr val="tx1"/>
              </a:solidFill>
              <a:latin typeface="Rix고딕 M" pitchFamily="18" charset="-127"/>
              <a:ea typeface="Rix고딕 M" pitchFamily="18" charset="-127"/>
            </a:endParaRPr>
          </a:p>
          <a:p>
            <a:pPr marL="228600" indent="-228600">
              <a:buAutoNum type="arabicPeriod"/>
            </a:pPr>
            <a:r>
              <a:rPr lang="ko-KR" altLang="en-US" sz="1100" dirty="0" smtClean="0">
                <a:solidFill>
                  <a:schemeClr val="tx1"/>
                </a:solidFill>
                <a:latin typeface="Rix고딕 M" pitchFamily="18" charset="-127"/>
                <a:ea typeface="Rix고딕 M" pitchFamily="18" charset="-127"/>
              </a:rPr>
              <a:t>명시성 향상을 위한 가이드라인</a:t>
            </a:r>
            <a:endParaRPr lang="en-US" altLang="ko-KR" sz="1100" dirty="0">
              <a:solidFill>
                <a:schemeClr val="tx1"/>
              </a:solidFill>
              <a:latin typeface="Rix고딕 M" pitchFamily="18" charset="-127"/>
              <a:ea typeface="Rix고딕 M" pitchFamily="18" charset="-127"/>
            </a:endParaRPr>
          </a:p>
          <a:p>
            <a:pPr marL="228600" indent="-228600">
              <a:buAutoNum type="arabicPeriod"/>
            </a:pPr>
            <a:r>
              <a:rPr lang="ko-KR" altLang="en-US" sz="1100" dirty="0" smtClean="0">
                <a:solidFill>
                  <a:schemeClr val="tx1"/>
                </a:solidFill>
                <a:latin typeface="Rix고딕 M" pitchFamily="18" charset="-127"/>
                <a:ea typeface="Rix고딕 M" pitchFamily="18" charset="-127"/>
              </a:rPr>
              <a:t>사용성 향상을 위한 가이드라인 </a:t>
            </a:r>
            <a:endParaRPr lang="en-US" altLang="ko-KR" sz="1100" dirty="0" smtClean="0">
              <a:solidFill>
                <a:schemeClr val="tx1"/>
              </a:solidFill>
              <a:latin typeface="Rix고딕 M" pitchFamily="18" charset="-127"/>
              <a:ea typeface="Rix고딕 M" pitchFamily="18" charset="-127"/>
            </a:endParaRPr>
          </a:p>
          <a:p>
            <a:pPr marL="228600" indent="-228600">
              <a:buAutoNum type="arabicPeriod"/>
            </a:pPr>
            <a:r>
              <a:rPr lang="ko-KR" altLang="en-US" sz="1100" dirty="0" smtClean="0">
                <a:solidFill>
                  <a:schemeClr val="tx1"/>
                </a:solidFill>
                <a:latin typeface="Rix고딕 M" pitchFamily="18" charset="-127"/>
                <a:ea typeface="Rix고딕 M" pitchFamily="18" charset="-127"/>
              </a:rPr>
              <a:t>인지 부하를 고려한 가이드라인</a:t>
            </a:r>
            <a:endParaRPr lang="en-US" altLang="ko-KR" sz="1100" dirty="0" smtClean="0">
              <a:solidFill>
                <a:schemeClr val="tx1"/>
              </a:solidFill>
              <a:latin typeface="Rix고딕 M" pitchFamily="18" charset="-127"/>
              <a:ea typeface="Rix고딕 M" pitchFamily="18" charset="-127"/>
            </a:endParaRPr>
          </a:p>
          <a:p>
            <a:pPr marL="228600" indent="-228600">
              <a:buAutoNum type="arabicPeriod"/>
            </a:pPr>
            <a:endParaRPr lang="en-US" altLang="ko-KR" sz="1100" dirty="0" smtClean="0">
              <a:solidFill>
                <a:schemeClr val="tx1"/>
              </a:solidFill>
              <a:latin typeface="Rix고딕 M" pitchFamily="18" charset="-127"/>
              <a:ea typeface="Rix고딕 M" pitchFamily="18" charset="-127"/>
            </a:endParaRPr>
          </a:p>
          <a:p>
            <a:endParaRPr lang="en-US" altLang="ko-KR" sz="1100" dirty="0">
              <a:solidFill>
                <a:schemeClr val="tx1"/>
              </a:solidFill>
              <a:latin typeface="Rix고딕 M" pitchFamily="18" charset="-127"/>
              <a:ea typeface="Rix고딕 M" pitchFamily="18" charset="-127"/>
            </a:endParaRPr>
          </a:p>
          <a:p>
            <a:r>
              <a:rPr lang="ko-KR" altLang="en-US" sz="1100" b="1" dirty="0" smtClean="0">
                <a:solidFill>
                  <a:schemeClr val="tx1"/>
                </a:solidFill>
                <a:latin typeface="Rix고딕 M" pitchFamily="18" charset="-127"/>
                <a:ea typeface="Rix고딕 M" pitchFamily="18" charset="-127"/>
              </a:rPr>
              <a:t>차트 가이드라인</a:t>
            </a:r>
            <a:endParaRPr lang="en-US" altLang="ko-KR" sz="1100" b="1" dirty="0" smtClean="0">
              <a:solidFill>
                <a:schemeClr val="tx1"/>
              </a:solidFill>
              <a:latin typeface="Rix고딕 M" pitchFamily="18" charset="-127"/>
              <a:ea typeface="Rix고딕 M" pitchFamily="18" charset="-127"/>
            </a:endParaRPr>
          </a:p>
          <a:p>
            <a:pPr marL="228600" indent="-228600">
              <a:buAutoNum type="arabicPeriod"/>
            </a:pPr>
            <a:r>
              <a:rPr lang="ko-KR" altLang="en-US" sz="1100" dirty="0" smtClean="0">
                <a:solidFill>
                  <a:schemeClr val="tx1"/>
                </a:solidFill>
                <a:latin typeface="Rix고딕 M" pitchFamily="18" charset="-127"/>
                <a:ea typeface="Rix고딕 M" pitchFamily="18" charset="-127"/>
              </a:rPr>
              <a:t>전반적인 가이드라인</a:t>
            </a:r>
            <a:endParaRPr lang="en-US" altLang="ko-KR" sz="1100" dirty="0" smtClean="0">
              <a:solidFill>
                <a:schemeClr val="tx1"/>
              </a:solidFill>
              <a:latin typeface="Rix고딕 M" pitchFamily="18" charset="-127"/>
              <a:ea typeface="Rix고딕 M" pitchFamily="18" charset="-127"/>
            </a:endParaRPr>
          </a:p>
          <a:p>
            <a:pPr marL="361950" lvl="1" indent="-180975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tx1"/>
                </a:solidFill>
                <a:latin typeface="Rix고딕 M" pitchFamily="18" charset="-127"/>
                <a:ea typeface="Rix고딕 M" pitchFamily="18" charset="-127"/>
              </a:rPr>
              <a:t>그래프 설계 요소 </a:t>
            </a:r>
            <a:r>
              <a:rPr lang="en-US" altLang="ko-KR" sz="1100" dirty="0" smtClean="0">
                <a:solidFill>
                  <a:schemeClr val="tx1"/>
                </a:solidFill>
                <a:latin typeface="Rix고딕 M" pitchFamily="18" charset="-127"/>
                <a:ea typeface="Rix고딕 M" pitchFamily="18" charset="-127"/>
              </a:rPr>
              <a:t>(</a:t>
            </a:r>
            <a:r>
              <a:rPr lang="ko-KR" altLang="en-US" sz="1100" dirty="0" smtClean="0">
                <a:solidFill>
                  <a:schemeClr val="tx1"/>
                </a:solidFill>
                <a:latin typeface="Rix고딕 M" pitchFamily="18" charset="-127"/>
                <a:ea typeface="Rix고딕 M" pitchFamily="18" charset="-127"/>
              </a:rPr>
              <a:t>틀</a:t>
            </a:r>
            <a:r>
              <a:rPr lang="en-US" altLang="ko-KR" sz="1100" dirty="0" smtClean="0">
                <a:solidFill>
                  <a:schemeClr val="tx1"/>
                </a:solidFill>
                <a:latin typeface="Rix고딕 M" pitchFamily="18" charset="-127"/>
                <a:ea typeface="Rix고딕 M" pitchFamily="18" charset="-127"/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  <a:latin typeface="Rix고딕 M" pitchFamily="18" charset="-127"/>
                <a:ea typeface="Rix고딕 M" pitchFamily="18" charset="-127"/>
              </a:rPr>
              <a:t>축</a:t>
            </a:r>
            <a:r>
              <a:rPr lang="en-US" altLang="ko-KR" sz="1100" dirty="0" smtClean="0">
                <a:solidFill>
                  <a:schemeClr val="tx1"/>
                </a:solidFill>
                <a:latin typeface="Rix고딕 M" pitchFamily="18" charset="-127"/>
                <a:ea typeface="Rix고딕 M" pitchFamily="18" charset="-127"/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  <a:latin typeface="Rix고딕 M" pitchFamily="18" charset="-127"/>
                <a:ea typeface="Rix고딕 M" pitchFamily="18" charset="-127"/>
              </a:rPr>
              <a:t>제목</a:t>
            </a:r>
            <a:r>
              <a:rPr lang="en-US" altLang="ko-KR" sz="1100" dirty="0" smtClean="0">
                <a:solidFill>
                  <a:schemeClr val="tx1"/>
                </a:solidFill>
                <a:latin typeface="Rix고딕 M" pitchFamily="18" charset="-127"/>
                <a:ea typeface="Rix고딕 M" pitchFamily="18" charset="-127"/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  <a:latin typeface="Rix고딕 M" pitchFamily="18" charset="-127"/>
                <a:ea typeface="Rix고딕 M" pitchFamily="18" charset="-127"/>
              </a:rPr>
              <a:t>라벨</a:t>
            </a:r>
            <a:r>
              <a:rPr lang="en-US" altLang="ko-KR" sz="1100" dirty="0" smtClean="0">
                <a:solidFill>
                  <a:schemeClr val="tx1"/>
                </a:solidFill>
                <a:latin typeface="Rix고딕 M" pitchFamily="18" charset="-127"/>
                <a:ea typeface="Rix고딕 M" pitchFamily="18" charset="-127"/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  <a:latin typeface="Rix고딕 M" pitchFamily="18" charset="-127"/>
                <a:ea typeface="Rix고딕 M" pitchFamily="18" charset="-127"/>
              </a:rPr>
              <a:t>척도</a:t>
            </a:r>
            <a:r>
              <a:rPr lang="en-US" altLang="ko-KR" sz="1100" dirty="0" smtClean="0">
                <a:solidFill>
                  <a:schemeClr val="tx1"/>
                </a:solidFill>
                <a:latin typeface="Rix고딕 M" pitchFamily="18" charset="-127"/>
                <a:ea typeface="Rix고딕 M" pitchFamily="18" charset="-127"/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  <a:latin typeface="Rix고딕 M" pitchFamily="18" charset="-127"/>
                <a:ea typeface="Rix고딕 M" pitchFamily="18" charset="-127"/>
              </a:rPr>
              <a:t>눈금</a:t>
            </a:r>
            <a:r>
              <a:rPr lang="en-US" altLang="ko-KR" sz="1100" dirty="0" smtClean="0">
                <a:solidFill>
                  <a:schemeClr val="tx1"/>
                </a:solidFill>
                <a:latin typeface="Rix고딕 M" pitchFamily="18" charset="-127"/>
                <a:ea typeface="Rix고딕 M" pitchFamily="18" charset="-127"/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  <a:latin typeface="Rix고딕 M" pitchFamily="18" charset="-127"/>
                <a:ea typeface="Rix고딕 M" pitchFamily="18" charset="-127"/>
              </a:rPr>
              <a:t>선</a:t>
            </a:r>
            <a:r>
              <a:rPr lang="en-US" altLang="ko-KR" sz="1100" dirty="0" smtClean="0">
                <a:solidFill>
                  <a:schemeClr val="tx1"/>
                </a:solidFill>
                <a:latin typeface="Rix고딕 M" pitchFamily="18" charset="-127"/>
                <a:ea typeface="Rix고딕 M" pitchFamily="18" charset="-127"/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  <a:latin typeface="Rix고딕 M" pitchFamily="18" charset="-127"/>
                <a:ea typeface="Rix고딕 M" pitchFamily="18" charset="-127"/>
              </a:rPr>
              <a:t>면</a:t>
            </a:r>
            <a:r>
              <a:rPr lang="en-US" altLang="ko-KR" sz="1100" dirty="0" smtClean="0">
                <a:solidFill>
                  <a:schemeClr val="tx1"/>
                </a:solidFill>
                <a:latin typeface="Rix고딕 M" pitchFamily="18" charset="-127"/>
                <a:ea typeface="Rix고딕 M" pitchFamily="18" charset="-127"/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  <a:latin typeface="Rix고딕 M" pitchFamily="18" charset="-127"/>
                <a:ea typeface="Rix고딕 M" pitchFamily="18" charset="-127"/>
              </a:rPr>
              <a:t>부피</a:t>
            </a:r>
            <a:r>
              <a:rPr lang="en-US" altLang="ko-KR" sz="1100" dirty="0" smtClean="0">
                <a:solidFill>
                  <a:schemeClr val="tx1"/>
                </a:solidFill>
                <a:latin typeface="Rix고딕 M" pitchFamily="18" charset="-127"/>
                <a:ea typeface="Rix고딕 M" pitchFamily="18" charset="-127"/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  <a:latin typeface="Rix고딕 M" pitchFamily="18" charset="-127"/>
                <a:ea typeface="Rix고딕 M" pitchFamily="18" charset="-127"/>
              </a:rPr>
              <a:t>크기</a:t>
            </a:r>
            <a:r>
              <a:rPr lang="en-US" altLang="ko-KR" sz="1100" dirty="0" smtClean="0">
                <a:solidFill>
                  <a:schemeClr val="tx1"/>
                </a:solidFill>
                <a:latin typeface="Rix고딕 M" pitchFamily="18" charset="-127"/>
                <a:ea typeface="Rix고딕 M" pitchFamily="18" charset="-127"/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  <a:latin typeface="Rix고딕 M" pitchFamily="18" charset="-127"/>
                <a:ea typeface="Rix고딕 M" pitchFamily="18" charset="-127"/>
              </a:rPr>
              <a:t>방향</a:t>
            </a:r>
            <a:r>
              <a:rPr lang="en-US" altLang="ko-KR" sz="1100" dirty="0" smtClean="0">
                <a:solidFill>
                  <a:schemeClr val="tx1"/>
                </a:solidFill>
                <a:latin typeface="Rix고딕 M" pitchFamily="18" charset="-127"/>
                <a:ea typeface="Rix고딕 M" pitchFamily="18" charset="-127"/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  <a:latin typeface="Rix고딕 M" pitchFamily="18" charset="-127"/>
                <a:ea typeface="Rix고딕 M" pitchFamily="18" charset="-127"/>
              </a:rPr>
              <a:t>색</a:t>
            </a:r>
            <a:r>
              <a:rPr lang="en-US" altLang="ko-KR" sz="1100" dirty="0" smtClean="0">
                <a:solidFill>
                  <a:schemeClr val="tx1"/>
                </a:solidFill>
                <a:latin typeface="Rix고딕 M" pitchFamily="18" charset="-127"/>
                <a:ea typeface="Rix고딕 M" pitchFamily="18" charset="-127"/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  <a:latin typeface="Rix고딕 M" pitchFamily="18" charset="-127"/>
                <a:ea typeface="Rix고딕 M" pitchFamily="18" charset="-127"/>
              </a:rPr>
              <a:t>패턴</a:t>
            </a:r>
            <a:r>
              <a:rPr lang="en-US" altLang="ko-KR" sz="1100" dirty="0" smtClean="0">
                <a:solidFill>
                  <a:schemeClr val="tx1"/>
                </a:solidFill>
                <a:latin typeface="Rix고딕 M" pitchFamily="18" charset="-127"/>
                <a:ea typeface="Rix고딕 M" pitchFamily="18" charset="-127"/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  <a:latin typeface="Rix고딕 M" pitchFamily="18" charset="-127"/>
                <a:ea typeface="Rix고딕 M" pitchFamily="18" charset="-127"/>
              </a:rPr>
              <a:t>형태</a:t>
            </a:r>
            <a:r>
              <a:rPr lang="en-US" altLang="ko-KR" sz="1100" dirty="0" smtClean="0">
                <a:solidFill>
                  <a:schemeClr val="tx1"/>
                </a:solidFill>
                <a:latin typeface="Rix고딕 M" pitchFamily="18" charset="-127"/>
                <a:ea typeface="Rix고딕 M" pitchFamily="18" charset="-127"/>
              </a:rPr>
              <a:t>) </a:t>
            </a:r>
            <a:r>
              <a:rPr lang="ko-KR" altLang="en-US" sz="1100" dirty="0" smtClean="0">
                <a:solidFill>
                  <a:schemeClr val="tx1"/>
                </a:solidFill>
                <a:latin typeface="Rix고딕 M" pitchFamily="18" charset="-127"/>
                <a:ea typeface="Rix고딕 M" pitchFamily="18" charset="-127"/>
              </a:rPr>
              <a:t>각각에 대한 일반적인 디자인 원칙</a:t>
            </a:r>
            <a:endParaRPr lang="en-US" altLang="ko-KR" sz="1100" dirty="0" smtClean="0">
              <a:solidFill>
                <a:schemeClr val="tx1"/>
              </a:solidFill>
              <a:latin typeface="Rix고딕 M" pitchFamily="18" charset="-127"/>
              <a:ea typeface="Rix고딕 M" pitchFamily="18" charset="-127"/>
            </a:endParaRPr>
          </a:p>
          <a:p>
            <a:pPr marL="228600" indent="-228600">
              <a:buAutoNum type="arabicPeriod"/>
            </a:pPr>
            <a:endParaRPr lang="en-US" altLang="ko-KR" sz="1100" dirty="0">
              <a:solidFill>
                <a:schemeClr val="tx1"/>
              </a:solidFill>
              <a:latin typeface="Rix고딕 M" pitchFamily="18" charset="-127"/>
              <a:ea typeface="Rix고딕 M" pitchFamily="18" charset="-127"/>
            </a:endParaRPr>
          </a:p>
          <a:p>
            <a:pPr marL="228600" indent="-228600">
              <a:buAutoNum type="arabicPeriod"/>
            </a:pPr>
            <a:r>
              <a:rPr lang="ko-KR" altLang="en-US" sz="1100" dirty="0" smtClean="0">
                <a:solidFill>
                  <a:schemeClr val="tx1"/>
                </a:solidFill>
                <a:latin typeface="Rix고딕 M" pitchFamily="18" charset="-127"/>
                <a:ea typeface="Rix고딕 M" pitchFamily="18" charset="-127"/>
              </a:rPr>
              <a:t>차트 유형 별 가이드라인</a:t>
            </a:r>
            <a:endParaRPr lang="en-US" altLang="ko-KR" sz="1100" dirty="0" smtClean="0">
              <a:solidFill>
                <a:schemeClr val="tx1"/>
              </a:solidFill>
              <a:latin typeface="Rix고딕 M" pitchFamily="18" charset="-127"/>
              <a:ea typeface="Rix고딕 M" pitchFamily="18" charset="-127"/>
            </a:endParaRPr>
          </a:p>
          <a:p>
            <a:pPr marL="361950" lvl="1" indent="-180975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chemeClr val="tx1"/>
                </a:solidFill>
                <a:latin typeface="Rix고딕 M" pitchFamily="18" charset="-127"/>
                <a:ea typeface="Rix고딕 M" pitchFamily="18" charset="-127"/>
              </a:rPr>
              <a:t>막대 그래프</a:t>
            </a:r>
            <a:r>
              <a:rPr lang="en-US" altLang="ko-KR" sz="1100" dirty="0" smtClean="0">
                <a:solidFill>
                  <a:schemeClr val="tx1"/>
                </a:solidFill>
                <a:latin typeface="Rix고딕 M" pitchFamily="18" charset="-127"/>
                <a:ea typeface="Rix고딕 M" pitchFamily="18" charset="-127"/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  <a:latin typeface="Rix고딕 M" pitchFamily="18" charset="-127"/>
                <a:ea typeface="Rix고딕 M" pitchFamily="18" charset="-127"/>
              </a:rPr>
              <a:t>선형 그래프</a:t>
            </a:r>
            <a:r>
              <a:rPr lang="en-US" altLang="ko-KR" sz="1100" dirty="0" smtClean="0">
                <a:solidFill>
                  <a:schemeClr val="tx1"/>
                </a:solidFill>
                <a:latin typeface="Rix고딕 M" pitchFamily="18" charset="-127"/>
                <a:ea typeface="Rix고딕 M" pitchFamily="18" charset="-127"/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  <a:latin typeface="Rix고딕 M" pitchFamily="18" charset="-127"/>
                <a:ea typeface="Rix고딕 M" pitchFamily="18" charset="-127"/>
              </a:rPr>
              <a:t>영역 그래프</a:t>
            </a:r>
            <a:r>
              <a:rPr lang="en-US" altLang="ko-KR" sz="1100" dirty="0" smtClean="0">
                <a:solidFill>
                  <a:schemeClr val="tx1"/>
                </a:solidFill>
                <a:latin typeface="Rix고딕 M" pitchFamily="18" charset="-127"/>
                <a:ea typeface="Rix고딕 M" pitchFamily="18" charset="-127"/>
              </a:rPr>
              <a:t>, </a:t>
            </a:r>
            <a:br>
              <a:rPr lang="en-US" altLang="ko-KR" sz="1100" dirty="0" smtClean="0">
                <a:solidFill>
                  <a:schemeClr val="tx1"/>
                </a:solidFill>
                <a:latin typeface="Rix고딕 M" pitchFamily="18" charset="-127"/>
                <a:ea typeface="Rix고딕 M" pitchFamily="18" charset="-127"/>
              </a:rPr>
            </a:br>
            <a:r>
              <a:rPr lang="ko-KR" altLang="en-US" sz="1100" dirty="0" smtClean="0">
                <a:solidFill>
                  <a:schemeClr val="tx1"/>
                </a:solidFill>
                <a:latin typeface="Rix고딕 M" pitchFamily="18" charset="-127"/>
                <a:ea typeface="Rix고딕 M" pitchFamily="18" charset="-127"/>
              </a:rPr>
              <a:t>방사형 그래프</a:t>
            </a:r>
            <a:r>
              <a:rPr lang="en-US" altLang="ko-KR" sz="1100" dirty="0" smtClean="0">
                <a:solidFill>
                  <a:schemeClr val="tx1"/>
                </a:solidFill>
                <a:latin typeface="Rix고딕 M" pitchFamily="18" charset="-127"/>
                <a:ea typeface="Rix고딕 M" pitchFamily="18" charset="-127"/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  <a:latin typeface="Rix고딕 M" pitchFamily="18" charset="-127"/>
                <a:ea typeface="Rix고딕 M" pitchFamily="18" charset="-127"/>
              </a:rPr>
              <a:t>다각형 그래프</a:t>
            </a:r>
            <a:r>
              <a:rPr lang="en-US" altLang="ko-KR" sz="1100" dirty="0" smtClean="0">
                <a:solidFill>
                  <a:schemeClr val="tx1"/>
                </a:solidFill>
                <a:latin typeface="Rix고딕 M" pitchFamily="18" charset="-127"/>
                <a:ea typeface="Rix고딕 M" pitchFamily="18" charset="-127"/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  <a:latin typeface="Rix고딕 M" pitchFamily="18" charset="-127"/>
                <a:ea typeface="Rix고딕 M" pitchFamily="18" charset="-127"/>
              </a:rPr>
              <a:t>지도 그래프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278151" y="2954974"/>
            <a:ext cx="3105909" cy="381412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Rix고딕 M" pitchFamily="18" charset="-127"/>
                <a:ea typeface="Rix고딕 M" pitchFamily="18" charset="-127"/>
              </a:rPr>
              <a:t>가이드라인 </a:t>
            </a:r>
            <a:r>
              <a:rPr lang="ko-KR" altLang="en-US" sz="1100" b="1" dirty="0">
                <a:solidFill>
                  <a:schemeClr val="tx1"/>
                </a:solidFill>
                <a:latin typeface="Rix고딕 M" pitchFamily="18" charset="-127"/>
                <a:ea typeface="Rix고딕 M" pitchFamily="18" charset="-127"/>
              </a:rPr>
              <a:t>양식</a:t>
            </a:r>
            <a:endParaRPr lang="en-US" altLang="ko-KR" sz="1100" b="1" dirty="0">
              <a:solidFill>
                <a:schemeClr val="tx1"/>
              </a:solidFill>
              <a:latin typeface="Rix고딕 M" pitchFamily="18" charset="-127"/>
              <a:ea typeface="Rix고딕 M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  <a:latin typeface="Rix고딕 M" pitchFamily="18" charset="-127"/>
                <a:ea typeface="Rix고딕 M" pitchFamily="18" charset="-127"/>
              </a:rPr>
              <a:t>디자이너가 차트 시각화를 할 때 참고할 수 있는 </a:t>
            </a:r>
            <a:r>
              <a:rPr lang="en-US" altLang="ko-KR" sz="1100" dirty="0">
                <a:solidFill>
                  <a:schemeClr val="tx1"/>
                </a:solidFill>
                <a:latin typeface="Rix고딕 M" pitchFamily="18" charset="-127"/>
                <a:ea typeface="Rix고딕 M" pitchFamily="18" charset="-127"/>
              </a:rPr>
              <a:t/>
            </a:r>
            <a:br>
              <a:rPr lang="en-US" altLang="ko-KR" sz="1100" dirty="0">
                <a:solidFill>
                  <a:schemeClr val="tx1"/>
                </a:solidFill>
                <a:latin typeface="Rix고딕 M" pitchFamily="18" charset="-127"/>
                <a:ea typeface="Rix고딕 M" pitchFamily="18" charset="-127"/>
              </a:rPr>
            </a:br>
            <a:r>
              <a:rPr lang="ko-KR" altLang="en-US" sz="1100" dirty="0">
                <a:solidFill>
                  <a:schemeClr val="tx1"/>
                </a:solidFill>
                <a:latin typeface="Rix고딕 M" pitchFamily="18" charset="-127"/>
                <a:ea typeface="Rix고딕 M" pitchFamily="18" charset="-127"/>
              </a:rPr>
              <a:t>가이드라인을 제공</a:t>
            </a:r>
            <a:endParaRPr lang="en-US" altLang="ko-KR" sz="1100" dirty="0">
              <a:solidFill>
                <a:schemeClr val="tx1"/>
              </a:solidFill>
              <a:latin typeface="Rix고딕 M" pitchFamily="18" charset="-127"/>
              <a:ea typeface="Rix고딕 M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/>
                </a:solidFill>
                <a:latin typeface="Rix고딕 M" pitchFamily="18" charset="-127"/>
                <a:ea typeface="Rix고딕 M" pitchFamily="18" charset="-127"/>
              </a:rPr>
              <a:t>원칙에 대한 근거나 세부내용을 함께 제공함으로써 이해도 향상</a:t>
            </a:r>
            <a:endParaRPr lang="en-US" altLang="ko-KR" sz="1100" dirty="0">
              <a:solidFill>
                <a:schemeClr val="tx1"/>
              </a:solidFill>
              <a:latin typeface="Rix고딕 M" pitchFamily="18" charset="-127"/>
              <a:ea typeface="Rix고딕 M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968" y="3942420"/>
            <a:ext cx="2618276" cy="1330614"/>
          </a:xfrm>
          <a:prstGeom prst="rect">
            <a:avLst/>
          </a:prstGeom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474" y="5367164"/>
            <a:ext cx="2667263" cy="128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377956" y="2701133"/>
            <a:ext cx="2455836" cy="21540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Rix고딕 M" pitchFamily="18" charset="-127"/>
                <a:ea typeface="Rix고딕 M" pitchFamily="18" charset="-127"/>
              </a:rPr>
              <a:t>문헌 수집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4196393" y="2722312"/>
            <a:ext cx="2455836" cy="19422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Rix고딕 M" pitchFamily="18" charset="-127"/>
                <a:ea typeface="Rix고딕 M" pitchFamily="18" charset="-127"/>
              </a:rPr>
              <a:t>가이드라인 구성 방안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7634822" y="2711722"/>
            <a:ext cx="2455836" cy="19422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Rix고딕 M" pitchFamily="18" charset="-127"/>
                <a:ea typeface="Rix고딕 M" pitchFamily="18" charset="-127"/>
              </a:rPr>
              <a:t>가이드라인 작성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79400" y="1692399"/>
            <a:ext cx="10202740" cy="86409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473026" lvl="1" indent="0" defTabSz="946052"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차트 시각화에 관련된 문헌을 기반으로 실무에 도움이 되는 가이드라인 </a:t>
            </a:r>
            <a:r>
              <a:rPr lang="ko-KR" altLang="en-US" sz="1200" b="1" dirty="0" smtClean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작성</a:t>
            </a:r>
            <a:endParaRPr lang="en-US" altLang="ko-KR" sz="1200" b="1" dirty="0" smtClean="0">
              <a:solidFill>
                <a:prstClr val="black"/>
              </a:solidFill>
              <a:latin typeface="Rix고딕 M" pitchFamily="18" charset="-127"/>
              <a:ea typeface="Rix고딕 M" pitchFamily="18" charset="-127"/>
            </a:endParaRPr>
          </a:p>
          <a:p>
            <a:pPr marL="644476" lvl="1" indent="-171450" defTabSz="946052">
              <a:buFont typeface="Arial" panose="020B0604020202020204" pitchFamily="34" charset="0"/>
              <a:buChar char="•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관련 </a:t>
            </a:r>
            <a:r>
              <a:rPr lang="en-US" altLang="ko-KR" sz="1200" dirty="0" smtClean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text book, journal, website </a:t>
            </a:r>
            <a:r>
              <a:rPr lang="ko-KR" altLang="en-US" sz="1200" dirty="0" smtClean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등에서 관련 내용 추출</a:t>
            </a:r>
            <a:endParaRPr lang="en-US" altLang="ko-KR" sz="1200" dirty="0" smtClean="0">
              <a:solidFill>
                <a:prstClr val="black"/>
              </a:solidFill>
              <a:latin typeface="Rix고딕 M" pitchFamily="18" charset="-127"/>
              <a:ea typeface="Rix고딕 M" pitchFamily="18" charset="-127"/>
            </a:endParaRPr>
          </a:p>
          <a:p>
            <a:pPr marL="644476" lvl="1" indent="-171450" defTabSz="946052">
              <a:buFont typeface="Arial" panose="020B0604020202020204" pitchFamily="34" charset="0"/>
              <a:buChar char="•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전반적인 </a:t>
            </a:r>
            <a:r>
              <a:rPr lang="en-US" altLang="ko-KR" sz="1200" u="sng" dirty="0" smtClean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UI </a:t>
            </a:r>
            <a:r>
              <a:rPr lang="ko-KR" altLang="en-US" sz="1200" u="sng" dirty="0" smtClean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설계 원칙 및 차트 종류 별 적합한 시각화 가이드라인 </a:t>
            </a:r>
            <a:r>
              <a:rPr lang="ko-KR" altLang="en-US" sz="1200" dirty="0" smtClean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작성</a:t>
            </a:r>
            <a:endParaRPr lang="en-US" altLang="ko-KR" sz="1200" dirty="0" smtClean="0">
              <a:solidFill>
                <a:prstClr val="black"/>
              </a:solidFill>
              <a:latin typeface="Rix고딕 M" pitchFamily="18" charset="-127"/>
              <a:ea typeface="Rix고딕 M" pitchFamily="18" charset="-127"/>
            </a:endParaRPr>
          </a:p>
          <a:p>
            <a:pPr marL="644476" lvl="1" indent="-171450" defTabSz="946052">
              <a:buFont typeface="Arial" panose="020B0604020202020204" pitchFamily="34" charset="0"/>
              <a:buChar char="•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실무에 적용 가능한 수준으로 지침 제시</a:t>
            </a:r>
            <a:endParaRPr lang="en-US" altLang="ko-KR" sz="1200" dirty="0">
              <a:solidFill>
                <a:prstClr val="black"/>
              </a:solidFill>
              <a:latin typeface="Rix고딕 M" pitchFamily="18" charset="-127"/>
              <a:ea typeface="Rix고딕 M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9400" y="1188343"/>
            <a:ext cx="102027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26" algn="ctr" defTabSz="946052">
              <a:defRPr/>
            </a:pPr>
            <a:r>
              <a:rPr lang="en-US" altLang="ko-KR" sz="1800" b="1" dirty="0" smtClean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[</a:t>
            </a:r>
            <a:r>
              <a:rPr lang="ko-KR" altLang="en-US" sz="1800" b="1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시각화 표현 방법의 가이드라인 </a:t>
            </a:r>
            <a:r>
              <a:rPr lang="en-US" altLang="ko-KR" sz="1800" b="1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: </a:t>
            </a:r>
            <a:r>
              <a:rPr lang="ko-KR" altLang="en-US" sz="1800" b="1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차트</a:t>
            </a:r>
            <a:r>
              <a:rPr lang="en-US" altLang="ko-KR" sz="1800" b="1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, </a:t>
            </a:r>
            <a:r>
              <a:rPr lang="ko-KR" altLang="en-US" sz="1800" b="1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그래프</a:t>
            </a:r>
            <a:r>
              <a:rPr lang="en-US" altLang="ko-KR" sz="1800" b="1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, </a:t>
            </a:r>
            <a:r>
              <a:rPr lang="ko-KR" altLang="en-US" sz="1800" b="1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도형</a:t>
            </a:r>
            <a:r>
              <a:rPr lang="en-US" altLang="ko-KR" sz="1800" b="1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, </a:t>
            </a:r>
            <a:r>
              <a:rPr lang="ko-KR" altLang="en-US" sz="1800" b="1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그래픽 등 시각화 </a:t>
            </a:r>
            <a:r>
              <a:rPr lang="ko-KR" altLang="en-US" sz="1800" b="1" dirty="0" smtClean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가이드라인</a:t>
            </a:r>
            <a:r>
              <a:rPr lang="en-US" altLang="ko-KR" sz="1800" b="1" dirty="0" smtClean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]</a:t>
            </a:r>
            <a:endParaRPr lang="ko-KR" altLang="en-US" sz="1800" b="1" dirty="0">
              <a:solidFill>
                <a:prstClr val="black"/>
              </a:solidFill>
              <a:latin typeface="Rix고딕 M" pitchFamily="18" charset="-127"/>
              <a:ea typeface="Rix고딕 M" pitchFamily="18" charset="-127"/>
            </a:endParaRPr>
          </a:p>
        </p:txBody>
      </p:sp>
      <p:sp>
        <p:nvSpPr>
          <p:cNvPr id="2" name="오른쪽 화살표 1"/>
          <p:cNvSpPr/>
          <p:nvPr/>
        </p:nvSpPr>
        <p:spPr>
          <a:xfrm>
            <a:off x="3616724" y="4513208"/>
            <a:ext cx="361824" cy="348829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3" name="오른쪽 화살표 22"/>
          <p:cNvSpPr/>
          <p:nvPr/>
        </p:nvSpPr>
        <p:spPr>
          <a:xfrm>
            <a:off x="6988404" y="4513208"/>
            <a:ext cx="361824" cy="348829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49695" y="369403"/>
            <a:ext cx="307931" cy="3079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2164" y="252239"/>
            <a:ext cx="223330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시각화 </a:t>
            </a:r>
            <a:r>
              <a:rPr lang="en-US" altLang="ko-KR" sz="18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_ </a:t>
            </a:r>
            <a:r>
              <a:rPr lang="ko-KR" altLang="en-US" sz="18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차트의 표현</a:t>
            </a:r>
            <a:endParaRPr lang="ko-KR" altLang="en-US" sz="1800" b="1" dirty="0">
              <a:ln>
                <a:solidFill>
                  <a:schemeClr val="tx2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57593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900113"/>
            <a:ext cx="106934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9400" y="1692399"/>
            <a:ext cx="10202740" cy="86409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473026" lvl="1" indent="0" defTabSz="946052"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데이터 타입을 고려하여 적절한 차트 종류 제시</a:t>
            </a:r>
          </a:p>
          <a:p>
            <a:pPr marL="644476" lvl="1" indent="-171450" defTabSz="946052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데이터 시각화 목적과 데이터 유형에 따라 적합한 차트의 유형 문헌 연구</a:t>
            </a:r>
          </a:p>
          <a:p>
            <a:pPr marL="644476" lvl="1" indent="-171450" defTabSz="946052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관련 </a:t>
            </a:r>
            <a:r>
              <a:rPr lang="en-US" altLang="ko-KR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text book, journal, website </a:t>
            </a:r>
            <a:r>
              <a:rPr lang="ko-KR" altLang="en-US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등에서 관련 내용 추출 후 데이터 시각화 목적에 따라 내용 </a:t>
            </a:r>
            <a:r>
              <a:rPr lang="ko-KR" altLang="en-US" sz="1200" dirty="0" smtClean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분류</a:t>
            </a:r>
            <a:endParaRPr lang="ko-KR" altLang="en-US" sz="1200" dirty="0">
              <a:solidFill>
                <a:prstClr val="black"/>
              </a:solidFill>
              <a:latin typeface="Rix고딕 M" pitchFamily="18" charset="-127"/>
              <a:ea typeface="Rix고딕 M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9400" y="1188343"/>
            <a:ext cx="102027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26" algn="ctr" defTabSz="946052">
              <a:defRPr/>
            </a:pPr>
            <a:r>
              <a:rPr lang="en-US" altLang="ko-KR" sz="1800" b="1" dirty="0" smtClean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[</a:t>
            </a:r>
            <a:r>
              <a:rPr lang="ko-KR" altLang="en-US" sz="1800" b="1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차트 종류 선택을 위한 가이드라인 </a:t>
            </a:r>
            <a:r>
              <a:rPr lang="ko-KR" altLang="en-US" sz="1800" b="1" dirty="0" smtClean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예시</a:t>
            </a:r>
            <a:r>
              <a:rPr lang="en-US" altLang="ko-KR" sz="1800" b="1" dirty="0" smtClean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]</a:t>
            </a:r>
            <a:endParaRPr lang="ko-KR" altLang="en-US" sz="1800" b="1" dirty="0">
              <a:solidFill>
                <a:prstClr val="black"/>
              </a:solidFill>
              <a:latin typeface="Rix고딕 M" pitchFamily="18" charset="-127"/>
              <a:ea typeface="Rix고딕 M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75178" y="2772519"/>
            <a:ext cx="10215021" cy="3150245"/>
            <a:chOff x="339098" y="2769006"/>
            <a:chExt cx="11199942" cy="336579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9098" y="2769006"/>
              <a:ext cx="5167842" cy="33657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9640" y="2769006"/>
              <a:ext cx="6019400" cy="33657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0" name="타원 9"/>
          <p:cNvSpPr/>
          <p:nvPr/>
        </p:nvSpPr>
        <p:spPr>
          <a:xfrm>
            <a:off x="249695" y="369403"/>
            <a:ext cx="307931" cy="3079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2164" y="252239"/>
            <a:ext cx="223330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시각화 </a:t>
            </a:r>
            <a:r>
              <a:rPr lang="en-US" altLang="ko-KR" sz="18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_ </a:t>
            </a:r>
            <a:r>
              <a:rPr lang="ko-KR" altLang="en-US" sz="18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차트의 선택</a:t>
            </a:r>
            <a:endParaRPr lang="ko-KR" altLang="en-US" sz="1800" b="1" dirty="0">
              <a:ln>
                <a:solidFill>
                  <a:schemeClr val="tx2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96614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900113"/>
            <a:ext cx="106934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261938" y="1044575"/>
            <a:ext cx="609974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700">
                <a:solidFill>
                  <a:schemeClr val="tx1"/>
                </a:solidFill>
                <a:latin typeface="Malgun Gothic" pitchFamily="50" charset="-127"/>
                <a:ea typeface="Malgun Gothic" pitchFamily="50" charset="-127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Malgun Gothic" pitchFamily="50" charset="-127"/>
                <a:ea typeface="Malgun Gothic" pitchFamily="50" charset="-127"/>
              </a:defRPr>
            </a:lvl2pPr>
            <a:lvl3pPr marL="1143000" indent="-228600">
              <a:defRPr sz="2700">
                <a:solidFill>
                  <a:schemeClr val="tx1"/>
                </a:solidFill>
                <a:latin typeface="Malgun Gothic" pitchFamily="50" charset="-127"/>
                <a:ea typeface="Malgun Gothic" pitchFamily="50" charset="-127"/>
              </a:defRPr>
            </a:lvl3pPr>
            <a:lvl4pPr marL="1600200" indent="-228600">
              <a:defRPr sz="2300">
                <a:solidFill>
                  <a:schemeClr val="tx1"/>
                </a:solidFill>
                <a:latin typeface="Malgun Gothic" pitchFamily="50" charset="-127"/>
                <a:ea typeface="Malgun Gothic" pitchFamily="50" charset="-127"/>
              </a:defRPr>
            </a:lvl4pPr>
            <a:lvl5pPr marL="2057400" indent="-228600">
              <a:defRPr sz="2300">
                <a:solidFill>
                  <a:schemeClr val="tx1"/>
                </a:solidFill>
                <a:latin typeface="Malgun Gothic" pitchFamily="50" charset="-127"/>
                <a:ea typeface="Malgun Gothic" pitchFamily="50" charset="-127"/>
              </a:defRPr>
            </a:lvl5pPr>
            <a:lvl6pPr marL="2514600" indent="-228600" defTabSz="1042988" eaLnBrk="0" fontAlgn="base" hangingPunct="0">
              <a:spcAft>
                <a:spcPct val="0"/>
              </a:spcAft>
              <a:buFont typeface="Arial" charset="0"/>
              <a:buChar char="»"/>
              <a:defRPr sz="2300">
                <a:solidFill>
                  <a:schemeClr val="tx1"/>
                </a:solidFill>
                <a:latin typeface="Malgun Gothic" pitchFamily="50" charset="-127"/>
                <a:ea typeface="Malgun Gothic" pitchFamily="50" charset="-127"/>
              </a:defRPr>
            </a:lvl6pPr>
            <a:lvl7pPr marL="2971800" indent="-228600" defTabSz="1042988" eaLnBrk="0" fontAlgn="base" hangingPunct="0">
              <a:spcAft>
                <a:spcPct val="0"/>
              </a:spcAft>
              <a:buFont typeface="Arial" charset="0"/>
              <a:buChar char="»"/>
              <a:defRPr sz="2300">
                <a:solidFill>
                  <a:schemeClr val="tx1"/>
                </a:solidFill>
                <a:latin typeface="Malgun Gothic" pitchFamily="50" charset="-127"/>
                <a:ea typeface="Malgun Gothic" pitchFamily="50" charset="-127"/>
              </a:defRPr>
            </a:lvl7pPr>
            <a:lvl8pPr marL="3429000" indent="-228600" defTabSz="1042988" eaLnBrk="0" fontAlgn="base" hangingPunct="0">
              <a:spcAft>
                <a:spcPct val="0"/>
              </a:spcAft>
              <a:buFont typeface="Arial" charset="0"/>
              <a:buChar char="»"/>
              <a:defRPr sz="2300">
                <a:solidFill>
                  <a:schemeClr val="tx1"/>
                </a:solidFill>
                <a:latin typeface="Malgun Gothic" pitchFamily="50" charset="-127"/>
                <a:ea typeface="Malgun Gothic" pitchFamily="50" charset="-127"/>
              </a:defRPr>
            </a:lvl8pPr>
            <a:lvl9pPr marL="3886200" indent="-228600" defTabSz="1042988" eaLnBrk="0" fontAlgn="base" hangingPunct="0">
              <a:spcAft>
                <a:spcPct val="0"/>
              </a:spcAft>
              <a:buFont typeface="Arial" charset="0"/>
              <a:buChar char="»"/>
              <a:defRPr sz="2300">
                <a:solidFill>
                  <a:schemeClr val="tx1"/>
                </a:solidFill>
                <a:latin typeface="Malgun Gothic" pitchFamily="50" charset="-127"/>
                <a:ea typeface="Malgun Gothic" pitchFamily="50" charset="-127"/>
              </a:defRPr>
            </a:lvl9pPr>
          </a:lstStyle>
          <a:p>
            <a:r>
              <a:rPr kumimoji="0" lang="ko-KR" altLang="en-US" sz="1400" dirty="0">
                <a:latin typeface="Rix고딕 M" pitchFamily="18" charset="-127"/>
                <a:ea typeface="Rix고딕 M" pitchFamily="18" charset="-127"/>
              </a:rPr>
              <a:t>시각화 표현 방법의 가이드라인 </a:t>
            </a:r>
            <a:r>
              <a:rPr kumimoji="0" lang="en-US" altLang="ko-KR" sz="1400" dirty="0">
                <a:latin typeface="Rix고딕 M" pitchFamily="18" charset="-127"/>
                <a:ea typeface="Rix고딕 M" pitchFamily="18" charset="-127"/>
              </a:rPr>
              <a:t>: </a:t>
            </a:r>
            <a:r>
              <a:rPr kumimoji="0" lang="ko-KR" altLang="en-US" sz="1400" dirty="0">
                <a:latin typeface="Rix고딕 M" pitchFamily="18" charset="-127"/>
                <a:ea typeface="Rix고딕 M" pitchFamily="18" charset="-127"/>
              </a:rPr>
              <a:t>차트</a:t>
            </a:r>
            <a:r>
              <a:rPr kumimoji="0" lang="en-US" altLang="ko-KR" sz="1400" dirty="0">
                <a:latin typeface="Rix고딕 M" pitchFamily="18" charset="-127"/>
                <a:ea typeface="Rix고딕 M" pitchFamily="18" charset="-127"/>
              </a:rPr>
              <a:t>, </a:t>
            </a:r>
            <a:r>
              <a:rPr kumimoji="0" lang="ko-KR" altLang="en-US" sz="1400" dirty="0">
                <a:latin typeface="Rix고딕 M" pitchFamily="18" charset="-127"/>
                <a:ea typeface="Rix고딕 M" pitchFamily="18" charset="-127"/>
              </a:rPr>
              <a:t>그래프</a:t>
            </a:r>
            <a:r>
              <a:rPr kumimoji="0" lang="en-US" altLang="ko-KR" sz="1400" dirty="0">
                <a:latin typeface="Rix고딕 M" pitchFamily="18" charset="-127"/>
                <a:ea typeface="Rix고딕 M" pitchFamily="18" charset="-127"/>
              </a:rPr>
              <a:t>, </a:t>
            </a:r>
            <a:r>
              <a:rPr kumimoji="0" lang="ko-KR" altLang="en-US" sz="1400" dirty="0">
                <a:latin typeface="Rix고딕 M" pitchFamily="18" charset="-127"/>
                <a:ea typeface="Rix고딕 M" pitchFamily="18" charset="-127"/>
              </a:rPr>
              <a:t>도형</a:t>
            </a:r>
            <a:r>
              <a:rPr kumimoji="0" lang="en-US" altLang="ko-KR" sz="1400" dirty="0">
                <a:latin typeface="Rix고딕 M" pitchFamily="18" charset="-127"/>
                <a:ea typeface="Rix고딕 M" pitchFamily="18" charset="-127"/>
              </a:rPr>
              <a:t>, </a:t>
            </a:r>
            <a:r>
              <a:rPr kumimoji="0" lang="ko-KR" altLang="en-US" sz="1400" dirty="0">
                <a:latin typeface="Rix고딕 M" pitchFamily="18" charset="-127"/>
                <a:ea typeface="Rix고딕 M" pitchFamily="18" charset="-127"/>
              </a:rPr>
              <a:t>그래픽 등 시각화 </a:t>
            </a:r>
            <a:r>
              <a:rPr kumimoji="0" lang="ko-KR" altLang="en-US" sz="1400" dirty="0" smtClean="0">
                <a:latin typeface="Rix고딕 M" pitchFamily="18" charset="-127"/>
                <a:ea typeface="Rix고딕 M" pitchFamily="18" charset="-127"/>
              </a:rPr>
              <a:t>가이드라인</a:t>
            </a:r>
            <a:endParaRPr kumimoji="0" lang="ko-KR" altLang="en-US" sz="1400" dirty="0">
              <a:latin typeface="Rix고딕 M" pitchFamily="18" charset="-127"/>
              <a:ea typeface="Rix고딕 M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6794612"/>
              </p:ext>
            </p:extLst>
          </p:nvPr>
        </p:nvGraphicFramePr>
        <p:xfrm>
          <a:off x="377825" y="1547813"/>
          <a:ext cx="9793288" cy="5113337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448322"/>
                <a:gridCol w="2448322"/>
                <a:gridCol w="2448322"/>
                <a:gridCol w="2448322"/>
              </a:tblGrid>
              <a:tr h="1872489"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1442" marR="91442" marT="45727" marB="45727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1442" marR="91442" marT="45727" marB="45727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1442" marR="91442" marT="45727" marB="457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1442" marR="91442" marT="45727" marB="45727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48170">
                <a:tc gridSpan="2"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Rix고딕 M" panose="02020603020101020101" pitchFamily="18" charset="-127"/>
                          <a:ea typeface="Rix고딕 M" panose="02020603020101020101" pitchFamily="18" charset="-127"/>
                        </a:rPr>
                        <a:t>Line</a:t>
                      </a:r>
                      <a:r>
                        <a:rPr lang="ko-KR" altLang="en-US" sz="1100" dirty="0" smtClean="0">
                          <a:latin typeface="Rix고딕 M" panose="02020603020101020101" pitchFamily="18" charset="-127"/>
                          <a:ea typeface="Rix고딕 M" panose="02020603020101020101" pitchFamily="18" charset="-127"/>
                        </a:rPr>
                        <a:t>차트 </a:t>
                      </a:r>
                      <a:r>
                        <a:rPr lang="en-US" altLang="ko-KR" sz="1100" dirty="0" smtClean="0">
                          <a:latin typeface="Rix고딕 M" panose="02020603020101020101" pitchFamily="18" charset="-127"/>
                          <a:ea typeface="Rix고딕 M" panose="02020603020101020101" pitchFamily="18" charset="-127"/>
                        </a:rPr>
                        <a:t>: </a:t>
                      </a:r>
                      <a:r>
                        <a:rPr lang="ko-KR" altLang="en-US" sz="1100" dirty="0" smtClean="0">
                          <a:latin typeface="Rix고딕 M" pitchFamily="18" charset="-127"/>
                          <a:ea typeface="Rix고딕 M" pitchFamily="18" charset="-127"/>
                        </a:rPr>
                        <a:t>시간에 따라 변하는 그래프를 그릴 때 가장 효과적임</a:t>
                      </a:r>
                      <a:r>
                        <a:rPr lang="en-US" altLang="ko-KR" sz="1100" dirty="0" smtClean="0">
                          <a:latin typeface="Rix고딕 M" pitchFamily="18" charset="-127"/>
                          <a:ea typeface="Rix고딕 M" pitchFamily="18" charset="-127"/>
                        </a:rPr>
                        <a:t>.</a:t>
                      </a:r>
                      <a:r>
                        <a:rPr lang="ko-KR" altLang="en-US" sz="1100" dirty="0" smtClean="0">
                          <a:latin typeface="Rix고딕 M" pitchFamily="18" charset="-127"/>
                          <a:ea typeface="Rix고딕 M" pitchFamily="18" charset="-127"/>
                        </a:rPr>
                        <a:t> 시간에 따라 연속형 데이터를 표현함</a:t>
                      </a:r>
                      <a:r>
                        <a:rPr lang="en-US" altLang="ko-KR" sz="1100" dirty="0" smtClean="0">
                          <a:latin typeface="Rix고딕 M" pitchFamily="18" charset="-127"/>
                          <a:ea typeface="Rix고딕 M" pitchFamily="18" charset="-127"/>
                        </a:rPr>
                        <a:t>.</a:t>
                      </a:r>
                    </a:p>
                  </a:txBody>
                  <a:tcPr marL="91442" marR="91442" marT="45727" marB="45727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고딕 M" panose="02020603020101020101" pitchFamily="18" charset="-127"/>
                        <a:ea typeface="Rix고딕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Rix고딕 M" pitchFamily="18" charset="-127"/>
                          <a:ea typeface="Rix고딕 M" pitchFamily="18" charset="-127"/>
                        </a:rPr>
                        <a:t>Dot plot</a:t>
                      </a:r>
                      <a:r>
                        <a:rPr lang="ko-KR" altLang="en-US" sz="1100" dirty="0" smtClean="0">
                          <a:latin typeface="Rix고딕 M" pitchFamily="18" charset="-127"/>
                          <a:ea typeface="Rix고딕 M" pitchFamily="18" charset="-127"/>
                        </a:rPr>
                        <a:t>은 점을 통해 값을 나타내어 범주형 변수를 비교할 수 있는 데이터 시각화 방법으로서</a:t>
                      </a:r>
                      <a:r>
                        <a:rPr lang="en-US" altLang="ko-KR" sz="1100" dirty="0" smtClean="0">
                          <a:latin typeface="Rix고딕 M" pitchFamily="18" charset="-127"/>
                          <a:ea typeface="Rix고딕 M" pitchFamily="18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Rix고딕 M" pitchFamily="18" charset="-127"/>
                          <a:ea typeface="Rix고딕 M" pitchFamily="18" charset="-127"/>
                        </a:rPr>
                        <a:t>정렬을 통해 값들의 범위나 분포를 쉽게 알 수 있으므로 과학과 통계학에서 주로 사용됨 </a:t>
                      </a:r>
                      <a:endParaRPr lang="ko-KR" altLang="en-US" sz="1100" dirty="0">
                        <a:latin typeface="Rix고딕 M" panose="02020603020101020101" pitchFamily="18" charset="-127"/>
                        <a:ea typeface="Rix고딕 M" panose="02020603020101020101" pitchFamily="18" charset="-127"/>
                      </a:endParaRPr>
                    </a:p>
                  </a:txBody>
                  <a:tcPr marL="91442" marR="91442" marT="45727" marB="457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고딕 M" panose="02020603020101020101" pitchFamily="18" charset="-127"/>
                        <a:ea typeface="Rix고딕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94703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고딕 M" panose="02020603020101020101" pitchFamily="18" charset="-127"/>
                        <a:ea typeface="Rix고딕 M" panose="02020603020101020101" pitchFamily="18" charset="-127"/>
                      </a:endParaRPr>
                    </a:p>
                  </a:txBody>
                  <a:tcPr marL="91442" marR="91442" marT="45727" marB="45727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고딕 M" panose="02020603020101020101" pitchFamily="18" charset="-127"/>
                        <a:ea typeface="Rix고딕 M" panose="02020603020101020101" pitchFamily="18" charset="-127"/>
                      </a:endParaRPr>
                    </a:p>
                  </a:txBody>
                  <a:tcPr marL="91442" marR="91442" marT="45727" marB="45727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고딕 M" panose="02020603020101020101" pitchFamily="18" charset="-127"/>
                        <a:ea typeface="Rix고딕 M" panose="02020603020101020101" pitchFamily="18" charset="-127"/>
                      </a:endParaRPr>
                    </a:p>
                  </a:txBody>
                  <a:tcPr marL="91442" marR="91442" marT="45727" marB="4572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고딕 M" panose="02020603020101020101" pitchFamily="18" charset="-127"/>
                        <a:ea typeface="Rix고딕 M" panose="02020603020101020101" pitchFamily="18" charset="-127"/>
                      </a:endParaRPr>
                    </a:p>
                  </a:txBody>
                  <a:tcPr marL="91442" marR="91442" marT="45727" marB="45727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9797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Rix고딕 M" panose="02020603020101020101" pitchFamily="18" charset="-127"/>
                          <a:ea typeface="Rix고딕 M" panose="02020603020101020101" pitchFamily="18" charset="-127"/>
                        </a:rPr>
                        <a:t>BAR</a:t>
                      </a:r>
                      <a:r>
                        <a:rPr lang="ko-KR" altLang="en-US" sz="1100" dirty="0" smtClean="0">
                          <a:latin typeface="Rix고딕 M" panose="02020603020101020101" pitchFamily="18" charset="-127"/>
                          <a:ea typeface="Rix고딕 M" panose="02020603020101020101" pitchFamily="18" charset="-127"/>
                        </a:rPr>
                        <a:t>차트 </a:t>
                      </a:r>
                      <a:r>
                        <a:rPr lang="en-US" altLang="ko-KR" sz="1100" dirty="0" smtClean="0">
                          <a:latin typeface="Rix고딕 M" panose="02020603020101020101" pitchFamily="18" charset="-127"/>
                          <a:ea typeface="Rix고딕 M" panose="02020603020101020101" pitchFamily="18" charset="-127"/>
                        </a:rPr>
                        <a:t>:</a:t>
                      </a:r>
                      <a:r>
                        <a:rPr lang="ko-KR" altLang="en-US" sz="1100" dirty="0" smtClean="0">
                          <a:latin typeface="Rix고딕 M" pitchFamily="18" charset="-127"/>
                          <a:ea typeface="Rix고딕 M" pitchFamily="18" charset="-127"/>
                        </a:rPr>
                        <a:t>바 그래프는 </a:t>
                      </a:r>
                      <a:r>
                        <a:rPr lang="en-US" altLang="ko-KR" sz="1100" dirty="0" smtClean="0">
                          <a:latin typeface="Rix고딕 M" pitchFamily="18" charset="-127"/>
                          <a:ea typeface="Rix고딕 M" pitchFamily="18" charset="-127"/>
                        </a:rPr>
                        <a:t>bar</a:t>
                      </a:r>
                      <a:r>
                        <a:rPr lang="ko-KR" altLang="en-US" sz="1100" dirty="0" smtClean="0">
                          <a:latin typeface="Rix고딕 M" pitchFamily="18" charset="-127"/>
                          <a:ea typeface="Rix고딕 M" pitchFamily="18" charset="-127"/>
                        </a:rPr>
                        <a:t>의 높이나 길이로 데이터를 전달하는 방법으로서</a:t>
                      </a:r>
                      <a:r>
                        <a:rPr lang="en-US" altLang="ko-KR" sz="1100" dirty="0" smtClean="0">
                          <a:latin typeface="Rix고딕 M" pitchFamily="18" charset="-127"/>
                          <a:ea typeface="Rix고딕 M" pitchFamily="18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Rix고딕 M" pitchFamily="18" charset="-127"/>
                          <a:ea typeface="Rix고딕 M" pitchFamily="18" charset="-127"/>
                        </a:rPr>
                        <a:t>카테고리들 간 상대적</a:t>
                      </a:r>
                      <a:r>
                        <a:rPr lang="en-US" altLang="ko-KR" sz="1100" dirty="0" smtClean="0">
                          <a:latin typeface="Rix고딕 M" pitchFamily="18" charset="-127"/>
                          <a:ea typeface="Rix고딕 M" pitchFamily="18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Rix고딕 M" pitchFamily="18" charset="-127"/>
                          <a:ea typeface="Rix고딕 M" pitchFamily="18" charset="-127"/>
                        </a:rPr>
                        <a:t>절대적 값을 비교</a:t>
                      </a:r>
                      <a:endParaRPr lang="ko-KR" altLang="en-US" sz="1100" dirty="0">
                        <a:latin typeface="Rix고딕 M" panose="02020603020101020101" pitchFamily="18" charset="-127"/>
                        <a:ea typeface="Rix고딕 M" panose="02020603020101020101" pitchFamily="18" charset="-127"/>
                      </a:endParaRPr>
                    </a:p>
                  </a:txBody>
                  <a:tcPr marL="91442" marR="91442" marT="45727" marB="45727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고딕 M" panose="02020603020101020101" pitchFamily="18" charset="-127"/>
                        <a:ea typeface="Rix고딕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Rix고딕 M" pitchFamily="18" charset="-127"/>
                          <a:ea typeface="Rix고딕 M" pitchFamily="18" charset="-127"/>
                        </a:rPr>
                        <a:t>Radial chart : </a:t>
                      </a:r>
                      <a:r>
                        <a:rPr lang="ko-KR" altLang="en-US" sz="1100" dirty="0" smtClean="0">
                          <a:latin typeface="Rix고딕 M" panose="02020603020101020101" pitchFamily="18" charset="-127"/>
                          <a:ea typeface="Rix고딕 M" panose="02020603020101020101" pitchFamily="18" charset="-127"/>
                        </a:rPr>
                        <a:t>산술적인 데이터를 가시화 하기 위해 사업이나 미디어 분야에서 통용됨</a:t>
                      </a:r>
                    </a:p>
                  </a:txBody>
                  <a:tcPr marL="91442" marR="91442" marT="45727" marB="4572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고딕 M" panose="02020603020101020101" pitchFamily="18" charset="-127"/>
                        <a:ea typeface="Rix고딕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66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03"/>
          <a:stretch>
            <a:fillRect/>
          </a:stretch>
        </p:blipFill>
        <p:spPr bwMode="auto">
          <a:xfrm>
            <a:off x="523875" y="1992313"/>
            <a:ext cx="2074863" cy="12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65"/>
          <a:stretch>
            <a:fillRect/>
          </a:stretch>
        </p:blipFill>
        <p:spPr bwMode="auto">
          <a:xfrm>
            <a:off x="2890838" y="1939925"/>
            <a:ext cx="2144712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61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6"/>
          <a:stretch>
            <a:fillRect/>
          </a:stretch>
        </p:blipFill>
        <p:spPr bwMode="auto">
          <a:xfrm>
            <a:off x="2970258" y="4286086"/>
            <a:ext cx="2065027" cy="1293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962" y="4194887"/>
            <a:ext cx="1621954" cy="1390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0" y="4104399"/>
            <a:ext cx="1722561" cy="1481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326" y="1808163"/>
            <a:ext cx="2181225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330" y="1570038"/>
            <a:ext cx="2247900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49" y="4228220"/>
            <a:ext cx="1585714" cy="1351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타원 20"/>
          <p:cNvSpPr/>
          <p:nvPr/>
        </p:nvSpPr>
        <p:spPr>
          <a:xfrm>
            <a:off x="249695" y="369403"/>
            <a:ext cx="307931" cy="3079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22164" y="252239"/>
            <a:ext cx="201689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시각화 </a:t>
            </a:r>
            <a:r>
              <a:rPr lang="en-US" altLang="ko-KR" sz="18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_ </a:t>
            </a:r>
            <a:r>
              <a:rPr lang="ko-KR" altLang="en-US" sz="18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차트 설명</a:t>
            </a:r>
            <a:endParaRPr lang="ko-KR" altLang="en-US" sz="1800" b="1" dirty="0">
              <a:ln>
                <a:solidFill>
                  <a:schemeClr val="tx2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5641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900113"/>
            <a:ext cx="106934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709831"/>
              </p:ext>
            </p:extLst>
          </p:nvPr>
        </p:nvGraphicFramePr>
        <p:xfrm>
          <a:off x="377825" y="1547813"/>
          <a:ext cx="9793288" cy="5113337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448322"/>
                <a:gridCol w="2448322"/>
                <a:gridCol w="2448322"/>
                <a:gridCol w="2448322"/>
              </a:tblGrid>
              <a:tr h="1872489"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 marL="91442" marR="91442" marT="45727" marB="4572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 marL="91442" marR="91442" marT="45727" marB="4572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 marL="91442" marR="91442" marT="45727" marB="4572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/>
                    </a:p>
                  </a:txBody>
                  <a:tcPr marL="91442" marR="91442" marT="45727" marB="4572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48170">
                <a:tc gridSpan="2">
                  <a:txBody>
                    <a:bodyPr/>
                    <a:lstStyle/>
                    <a:p>
                      <a:r>
                        <a:rPr lang="en-US" altLang="ko-KR" sz="1100" dirty="0" smtClean="0">
                          <a:latin typeface="Rix고딕 M" panose="02020603020101020101" pitchFamily="18" charset="-127"/>
                          <a:ea typeface="Rix고딕 M" panose="02020603020101020101" pitchFamily="18" charset="-127"/>
                        </a:rPr>
                        <a:t>PIE</a:t>
                      </a:r>
                      <a:r>
                        <a:rPr lang="ko-KR" altLang="en-US" sz="1100" dirty="0" smtClean="0">
                          <a:latin typeface="Rix고딕 M" panose="02020603020101020101" pitchFamily="18" charset="-127"/>
                          <a:ea typeface="Rix고딕 M" panose="02020603020101020101" pitchFamily="18" charset="-127"/>
                        </a:rPr>
                        <a:t>차트 </a:t>
                      </a:r>
                      <a:r>
                        <a:rPr lang="en-US" altLang="ko-KR" sz="1100" dirty="0" smtClean="0">
                          <a:latin typeface="Rix고딕 M" panose="02020603020101020101" pitchFamily="18" charset="-127"/>
                          <a:ea typeface="Rix고딕 M" panose="02020603020101020101" pitchFamily="18" charset="-127"/>
                        </a:rPr>
                        <a:t>: Pie chart</a:t>
                      </a:r>
                      <a:r>
                        <a:rPr lang="ko-KR" altLang="en-US" sz="1100" dirty="0" smtClean="0">
                          <a:latin typeface="Rix고딕 M" pitchFamily="18" charset="-127"/>
                          <a:ea typeface="Rix고딕 M" pitchFamily="18" charset="-127"/>
                        </a:rPr>
                        <a:t>는 부분과 전체를 비교 </a:t>
                      </a:r>
                      <a:r>
                        <a:rPr lang="en-US" altLang="ko-KR" sz="1100" dirty="0" smtClean="0">
                          <a:latin typeface="Rix고딕 M" pitchFamily="18" charset="-127"/>
                          <a:ea typeface="Rix고딕 M" pitchFamily="18" charset="-127"/>
                        </a:rPr>
                        <a:t>(part-to-whole comparisons)</a:t>
                      </a:r>
                      <a:r>
                        <a:rPr lang="ko-KR" altLang="en-US" sz="1100" dirty="0" smtClean="0">
                          <a:latin typeface="Rix고딕 M" pitchFamily="18" charset="-127"/>
                          <a:ea typeface="Rix고딕 M" pitchFamily="18" charset="-127"/>
                        </a:rPr>
                        <a:t>하는데 가장 많이 쓰이는 방법</a:t>
                      </a:r>
                      <a:endParaRPr lang="en-US" altLang="ko-KR" sz="1100" dirty="0" smtClean="0"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1442" marR="91442" marT="45727" marB="4572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고딕 M" panose="02020603020101020101" pitchFamily="18" charset="-127"/>
                        <a:ea typeface="Rix고딕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altLang="ko-KR" sz="1100" dirty="0" smtClean="0">
                          <a:latin typeface="Rix고딕 M" pitchFamily="18" charset="-127"/>
                          <a:ea typeface="Rix고딕 M" pitchFamily="18" charset="-127"/>
                        </a:rPr>
                        <a:t>Stacked Area Chart : </a:t>
                      </a:r>
                      <a:r>
                        <a:rPr lang="ko-KR" altLang="en-US" sz="1100" dirty="0" smtClean="0">
                          <a:latin typeface="Rix고딕 M" pitchFamily="18" charset="-127"/>
                          <a:ea typeface="Rix고딕 M" pitchFamily="18" charset="-127"/>
                        </a:rPr>
                        <a:t>특정 지역의 인구 수를 보여주는 데 적합함</a:t>
                      </a:r>
                      <a:r>
                        <a:rPr lang="en-US" altLang="ko-KR" sz="1100" dirty="0" smtClean="0">
                          <a:latin typeface="Rix고딕 M" pitchFamily="18" charset="-127"/>
                          <a:ea typeface="Rix고딕 M" pitchFamily="18" charset="-127"/>
                        </a:rPr>
                        <a:t>. </a:t>
                      </a:r>
                      <a:r>
                        <a:rPr lang="ko-KR" altLang="en-US" sz="1100" dirty="0" smtClean="0">
                          <a:latin typeface="Rix고딕 M" pitchFamily="18" charset="-127"/>
                          <a:ea typeface="Rix고딕 M" pitchFamily="18" charset="-127"/>
                        </a:rPr>
                        <a:t>구성요소의 트랜드를 보는 데 효과적임</a:t>
                      </a:r>
                      <a:r>
                        <a:rPr lang="en-US" altLang="ko-KR" sz="1100" dirty="0" smtClean="0">
                          <a:latin typeface="Rix고딕 M" pitchFamily="18" charset="-127"/>
                          <a:ea typeface="Rix고딕 M" pitchFamily="18" charset="-127"/>
                        </a:rPr>
                        <a:t>. </a:t>
                      </a:r>
                      <a:r>
                        <a:rPr lang="ko-KR" altLang="en-US" sz="1100" dirty="0" smtClean="0">
                          <a:latin typeface="Rix고딕 M" pitchFamily="18" charset="-127"/>
                          <a:ea typeface="Rix고딕 M" pitchFamily="18" charset="-127"/>
                        </a:rPr>
                        <a:t>부분</a:t>
                      </a:r>
                      <a:r>
                        <a:rPr lang="en-US" altLang="ko-KR" sz="1100" dirty="0" smtClean="0">
                          <a:latin typeface="Rix고딕 M" pitchFamily="18" charset="-127"/>
                          <a:ea typeface="Rix고딕 M" pitchFamily="18" charset="-127"/>
                        </a:rPr>
                        <a:t>-</a:t>
                      </a:r>
                      <a:r>
                        <a:rPr lang="ko-KR" altLang="en-US" sz="1100" dirty="0" smtClean="0">
                          <a:latin typeface="Rix고딕 M" pitchFamily="18" charset="-127"/>
                          <a:ea typeface="Rix고딕 M" pitchFamily="18" charset="-127"/>
                        </a:rPr>
                        <a:t>전체 관계를 보이는 데 효과적임</a:t>
                      </a:r>
                      <a:r>
                        <a:rPr lang="en-US" altLang="ko-KR" sz="1100" dirty="0" smtClean="0">
                          <a:latin typeface="Rix고딕 M" pitchFamily="18" charset="-127"/>
                          <a:ea typeface="Rix고딕 M" pitchFamily="18" charset="-127"/>
                        </a:rPr>
                        <a:t>.</a:t>
                      </a:r>
                      <a:endParaRPr lang="en-US" altLang="ko-KR" sz="1100" u="sng" dirty="0" smtClean="0"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1442" marR="91442" marT="45727" marB="4572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고딕 M" panose="02020603020101020101" pitchFamily="18" charset="-127"/>
                        <a:ea typeface="Rix고딕 M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94703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고딕 M" panose="02020603020101020101" pitchFamily="18" charset="-127"/>
                        <a:ea typeface="Rix고딕 M" panose="02020603020101020101" pitchFamily="18" charset="-127"/>
                      </a:endParaRPr>
                    </a:p>
                  </a:txBody>
                  <a:tcPr marL="91442" marR="91442" marT="45727" marB="4572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고딕 M" panose="02020603020101020101" pitchFamily="18" charset="-127"/>
                        <a:ea typeface="Rix고딕 M" panose="02020603020101020101" pitchFamily="18" charset="-127"/>
                      </a:endParaRPr>
                    </a:p>
                  </a:txBody>
                  <a:tcPr marL="91442" marR="91442" marT="45727" marB="4572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고딕 M" panose="02020603020101020101" pitchFamily="18" charset="-127"/>
                        <a:ea typeface="Rix고딕 M" panose="02020603020101020101" pitchFamily="18" charset="-127"/>
                      </a:endParaRPr>
                    </a:p>
                  </a:txBody>
                  <a:tcPr marL="91442" marR="91442" marT="45727" marB="4572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고딕 M" panose="02020603020101020101" pitchFamily="18" charset="-127"/>
                        <a:ea typeface="Rix고딕 M" panose="02020603020101020101" pitchFamily="18" charset="-127"/>
                      </a:endParaRPr>
                    </a:p>
                  </a:txBody>
                  <a:tcPr marL="91442" marR="91442" marT="45727" marB="4572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97975"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Rix고딕 M" panose="02020603020101020101" pitchFamily="18" charset="-127"/>
                          <a:ea typeface="Rix고딕 M" panose="02020603020101020101" pitchFamily="18" charset="-127"/>
                        </a:rPr>
                        <a:t>Word</a:t>
                      </a:r>
                      <a:r>
                        <a:rPr lang="en-US" altLang="ko-KR" sz="1100" baseline="0" dirty="0" smtClean="0">
                          <a:latin typeface="Rix고딕 M" panose="02020603020101020101" pitchFamily="18" charset="-127"/>
                          <a:ea typeface="Rix고딕 M" panose="02020603020101020101" pitchFamily="18" charset="-127"/>
                        </a:rPr>
                        <a:t> Cloud : </a:t>
                      </a:r>
                      <a:r>
                        <a:rPr lang="en-US" altLang="ko-KR" sz="1100" dirty="0" smtClean="0">
                          <a:latin typeface="Rix고딕 M" pitchFamily="18" charset="-127"/>
                          <a:ea typeface="Rix고딕 M" pitchFamily="18" charset="-127"/>
                        </a:rPr>
                        <a:t>key terms</a:t>
                      </a:r>
                      <a:r>
                        <a:rPr lang="ko-KR" altLang="en-US" sz="1100" dirty="0" smtClean="0">
                          <a:latin typeface="Rix고딕 M" pitchFamily="18" charset="-127"/>
                          <a:ea typeface="Rix고딕 M" pitchFamily="18" charset="-127"/>
                        </a:rPr>
                        <a:t>를 한 눈에 알아볼 수 있게 하는데 유용함</a:t>
                      </a:r>
                      <a:endParaRPr lang="en-US" altLang="ko-KR" sz="1100" dirty="0" smtClean="0">
                        <a:latin typeface="Rix고딕 M" pitchFamily="18" charset="-127"/>
                        <a:ea typeface="Rix고딕 M" pitchFamily="18" charset="-127"/>
                      </a:endParaRPr>
                    </a:p>
                    <a:p>
                      <a:pPr latinLnBrk="1"/>
                      <a:endParaRPr lang="ko-KR" altLang="en-US" sz="1100" dirty="0">
                        <a:latin typeface="Rix고딕 M" panose="02020603020101020101" pitchFamily="18" charset="-127"/>
                        <a:ea typeface="Rix고딕 M" panose="02020603020101020101" pitchFamily="18" charset="-127"/>
                      </a:endParaRPr>
                    </a:p>
                  </a:txBody>
                  <a:tcPr marL="91442" marR="91442" marT="45727" marB="4572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Rix고딕 M" pitchFamily="18" charset="-127"/>
                          <a:ea typeface="Rix고딕 M" pitchFamily="18" charset="-127"/>
                        </a:rPr>
                        <a:t>Histogram </a:t>
                      </a:r>
                      <a:r>
                        <a:rPr lang="ko-KR" altLang="en-US" sz="1100" dirty="0" smtClean="0">
                          <a:latin typeface="Rix고딕 M" pitchFamily="18" charset="-127"/>
                          <a:ea typeface="Rix고딕 M" pitchFamily="18" charset="-127"/>
                        </a:rPr>
                        <a:t>방대한 양의 데이터를 시각적으로 요약할 수 있음</a:t>
                      </a:r>
                      <a:r>
                        <a:rPr lang="en-US" altLang="ko-KR" sz="1100" dirty="0" smtClean="0">
                          <a:latin typeface="Rix고딕 M" pitchFamily="18" charset="-127"/>
                          <a:ea typeface="Rix고딕 M" pitchFamily="18" charset="-127"/>
                        </a:rPr>
                        <a:t>.</a:t>
                      </a:r>
                    </a:p>
                  </a:txBody>
                  <a:tcPr marL="91442" marR="91442" marT="45727" marB="4572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Rix고딕 M" panose="02020603020101020101" pitchFamily="18" charset="-127"/>
                          <a:ea typeface="Rix고딕 M" panose="02020603020101020101" pitchFamily="18" charset="-127"/>
                        </a:rPr>
                        <a:t>Bubble</a:t>
                      </a:r>
                      <a:r>
                        <a:rPr lang="en-US" altLang="ko-KR" sz="1100" baseline="0" dirty="0" smtClean="0">
                          <a:latin typeface="Rix고딕 M" panose="02020603020101020101" pitchFamily="18" charset="-127"/>
                          <a:ea typeface="Rix고딕 M" panose="02020603020101020101" pitchFamily="18" charset="-127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Rix고딕 M" panose="02020603020101020101" pitchFamily="18" charset="-127"/>
                          <a:ea typeface="Rix고딕 M" panose="02020603020101020101" pitchFamily="18" charset="-127"/>
                        </a:rPr>
                        <a:t>차트 </a:t>
                      </a:r>
                      <a:r>
                        <a:rPr lang="en-US" altLang="ko-KR" sz="1100" baseline="0" dirty="0" smtClean="0">
                          <a:latin typeface="Rix고딕 M" panose="02020603020101020101" pitchFamily="18" charset="-127"/>
                          <a:ea typeface="Rix고딕 M" panose="02020603020101020101" pitchFamily="18" charset="-127"/>
                        </a:rPr>
                        <a:t>: </a:t>
                      </a:r>
                      <a:r>
                        <a:rPr lang="ko-KR" altLang="en-US" sz="1100" dirty="0" smtClean="0">
                          <a:latin typeface="Rix고딕 M" pitchFamily="18" charset="-127"/>
                          <a:ea typeface="Rix고딕 M" pitchFamily="18" charset="-127"/>
                        </a:rPr>
                        <a:t>위계적인 표현 방식을 통해 데이터를 조직화하고 구조화하는데 활용되며</a:t>
                      </a:r>
                      <a:r>
                        <a:rPr lang="en-US" altLang="ko-KR" sz="1100" dirty="0" smtClean="0">
                          <a:latin typeface="Rix고딕 M" pitchFamily="18" charset="-127"/>
                          <a:ea typeface="Rix고딕 M" pitchFamily="18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Rix고딕 M" pitchFamily="18" charset="-127"/>
                          <a:ea typeface="Rix고딕 M" pitchFamily="18" charset="-127"/>
                        </a:rPr>
                        <a:t>원의 크기를 통해 해당 카테고리의 양적 데이터를 표현하고 색을 통해 카테고리를 구별할 수 있도록 한함 </a:t>
                      </a:r>
                    </a:p>
                  </a:txBody>
                  <a:tcPr marL="91442" marR="91442" marT="45727" marB="4572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Rix고딕 M" panose="02020603020101020101" pitchFamily="18" charset="-127"/>
                        <a:ea typeface="Rix고딕 M" panose="02020603020101020101" pitchFamily="18" charset="-127"/>
                      </a:endParaRPr>
                    </a:p>
                  </a:txBody>
                  <a:tcPr marL="91442" marR="91442" marT="45727" marB="4572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7681" name="TextBox 11"/>
          <p:cNvSpPr txBox="1">
            <a:spLocks noChangeArrowheads="1"/>
          </p:cNvSpPr>
          <p:nvPr/>
        </p:nvSpPr>
        <p:spPr bwMode="auto">
          <a:xfrm>
            <a:off x="261938" y="1044575"/>
            <a:ext cx="524214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700">
                <a:solidFill>
                  <a:schemeClr val="tx1"/>
                </a:solidFill>
                <a:latin typeface="Malgun Gothic" pitchFamily="50" charset="-127"/>
                <a:ea typeface="Malgun Gothic" pitchFamily="50" charset="-127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Malgun Gothic" pitchFamily="50" charset="-127"/>
                <a:ea typeface="Malgun Gothic" pitchFamily="50" charset="-127"/>
              </a:defRPr>
            </a:lvl2pPr>
            <a:lvl3pPr marL="1143000" indent="-228600">
              <a:defRPr sz="2700">
                <a:solidFill>
                  <a:schemeClr val="tx1"/>
                </a:solidFill>
                <a:latin typeface="Malgun Gothic" pitchFamily="50" charset="-127"/>
                <a:ea typeface="Malgun Gothic" pitchFamily="50" charset="-127"/>
              </a:defRPr>
            </a:lvl3pPr>
            <a:lvl4pPr marL="1600200" indent="-228600">
              <a:defRPr sz="2300">
                <a:solidFill>
                  <a:schemeClr val="tx1"/>
                </a:solidFill>
                <a:latin typeface="Malgun Gothic" pitchFamily="50" charset="-127"/>
                <a:ea typeface="Malgun Gothic" pitchFamily="50" charset="-127"/>
              </a:defRPr>
            </a:lvl4pPr>
            <a:lvl5pPr marL="2057400" indent="-228600">
              <a:defRPr sz="2300">
                <a:solidFill>
                  <a:schemeClr val="tx1"/>
                </a:solidFill>
                <a:latin typeface="Malgun Gothic" pitchFamily="50" charset="-127"/>
                <a:ea typeface="Malgun Gothic" pitchFamily="50" charset="-127"/>
              </a:defRPr>
            </a:lvl5pPr>
            <a:lvl6pPr marL="2514600" indent="-228600" defTabSz="1042988" eaLnBrk="0" fontAlgn="base" hangingPunct="0">
              <a:spcAft>
                <a:spcPct val="0"/>
              </a:spcAft>
              <a:buFont typeface="Arial" charset="0"/>
              <a:buChar char="»"/>
              <a:defRPr sz="2300">
                <a:solidFill>
                  <a:schemeClr val="tx1"/>
                </a:solidFill>
                <a:latin typeface="Malgun Gothic" pitchFamily="50" charset="-127"/>
                <a:ea typeface="Malgun Gothic" pitchFamily="50" charset="-127"/>
              </a:defRPr>
            </a:lvl6pPr>
            <a:lvl7pPr marL="2971800" indent="-228600" defTabSz="1042988" eaLnBrk="0" fontAlgn="base" hangingPunct="0">
              <a:spcAft>
                <a:spcPct val="0"/>
              </a:spcAft>
              <a:buFont typeface="Arial" charset="0"/>
              <a:buChar char="»"/>
              <a:defRPr sz="2300">
                <a:solidFill>
                  <a:schemeClr val="tx1"/>
                </a:solidFill>
                <a:latin typeface="Malgun Gothic" pitchFamily="50" charset="-127"/>
                <a:ea typeface="Malgun Gothic" pitchFamily="50" charset="-127"/>
              </a:defRPr>
            </a:lvl7pPr>
            <a:lvl8pPr marL="3429000" indent="-228600" defTabSz="1042988" eaLnBrk="0" fontAlgn="base" hangingPunct="0">
              <a:spcAft>
                <a:spcPct val="0"/>
              </a:spcAft>
              <a:buFont typeface="Arial" charset="0"/>
              <a:buChar char="»"/>
              <a:defRPr sz="2300">
                <a:solidFill>
                  <a:schemeClr val="tx1"/>
                </a:solidFill>
                <a:latin typeface="Malgun Gothic" pitchFamily="50" charset="-127"/>
                <a:ea typeface="Malgun Gothic" pitchFamily="50" charset="-127"/>
              </a:defRPr>
            </a:lvl8pPr>
            <a:lvl9pPr marL="3886200" indent="-228600" defTabSz="1042988" eaLnBrk="0" fontAlgn="base" hangingPunct="0">
              <a:spcAft>
                <a:spcPct val="0"/>
              </a:spcAft>
              <a:buFont typeface="Arial" charset="0"/>
              <a:buChar char="»"/>
              <a:defRPr sz="2300">
                <a:solidFill>
                  <a:schemeClr val="tx1"/>
                </a:solidFill>
                <a:latin typeface="Malgun Gothic" pitchFamily="50" charset="-127"/>
                <a:ea typeface="Malgun Gothic" pitchFamily="50" charset="-127"/>
              </a:defRPr>
            </a:lvl9pPr>
          </a:lstStyle>
          <a:p>
            <a:r>
              <a:rPr kumimoji="0" lang="ko-KR" altLang="en-US" sz="1400" dirty="0">
                <a:latin typeface="Rix고딕 M" pitchFamily="18" charset="-127"/>
                <a:ea typeface="Rix고딕 M" pitchFamily="18" charset="-127"/>
              </a:rPr>
              <a:t>시각화 표현 방법의 가이드라인 </a:t>
            </a:r>
            <a:r>
              <a:rPr kumimoji="0" lang="en-US" altLang="ko-KR" sz="1400" dirty="0">
                <a:latin typeface="Rix고딕 M" pitchFamily="18" charset="-127"/>
                <a:ea typeface="Rix고딕 M" pitchFamily="18" charset="-127"/>
              </a:rPr>
              <a:t>: </a:t>
            </a:r>
            <a:r>
              <a:rPr kumimoji="0" lang="ko-KR" altLang="en-US" sz="1400" dirty="0">
                <a:latin typeface="Rix고딕 M" pitchFamily="18" charset="-127"/>
                <a:ea typeface="Rix고딕 M" pitchFamily="18" charset="-127"/>
              </a:rPr>
              <a:t>차트</a:t>
            </a:r>
            <a:r>
              <a:rPr kumimoji="0" lang="en-US" altLang="ko-KR" sz="1400" dirty="0">
                <a:latin typeface="Rix고딕 M" pitchFamily="18" charset="-127"/>
                <a:ea typeface="Rix고딕 M" pitchFamily="18" charset="-127"/>
              </a:rPr>
              <a:t>, </a:t>
            </a:r>
            <a:r>
              <a:rPr kumimoji="0" lang="ko-KR" altLang="en-US" sz="1400" dirty="0">
                <a:latin typeface="Rix고딕 M" pitchFamily="18" charset="-127"/>
                <a:ea typeface="Rix고딕 M" pitchFamily="18" charset="-127"/>
              </a:rPr>
              <a:t>그래프</a:t>
            </a:r>
            <a:r>
              <a:rPr kumimoji="0" lang="en-US" altLang="ko-KR" sz="1400" dirty="0">
                <a:latin typeface="Rix고딕 M" pitchFamily="18" charset="-127"/>
                <a:ea typeface="Rix고딕 M" pitchFamily="18" charset="-127"/>
              </a:rPr>
              <a:t>, </a:t>
            </a:r>
            <a:r>
              <a:rPr kumimoji="0" lang="ko-KR" altLang="en-US" sz="1400" dirty="0">
                <a:latin typeface="Rix고딕 M" pitchFamily="18" charset="-127"/>
                <a:ea typeface="Rix고딕 M" pitchFamily="18" charset="-127"/>
              </a:rPr>
              <a:t>도형</a:t>
            </a:r>
            <a:r>
              <a:rPr kumimoji="0" lang="en-US" altLang="ko-KR" sz="1400" dirty="0">
                <a:latin typeface="Rix고딕 M" pitchFamily="18" charset="-127"/>
                <a:ea typeface="Rix고딕 M" pitchFamily="18" charset="-127"/>
              </a:rPr>
              <a:t>, </a:t>
            </a:r>
            <a:r>
              <a:rPr kumimoji="0" lang="ko-KR" altLang="en-US" sz="1400" dirty="0">
                <a:latin typeface="Rix고딕 M" pitchFamily="18" charset="-127"/>
                <a:ea typeface="Rix고딕 M" pitchFamily="18" charset="-127"/>
              </a:rPr>
              <a:t>그래픽 등 </a:t>
            </a:r>
            <a:r>
              <a:rPr kumimoji="0" lang="ko-KR" altLang="en-US" sz="1400" dirty="0" smtClean="0">
                <a:latin typeface="Rix고딕 M" pitchFamily="18" charset="-127"/>
                <a:ea typeface="Rix고딕 M" pitchFamily="18" charset="-127"/>
              </a:rPr>
              <a:t>시각화</a:t>
            </a:r>
            <a:endParaRPr kumimoji="0" lang="ko-KR" altLang="en-US" sz="1400" dirty="0">
              <a:latin typeface="Rix고딕 M" pitchFamily="18" charset="-127"/>
              <a:ea typeface="Rix고딕 M" pitchFamily="18" charset="-127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0" y="1778000"/>
            <a:ext cx="1674813" cy="141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" y="1720850"/>
            <a:ext cx="1653774" cy="1344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55" y="4124494"/>
            <a:ext cx="1638227" cy="1502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3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962" y="4281540"/>
            <a:ext cx="2166526" cy="1211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625" y="4185368"/>
            <a:ext cx="2315771" cy="1372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378" y="1698453"/>
            <a:ext cx="1902781" cy="165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704" y="1681908"/>
            <a:ext cx="1929834" cy="166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214" y="4342034"/>
            <a:ext cx="1957883" cy="1268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타원 14"/>
          <p:cNvSpPr/>
          <p:nvPr/>
        </p:nvSpPr>
        <p:spPr>
          <a:xfrm>
            <a:off x="249695" y="369403"/>
            <a:ext cx="307931" cy="3079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2164" y="252239"/>
            <a:ext cx="201689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시각화 </a:t>
            </a:r>
            <a:r>
              <a:rPr lang="en-US" altLang="ko-KR" sz="18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_ </a:t>
            </a:r>
            <a:r>
              <a:rPr lang="ko-KR" altLang="en-US" sz="18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차트 설명</a:t>
            </a:r>
            <a:endParaRPr lang="ko-KR" altLang="en-US" sz="1800" b="1" dirty="0">
              <a:ln>
                <a:solidFill>
                  <a:schemeClr val="tx2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14673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kumimoji="0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2164" y="324207"/>
            <a:ext cx="1232677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기본 환경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004125"/>
              </p:ext>
            </p:extLst>
          </p:nvPr>
        </p:nvGraphicFramePr>
        <p:xfrm>
          <a:off x="390069" y="1476376"/>
          <a:ext cx="9925184" cy="5256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6241"/>
                <a:gridCol w="8708943"/>
              </a:tblGrid>
              <a:tr h="457718">
                <a:tc>
                  <a:txBody>
                    <a:bodyPr/>
                    <a:lstStyle/>
                    <a:p>
                      <a:pPr marL="0" marR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해상도</a:t>
                      </a:r>
                      <a:endParaRPr kumimoji="0" lang="ko-KR" altLang="en-US" sz="10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0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기준 해상도 </a:t>
                      </a:r>
                      <a:r>
                        <a:rPr kumimoji="0" lang="en-US" altLang="ko-KR" sz="10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:</a:t>
                      </a:r>
                      <a:r>
                        <a:rPr kumimoji="0" lang="ko-KR" altLang="en-US" sz="10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 </a:t>
                      </a:r>
                      <a:r>
                        <a:rPr kumimoji="0" lang="en-US" altLang="ko-KR" sz="10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1920 x 1080  (</a:t>
                      </a:r>
                      <a:r>
                        <a:rPr kumimoji="0" lang="ko-KR" altLang="en-US" sz="10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화면비율 </a:t>
                      </a:r>
                      <a:r>
                        <a:rPr kumimoji="0" lang="en-US" altLang="ko-KR" sz="10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- 16:9)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00327">
                <a:tc>
                  <a:txBody>
                    <a:bodyPr/>
                    <a:lstStyle/>
                    <a:p>
                      <a:pPr marL="0" marR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DID </a:t>
                      </a:r>
                      <a:r>
                        <a:rPr kumimoji="0" lang="ko-KR" altLang="en-US" sz="105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환경</a:t>
                      </a:r>
                      <a:endParaRPr kumimoji="0" lang="ko-KR" altLang="en-US" sz="105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1043056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05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터치패널 </a:t>
                      </a:r>
                      <a:r>
                        <a:rPr kumimoji="0" lang="en-US" altLang="ko-KR" sz="105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:  55“ (</a:t>
                      </a:r>
                      <a:r>
                        <a:rPr kumimoji="0" lang="ko-KR" altLang="en-US" sz="105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단일</a:t>
                      </a:r>
                      <a:r>
                        <a:rPr kumimoji="0" lang="en-US" altLang="ko-KR" sz="105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-1214mm * 684.8mm)</a:t>
                      </a:r>
                      <a:r>
                        <a:rPr kumimoji="0" lang="ko-KR" altLang="en-US" sz="105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 </a:t>
                      </a:r>
                      <a:endParaRPr kumimoji="0" lang="en-US" altLang="ko-KR" sz="105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marL="171450" marR="0" indent="-171450" algn="l" defTabSz="1043056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105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DID </a:t>
                      </a:r>
                      <a:r>
                        <a:rPr kumimoji="0" lang="ko-KR" altLang="en-US" sz="105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구성 </a:t>
                      </a:r>
                      <a:r>
                        <a:rPr kumimoji="0" lang="en-US" altLang="ko-KR" sz="105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:  </a:t>
                      </a:r>
                      <a:r>
                        <a:rPr kumimoji="0" lang="ko-KR" altLang="en-US" sz="105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정면 </a:t>
                      </a:r>
                      <a:r>
                        <a:rPr kumimoji="0" lang="en-US" altLang="ko-KR" sz="105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2</a:t>
                      </a:r>
                      <a:r>
                        <a:rPr kumimoji="0" lang="ko-KR" altLang="en-US" sz="105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단 </a:t>
                      </a:r>
                      <a:r>
                        <a:rPr kumimoji="0" lang="en-US" altLang="ko-KR" sz="105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3</a:t>
                      </a:r>
                      <a:r>
                        <a:rPr kumimoji="0" lang="ko-KR" altLang="en-US" sz="105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열 </a:t>
                      </a:r>
                      <a:r>
                        <a:rPr kumimoji="0" lang="en-US" altLang="ko-KR" sz="105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(1.8 </a:t>
                      </a:r>
                      <a:r>
                        <a:rPr kumimoji="0" lang="ko-KR" altLang="en-US" sz="1050" kern="1200" spc="-1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베젤</a:t>
                      </a:r>
                      <a:r>
                        <a:rPr kumimoji="0" lang="ko-KR" altLang="en-US" sz="105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 적용</a:t>
                      </a:r>
                      <a:r>
                        <a:rPr kumimoji="0" lang="en-US" altLang="ko-KR" sz="105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)</a:t>
                      </a:r>
                    </a:p>
                    <a:p>
                      <a:pPr marL="171450" marR="0" indent="-171450" algn="l" defTabSz="1043056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05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모니터 지지대 </a:t>
                      </a:r>
                      <a:r>
                        <a:rPr kumimoji="0" lang="en-US" altLang="ko-KR" sz="105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:  </a:t>
                      </a:r>
                      <a:r>
                        <a:rPr kumimoji="0" lang="ko-KR" altLang="en-US" sz="105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모니터 고정용 </a:t>
                      </a:r>
                      <a:r>
                        <a:rPr kumimoji="0" lang="ko-KR" altLang="en-US" sz="1050" kern="1200" spc="-1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브라켓</a:t>
                      </a:r>
                      <a:endParaRPr kumimoji="0" lang="ko-KR" altLang="en-US" sz="105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marL="171450" marR="0" indent="-171450" algn="l" defTabSz="1043056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050" kern="1200" spc="-1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월콘트롤러</a:t>
                      </a:r>
                      <a:r>
                        <a:rPr kumimoji="0" lang="ko-KR" altLang="en-US" sz="105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 </a:t>
                      </a:r>
                      <a:r>
                        <a:rPr kumimoji="0" lang="en-US" altLang="ko-KR" sz="105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:  LED</a:t>
                      </a:r>
                      <a:r>
                        <a:rPr kumimoji="0" lang="ko-KR" altLang="en-US" sz="105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상황판 화면 분할 및 통합</a:t>
                      </a:r>
                      <a:r>
                        <a:rPr kumimoji="0" lang="en-US" altLang="ko-KR" sz="105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, </a:t>
                      </a:r>
                      <a:r>
                        <a:rPr kumimoji="0" lang="ko-KR" altLang="en-US" sz="105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화면 중첩 등 영상연출 장비</a:t>
                      </a:r>
                      <a:endParaRPr kumimoji="0" lang="en-US" altLang="ko-KR" sz="105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marL="171450" marR="0" indent="-171450" algn="l" defTabSz="1043056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05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외벽 인테리어 </a:t>
                      </a:r>
                      <a:r>
                        <a:rPr kumimoji="0" lang="en-US" altLang="ko-KR" sz="105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:  DID </a:t>
                      </a:r>
                      <a:r>
                        <a:rPr kumimoji="0" lang="ko-KR" altLang="en-US" sz="105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패널부착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828063">
                <a:tc>
                  <a:txBody>
                    <a:bodyPr/>
                    <a:lstStyle/>
                    <a:p>
                      <a:pPr marL="0" marR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컨트롤 장비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1043056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LED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터치스크린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: 29” (LG </a:t>
                      </a:r>
                      <a:r>
                        <a:rPr kumimoji="0" lang="ko-KR" altLang="en-US" sz="900" kern="1200" spc="-1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울트라와이드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) </a:t>
                      </a:r>
                    </a:p>
                    <a:p>
                      <a:pPr marL="171450" marR="0" indent="-171450" algn="l" defTabSz="1043056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900" kern="1200" spc="-1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태블릿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PC :  12.2” (</a:t>
                      </a:r>
                      <a:r>
                        <a:rPr kumimoji="0" lang="ko-KR" altLang="en-US" sz="900" kern="1200" spc="-1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마이크로소프트서피스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4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)</a:t>
                      </a:r>
                    </a:p>
                    <a:p>
                      <a:pPr marL="171450" marR="0" indent="-171450" algn="l" defTabSz="1043056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Kinect Xbox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65396">
                <a:tc>
                  <a:txBody>
                    <a:bodyPr/>
                    <a:lstStyle/>
                    <a:p>
                      <a:pPr marL="0" marR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PC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환경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인터넷브라우저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: Internet Explorer 8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이상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,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크롬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,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사파리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, </a:t>
                      </a:r>
                      <a:r>
                        <a:rPr kumimoji="0" lang="ko-KR" altLang="en-US" sz="900" kern="1200" spc="-1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파이어폭스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/>
                      </a:r>
                      <a:b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</a:b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(</a:t>
                      </a:r>
                      <a:r>
                        <a:rPr kumimoji="0" lang="ko-KR" altLang="en-US" sz="900" kern="1200" spc="-1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웹표준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 준수하여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3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종이상의 브라우저에서 동일하게 동작하도록 함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)</a:t>
                      </a:r>
                      <a:endParaRPr kumimoji="0" lang="ko-KR" altLang="en-US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05080">
                <a:tc>
                  <a:txBody>
                    <a:bodyPr/>
                    <a:lstStyle/>
                    <a:p>
                      <a:pPr marL="0" marR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웹 </a:t>
                      </a:r>
                      <a:r>
                        <a:rPr kumimoji="0" lang="ko-KR" altLang="en-US" sz="900" kern="1200" spc="-1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접근성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W3C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의 웹접근성 지침에 따른다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/>
                      </a:r>
                      <a:b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</a:br>
                      <a:r>
                        <a:rPr kumimoji="0" lang="ko-KR" altLang="en-US" sz="900" kern="1200" spc="-1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웹표준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 및 </a:t>
                      </a:r>
                      <a:r>
                        <a:rPr kumimoji="0" lang="ko-KR" altLang="en-US" sz="900" kern="1200" spc="-1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웹접근성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 가이드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(html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개발가이드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)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참조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1-1. </a:t>
            </a:r>
            <a:r>
              <a:rPr kumimoji="0" lang="ko-KR" altLang="en-US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기본사항</a:t>
            </a:r>
            <a:endParaRPr kumimoji="0" lang="en-US" altLang="ko-KR" sz="14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1746300" y="3257525"/>
            <a:ext cx="1743631" cy="1377675"/>
            <a:chOff x="1778339" y="3824526"/>
            <a:chExt cx="1743631" cy="1377675"/>
          </a:xfrm>
        </p:grpSpPr>
        <p:grpSp>
          <p:nvGrpSpPr>
            <p:cNvPr id="36" name="그룹 35"/>
            <p:cNvGrpSpPr/>
            <p:nvPr/>
          </p:nvGrpSpPr>
          <p:grpSpPr>
            <a:xfrm>
              <a:off x="1778339" y="3824526"/>
              <a:ext cx="1696968" cy="1047567"/>
              <a:chOff x="292652" y="2084992"/>
              <a:chExt cx="1696968" cy="1047567"/>
            </a:xfrm>
          </p:grpSpPr>
          <p:grpSp>
            <p:nvGrpSpPr>
              <p:cNvPr id="38" name="그룹 37"/>
              <p:cNvGrpSpPr/>
              <p:nvPr/>
            </p:nvGrpSpPr>
            <p:grpSpPr>
              <a:xfrm>
                <a:off x="374779" y="2363802"/>
                <a:ext cx="1185864" cy="768757"/>
                <a:chOff x="493439" y="2097946"/>
                <a:chExt cx="1185864" cy="768757"/>
              </a:xfrm>
            </p:grpSpPr>
            <p:sp>
              <p:nvSpPr>
                <p:cNvPr id="40" name="Rectangle 24"/>
                <p:cNvSpPr/>
                <p:nvPr/>
              </p:nvSpPr>
              <p:spPr>
                <a:xfrm>
                  <a:off x="493439" y="2097946"/>
                  <a:ext cx="1185864" cy="768757"/>
                </a:xfrm>
                <a:prstGeom prst="rect">
                  <a:avLst/>
                </a:prstGeom>
                <a:pattFill prst="wdUpDiag">
                  <a:fgClr>
                    <a:srgbClr val="DDDDDD"/>
                  </a:fgClr>
                  <a:bgClr>
                    <a:schemeClr val="bg1"/>
                  </a:bgClr>
                </a:pattFill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  <a:miter lim="800000"/>
                  <a:headEnd/>
                  <a:tailEnd/>
                </a:ln>
              </p:spPr>
              <p:txBody>
                <a:bodyPr lIns="36000" rIns="3600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45000"/>
                    <a:buFont typeface="StarSymbol" pitchFamily="2" charset="0"/>
                    <a:buNone/>
                  </a:pPr>
                  <a:endParaRPr kumimoji="0" lang="en-US" sz="600">
                    <a:latin typeface="Verdana" pitchFamily="34" charset="0"/>
                    <a:ea typeface="+mn-ea"/>
                    <a:cs typeface="Verdana" pitchFamily="34" charset="0"/>
                  </a:endParaRPr>
                </a:p>
              </p:txBody>
            </p:sp>
            <p:sp>
              <p:nvSpPr>
                <p:cNvPr id="41" name="직사각형 40"/>
                <p:cNvSpPr/>
                <p:nvPr/>
              </p:nvSpPr>
              <p:spPr>
                <a:xfrm>
                  <a:off x="561229" y="2174023"/>
                  <a:ext cx="1046558" cy="612518"/>
                </a:xfrm>
                <a:prstGeom prst="rect">
                  <a:avLst/>
                </a:prstGeom>
                <a:solidFill>
                  <a:srgbClr val="DCEEFC"/>
                </a:solidFill>
                <a:ln w="9528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ko-KR" sz="700" b="1" kern="0" dirty="0">
                      <a:solidFill>
                        <a:srgbClr val="000000"/>
                      </a:solidFill>
                      <a:latin typeface="맑은 고딕" pitchFamily="50"/>
                      <a:ea typeface="맑은 고딕" pitchFamily="50"/>
                    </a:rPr>
                    <a:t>Screen 1</a:t>
                  </a:r>
                </a:p>
              </p:txBody>
            </p:sp>
          </p:grpSp>
          <p:sp>
            <p:nvSpPr>
              <p:cNvPr id="39" name="TextBox 38"/>
              <p:cNvSpPr txBox="1"/>
              <p:nvPr/>
            </p:nvSpPr>
            <p:spPr>
              <a:xfrm>
                <a:off x="292652" y="2084992"/>
                <a:ext cx="169696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1) </a:t>
                </a:r>
                <a:r>
                  <a:rPr lang="en-US" altLang="ko-KR" sz="8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55</a:t>
                </a:r>
                <a:r>
                  <a:rPr lang="en-US" altLang="ko-KR" sz="8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“ </a:t>
                </a:r>
                <a:r>
                  <a:rPr lang="ko-KR" altLang="en-US" sz="8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단일 모니터</a:t>
                </a:r>
                <a:endPara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cxnSp>
          <p:nvCxnSpPr>
            <p:cNvPr id="57" name="직선 연결선 56"/>
            <p:cNvCxnSpPr/>
            <p:nvPr/>
          </p:nvCxnSpPr>
          <p:spPr>
            <a:xfrm>
              <a:off x="1874649" y="4970079"/>
              <a:ext cx="0" cy="232122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3046330" y="4970079"/>
              <a:ext cx="0" cy="232122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>
              <a:off x="1874649" y="5088405"/>
              <a:ext cx="1171681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2138694" y="4964174"/>
              <a:ext cx="643588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1214</a:t>
              </a:r>
              <a:endParaRPr lang="ko-KR" altLang="en-US" sz="8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62" name="직선 연결선 61"/>
            <p:cNvCxnSpPr/>
            <p:nvPr/>
          </p:nvCxnSpPr>
          <p:spPr>
            <a:xfrm>
              <a:off x="3150667" y="4110346"/>
              <a:ext cx="279881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>
              <a:off x="3290607" y="4103336"/>
              <a:ext cx="0" cy="75377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3059243" y="4350457"/>
              <a:ext cx="462727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8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684</a:t>
              </a:r>
              <a:endParaRPr lang="ko-KR" altLang="en-US" sz="8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65" name="직선 연결선 64"/>
            <p:cNvCxnSpPr/>
            <p:nvPr/>
          </p:nvCxnSpPr>
          <p:spPr>
            <a:xfrm>
              <a:off x="3150667" y="4857106"/>
              <a:ext cx="279881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그룹 76"/>
          <p:cNvGrpSpPr/>
          <p:nvPr/>
        </p:nvGrpSpPr>
        <p:grpSpPr>
          <a:xfrm>
            <a:off x="3831970" y="3257525"/>
            <a:ext cx="2234810" cy="1377675"/>
            <a:chOff x="4266580" y="3824526"/>
            <a:chExt cx="2234810" cy="1377675"/>
          </a:xfrm>
        </p:grpSpPr>
        <p:grpSp>
          <p:nvGrpSpPr>
            <p:cNvPr id="47" name="그룹 46"/>
            <p:cNvGrpSpPr/>
            <p:nvPr/>
          </p:nvGrpSpPr>
          <p:grpSpPr>
            <a:xfrm>
              <a:off x="4266580" y="3824526"/>
              <a:ext cx="2090794" cy="1047567"/>
              <a:chOff x="292652" y="2084992"/>
              <a:chExt cx="2090794" cy="1047567"/>
            </a:xfrm>
          </p:grpSpPr>
          <p:grpSp>
            <p:nvGrpSpPr>
              <p:cNvPr id="48" name="그룹 47"/>
              <p:cNvGrpSpPr/>
              <p:nvPr/>
            </p:nvGrpSpPr>
            <p:grpSpPr>
              <a:xfrm>
                <a:off x="378148" y="2363802"/>
                <a:ext cx="1669663" cy="768757"/>
                <a:chOff x="496808" y="2097946"/>
                <a:chExt cx="1669663" cy="768757"/>
              </a:xfrm>
            </p:grpSpPr>
            <p:sp>
              <p:nvSpPr>
                <p:cNvPr id="50" name="Rectangle 24"/>
                <p:cNvSpPr/>
                <p:nvPr/>
              </p:nvSpPr>
              <p:spPr>
                <a:xfrm>
                  <a:off x="496808" y="2097946"/>
                  <a:ext cx="1669663" cy="768757"/>
                </a:xfrm>
                <a:prstGeom prst="rect">
                  <a:avLst/>
                </a:prstGeom>
                <a:pattFill prst="wdUpDiag">
                  <a:fgClr>
                    <a:srgbClr val="DDDDDD"/>
                  </a:fgClr>
                  <a:bgClr>
                    <a:schemeClr val="bg1"/>
                  </a:bgClr>
                </a:pattFill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  <a:miter lim="800000"/>
                  <a:headEnd/>
                  <a:tailEnd/>
                </a:ln>
              </p:spPr>
              <p:txBody>
                <a:bodyPr lIns="36000" rIns="3600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45000"/>
                    <a:buFont typeface="StarSymbol" pitchFamily="2" charset="0"/>
                    <a:buNone/>
                  </a:pPr>
                  <a:endParaRPr kumimoji="0" lang="en-US" sz="600">
                    <a:latin typeface="Verdana" pitchFamily="34" charset="0"/>
                    <a:ea typeface="+mn-ea"/>
                    <a:cs typeface="Verdana" pitchFamily="34" charset="0"/>
                  </a:endParaRPr>
                </a:p>
              </p:txBody>
            </p:sp>
            <p:sp>
              <p:nvSpPr>
                <p:cNvPr id="51" name="직사각형 50"/>
                <p:cNvSpPr/>
                <p:nvPr/>
              </p:nvSpPr>
              <p:spPr>
                <a:xfrm>
                  <a:off x="561229" y="2174023"/>
                  <a:ext cx="492136" cy="288032"/>
                </a:xfrm>
                <a:prstGeom prst="rect">
                  <a:avLst/>
                </a:prstGeom>
                <a:solidFill>
                  <a:srgbClr val="DCEEFC"/>
                </a:solidFill>
                <a:ln w="9528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ko-KR" sz="700" b="1" kern="0" dirty="0">
                      <a:solidFill>
                        <a:srgbClr val="000000"/>
                      </a:solidFill>
                      <a:latin typeface="맑은 고딕" pitchFamily="50"/>
                      <a:ea typeface="맑은 고딕" pitchFamily="50"/>
                    </a:rPr>
                    <a:t>Screen 1</a:t>
                  </a:r>
                </a:p>
              </p:txBody>
            </p:sp>
            <p:sp>
              <p:nvSpPr>
                <p:cNvPr id="52" name="직사각형 51"/>
                <p:cNvSpPr/>
                <p:nvPr/>
              </p:nvSpPr>
              <p:spPr>
                <a:xfrm>
                  <a:off x="561229" y="2498509"/>
                  <a:ext cx="492136" cy="288032"/>
                </a:xfrm>
                <a:prstGeom prst="rect">
                  <a:avLst/>
                </a:prstGeom>
                <a:solidFill>
                  <a:srgbClr val="DCEEFC"/>
                </a:solidFill>
                <a:ln w="9528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ko-KR" sz="700" b="1" kern="0" dirty="0">
                      <a:solidFill>
                        <a:srgbClr val="000000"/>
                      </a:solidFill>
                      <a:latin typeface="맑은 고딕" pitchFamily="50"/>
                      <a:ea typeface="맑은 고딕" pitchFamily="50"/>
                    </a:rPr>
                    <a:t>Screen </a:t>
                  </a:r>
                  <a:r>
                    <a:rPr lang="en-US" altLang="ko-KR" sz="700" b="1" kern="0" dirty="0" smtClean="0">
                      <a:solidFill>
                        <a:srgbClr val="000000"/>
                      </a:solidFill>
                      <a:latin typeface="맑은 고딕" pitchFamily="50"/>
                      <a:ea typeface="맑은 고딕" pitchFamily="50"/>
                    </a:rPr>
                    <a:t>2</a:t>
                  </a:r>
                  <a:endParaRPr lang="en-US" altLang="ko-KR" sz="700" b="1" kern="0" dirty="0">
                    <a:solidFill>
                      <a:srgbClr val="000000"/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sp>
              <p:nvSpPr>
                <p:cNvPr id="53" name="직사각형 52"/>
                <p:cNvSpPr/>
                <p:nvPr/>
              </p:nvSpPr>
              <p:spPr>
                <a:xfrm>
                  <a:off x="1089866" y="2174023"/>
                  <a:ext cx="492136" cy="288032"/>
                </a:xfrm>
                <a:prstGeom prst="rect">
                  <a:avLst/>
                </a:prstGeom>
                <a:solidFill>
                  <a:srgbClr val="DCEEFC"/>
                </a:solidFill>
                <a:ln w="9528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ko-KR" sz="700" b="1" kern="0" dirty="0">
                      <a:solidFill>
                        <a:srgbClr val="000000"/>
                      </a:solidFill>
                      <a:latin typeface="맑은 고딕" pitchFamily="50"/>
                      <a:ea typeface="맑은 고딕" pitchFamily="50"/>
                    </a:rPr>
                    <a:t>Screen </a:t>
                  </a:r>
                  <a:r>
                    <a:rPr lang="en-US" altLang="ko-KR" sz="700" b="1" kern="0" dirty="0" smtClean="0">
                      <a:solidFill>
                        <a:srgbClr val="000000"/>
                      </a:solidFill>
                      <a:latin typeface="맑은 고딕" pitchFamily="50"/>
                      <a:ea typeface="맑은 고딕" pitchFamily="50"/>
                    </a:rPr>
                    <a:t>3</a:t>
                  </a:r>
                  <a:endParaRPr lang="en-US" altLang="ko-KR" sz="700" b="1" kern="0" dirty="0">
                    <a:solidFill>
                      <a:srgbClr val="000000"/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sp>
              <p:nvSpPr>
                <p:cNvPr id="54" name="직사각형 53"/>
                <p:cNvSpPr/>
                <p:nvPr/>
              </p:nvSpPr>
              <p:spPr>
                <a:xfrm>
                  <a:off x="1089866" y="2498509"/>
                  <a:ext cx="492136" cy="288032"/>
                </a:xfrm>
                <a:prstGeom prst="rect">
                  <a:avLst/>
                </a:prstGeom>
                <a:solidFill>
                  <a:srgbClr val="DCEEFC"/>
                </a:solidFill>
                <a:ln w="9528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ko-KR" sz="700" b="1" kern="0" dirty="0">
                      <a:solidFill>
                        <a:srgbClr val="000000"/>
                      </a:solidFill>
                      <a:latin typeface="맑은 고딕" pitchFamily="50"/>
                      <a:ea typeface="맑은 고딕" pitchFamily="50"/>
                    </a:rPr>
                    <a:t>Screen </a:t>
                  </a:r>
                  <a:r>
                    <a:rPr lang="en-US" altLang="ko-KR" sz="700" b="1" kern="0" dirty="0" smtClean="0">
                      <a:solidFill>
                        <a:srgbClr val="000000"/>
                      </a:solidFill>
                      <a:latin typeface="맑은 고딕" pitchFamily="50"/>
                      <a:ea typeface="맑은 고딕" pitchFamily="50"/>
                    </a:rPr>
                    <a:t>4</a:t>
                  </a:r>
                  <a:endParaRPr lang="en-US" altLang="ko-KR" sz="700" b="1" kern="0" dirty="0">
                    <a:solidFill>
                      <a:srgbClr val="000000"/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sp>
              <p:nvSpPr>
                <p:cNvPr id="55" name="직사각형 54"/>
                <p:cNvSpPr/>
                <p:nvPr/>
              </p:nvSpPr>
              <p:spPr>
                <a:xfrm>
                  <a:off x="1618504" y="2174023"/>
                  <a:ext cx="492136" cy="288032"/>
                </a:xfrm>
                <a:prstGeom prst="rect">
                  <a:avLst/>
                </a:prstGeom>
                <a:solidFill>
                  <a:srgbClr val="DCEEFC"/>
                </a:solidFill>
                <a:ln w="9528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ko-KR" sz="700" b="1" kern="0" dirty="0">
                      <a:solidFill>
                        <a:srgbClr val="000000"/>
                      </a:solidFill>
                      <a:latin typeface="맑은 고딕" pitchFamily="50"/>
                      <a:ea typeface="맑은 고딕" pitchFamily="50"/>
                    </a:rPr>
                    <a:t>Screen </a:t>
                  </a:r>
                  <a:r>
                    <a:rPr lang="en-US" altLang="ko-KR" sz="700" b="1" kern="0" dirty="0" smtClean="0">
                      <a:solidFill>
                        <a:srgbClr val="000000"/>
                      </a:solidFill>
                      <a:latin typeface="맑은 고딕" pitchFamily="50"/>
                      <a:ea typeface="맑은 고딕" pitchFamily="50"/>
                    </a:rPr>
                    <a:t>5</a:t>
                  </a:r>
                  <a:endParaRPr lang="en-US" altLang="ko-KR" sz="700" b="1" kern="0" dirty="0">
                    <a:solidFill>
                      <a:srgbClr val="000000"/>
                    </a:solidFill>
                    <a:latin typeface="맑은 고딕" pitchFamily="50"/>
                    <a:ea typeface="맑은 고딕" pitchFamily="50"/>
                  </a:endParaRPr>
                </a:p>
              </p:txBody>
            </p:sp>
            <p:sp>
              <p:nvSpPr>
                <p:cNvPr id="56" name="직사각형 55"/>
                <p:cNvSpPr/>
                <p:nvPr/>
              </p:nvSpPr>
              <p:spPr>
                <a:xfrm>
                  <a:off x="1618504" y="2498509"/>
                  <a:ext cx="492136" cy="288032"/>
                </a:xfrm>
                <a:prstGeom prst="rect">
                  <a:avLst/>
                </a:prstGeom>
                <a:solidFill>
                  <a:srgbClr val="DCEEFC"/>
                </a:solidFill>
                <a:ln w="9528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algn="ctr" defTabSz="914400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ko-KR" sz="700" b="1" kern="0" dirty="0">
                      <a:solidFill>
                        <a:srgbClr val="000000"/>
                      </a:solidFill>
                      <a:latin typeface="맑은 고딕" pitchFamily="50"/>
                      <a:ea typeface="맑은 고딕" pitchFamily="50"/>
                    </a:rPr>
                    <a:t>Screen 6</a:t>
                  </a:r>
                </a:p>
              </p:txBody>
            </p:sp>
          </p:grpSp>
          <p:sp>
            <p:nvSpPr>
              <p:cNvPr id="49" name="TextBox 48"/>
              <p:cNvSpPr txBox="1"/>
              <p:nvPr/>
            </p:nvSpPr>
            <p:spPr>
              <a:xfrm>
                <a:off x="292652" y="2084992"/>
                <a:ext cx="20907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r>
                  <a:rPr lang="en-US" altLang="ko-KR" sz="8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 </a:t>
                </a:r>
                <a:r>
                  <a:rPr lang="en-US" altLang="ko-KR" sz="800" b="1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55</a:t>
                </a:r>
                <a:r>
                  <a:rPr lang="en-US" altLang="ko-KR" sz="800" kern="0" smtClean="0">
                    <a:latin typeface="+mn-ea"/>
                  </a:rPr>
                  <a:t>” </a:t>
                </a:r>
                <a:r>
                  <a:rPr lang="ko-KR" altLang="en-US" sz="800" kern="0" dirty="0" smtClean="0">
                    <a:latin typeface="+mn-ea"/>
                  </a:rPr>
                  <a:t>모니터</a:t>
                </a:r>
                <a:r>
                  <a:rPr lang="en-US" altLang="ko-KR" sz="800" kern="0" dirty="0" smtClean="0">
                    <a:latin typeface="+mn-ea"/>
                  </a:rPr>
                  <a:t> </a:t>
                </a:r>
                <a:r>
                  <a:rPr lang="en-US" altLang="ko-KR" sz="8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r>
                  <a:rPr lang="ko-KR" altLang="en-US" sz="8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단 </a:t>
                </a:r>
                <a:r>
                  <a:rPr lang="en-US" altLang="ko-KR" sz="8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</a:t>
                </a:r>
                <a:r>
                  <a:rPr lang="ko-KR" altLang="en-US" sz="8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열 </a:t>
                </a:r>
                <a:r>
                  <a:rPr lang="en-US" altLang="ko-KR" sz="8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(1.8 </a:t>
                </a:r>
                <a:r>
                  <a:rPr lang="ko-KR" altLang="en-US" sz="800" b="1" dirty="0" err="1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베젤</a:t>
                </a:r>
                <a:r>
                  <a:rPr lang="ko-KR" altLang="en-US" sz="8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적용</a:t>
                </a:r>
                <a:r>
                  <a:rPr lang="en-US" altLang="ko-KR" sz="80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</a:t>
                </a:r>
                <a:endParaRPr lang="ko-KR" altLang="en-US" sz="8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cxnSp>
          <p:nvCxnSpPr>
            <p:cNvPr id="68" name="직선 연결선 67"/>
            <p:cNvCxnSpPr/>
            <p:nvPr/>
          </p:nvCxnSpPr>
          <p:spPr>
            <a:xfrm>
              <a:off x="4358769" y="4970079"/>
              <a:ext cx="0" cy="232122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/>
            <p:nvPr/>
          </p:nvCxnSpPr>
          <p:spPr>
            <a:xfrm>
              <a:off x="6027689" y="4970079"/>
              <a:ext cx="0" cy="232122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/>
            <p:cNvCxnSpPr/>
            <p:nvPr/>
          </p:nvCxnSpPr>
          <p:spPr>
            <a:xfrm>
              <a:off x="4358769" y="5088405"/>
              <a:ext cx="166892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4803858" y="4964174"/>
              <a:ext cx="778742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3,645</a:t>
              </a:r>
              <a:endParaRPr lang="ko-KR" altLang="en-US" sz="8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73" name="직선 연결선 72"/>
            <p:cNvCxnSpPr/>
            <p:nvPr/>
          </p:nvCxnSpPr>
          <p:spPr>
            <a:xfrm>
              <a:off x="6130087" y="4110346"/>
              <a:ext cx="279881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/>
            <p:nvPr/>
          </p:nvCxnSpPr>
          <p:spPr>
            <a:xfrm>
              <a:off x="6270027" y="4103336"/>
              <a:ext cx="0" cy="75377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6038663" y="4350457"/>
              <a:ext cx="462727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8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1,371</a:t>
              </a:r>
              <a:endParaRPr lang="ko-KR" altLang="en-US" sz="8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6130087" y="4857106"/>
              <a:ext cx="279881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직사각형 41"/>
          <p:cNvSpPr/>
          <p:nvPr/>
        </p:nvSpPr>
        <p:spPr>
          <a:xfrm>
            <a:off x="6138788" y="2772519"/>
            <a:ext cx="4104456" cy="417646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 검토 후</a:t>
            </a:r>
            <a:endParaRPr lang="en-US" altLang="ko-KR" sz="14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재구</a:t>
            </a:r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</a:t>
            </a:r>
            <a:endParaRPr lang="en-US" altLang="ko-KR" sz="14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4531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900113"/>
            <a:ext cx="106934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1" name="TextBox 19"/>
          <p:cNvSpPr txBox="1">
            <a:spLocks noChangeArrowheads="1"/>
          </p:cNvSpPr>
          <p:nvPr/>
        </p:nvSpPr>
        <p:spPr bwMode="auto">
          <a:xfrm>
            <a:off x="261938" y="1044575"/>
            <a:ext cx="46249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700">
                <a:solidFill>
                  <a:schemeClr val="tx1"/>
                </a:solidFill>
                <a:latin typeface="Malgun Gothic" pitchFamily="50" charset="-127"/>
                <a:ea typeface="Malgun Gothic" pitchFamily="50" charset="-127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Malgun Gothic" pitchFamily="50" charset="-127"/>
                <a:ea typeface="Malgun Gothic" pitchFamily="50" charset="-127"/>
              </a:defRPr>
            </a:lvl2pPr>
            <a:lvl3pPr marL="1143000" indent="-228600">
              <a:defRPr sz="2700">
                <a:solidFill>
                  <a:schemeClr val="tx1"/>
                </a:solidFill>
                <a:latin typeface="Malgun Gothic" pitchFamily="50" charset="-127"/>
                <a:ea typeface="Malgun Gothic" pitchFamily="50" charset="-127"/>
              </a:defRPr>
            </a:lvl3pPr>
            <a:lvl4pPr marL="1600200" indent="-228600">
              <a:defRPr sz="2300">
                <a:solidFill>
                  <a:schemeClr val="tx1"/>
                </a:solidFill>
                <a:latin typeface="Malgun Gothic" pitchFamily="50" charset="-127"/>
                <a:ea typeface="Malgun Gothic" pitchFamily="50" charset="-127"/>
              </a:defRPr>
            </a:lvl4pPr>
            <a:lvl5pPr marL="2057400" indent="-228600">
              <a:defRPr sz="2300">
                <a:solidFill>
                  <a:schemeClr val="tx1"/>
                </a:solidFill>
                <a:latin typeface="Malgun Gothic" pitchFamily="50" charset="-127"/>
                <a:ea typeface="Malgun Gothic" pitchFamily="50" charset="-127"/>
              </a:defRPr>
            </a:lvl5pPr>
            <a:lvl6pPr marL="2514600" indent="-228600" defTabSz="1042988" eaLnBrk="0" fontAlgn="base" hangingPunct="0">
              <a:spcAft>
                <a:spcPct val="0"/>
              </a:spcAft>
              <a:buFont typeface="Arial" charset="0"/>
              <a:buChar char="»"/>
              <a:defRPr sz="2300">
                <a:solidFill>
                  <a:schemeClr val="tx1"/>
                </a:solidFill>
                <a:latin typeface="Malgun Gothic" pitchFamily="50" charset="-127"/>
                <a:ea typeface="Malgun Gothic" pitchFamily="50" charset="-127"/>
              </a:defRPr>
            </a:lvl6pPr>
            <a:lvl7pPr marL="2971800" indent="-228600" defTabSz="1042988" eaLnBrk="0" fontAlgn="base" hangingPunct="0">
              <a:spcAft>
                <a:spcPct val="0"/>
              </a:spcAft>
              <a:buFont typeface="Arial" charset="0"/>
              <a:buChar char="»"/>
              <a:defRPr sz="2300">
                <a:solidFill>
                  <a:schemeClr val="tx1"/>
                </a:solidFill>
                <a:latin typeface="Malgun Gothic" pitchFamily="50" charset="-127"/>
                <a:ea typeface="Malgun Gothic" pitchFamily="50" charset="-127"/>
              </a:defRPr>
            </a:lvl7pPr>
            <a:lvl8pPr marL="3429000" indent="-228600" defTabSz="1042988" eaLnBrk="0" fontAlgn="base" hangingPunct="0">
              <a:spcAft>
                <a:spcPct val="0"/>
              </a:spcAft>
              <a:buFont typeface="Arial" charset="0"/>
              <a:buChar char="»"/>
              <a:defRPr sz="2300">
                <a:solidFill>
                  <a:schemeClr val="tx1"/>
                </a:solidFill>
                <a:latin typeface="Malgun Gothic" pitchFamily="50" charset="-127"/>
                <a:ea typeface="Malgun Gothic" pitchFamily="50" charset="-127"/>
              </a:defRPr>
            </a:lvl8pPr>
            <a:lvl9pPr marL="3886200" indent="-228600" defTabSz="1042988" eaLnBrk="0" fontAlgn="base" hangingPunct="0">
              <a:spcAft>
                <a:spcPct val="0"/>
              </a:spcAft>
              <a:buFont typeface="Arial" charset="0"/>
              <a:buChar char="»"/>
              <a:defRPr sz="2300">
                <a:solidFill>
                  <a:schemeClr val="tx1"/>
                </a:solidFill>
                <a:latin typeface="Malgun Gothic" pitchFamily="50" charset="-127"/>
                <a:ea typeface="Malgun Gothic" pitchFamily="50" charset="-127"/>
              </a:defRPr>
            </a:lvl9pPr>
          </a:lstStyle>
          <a:p>
            <a:r>
              <a:rPr kumimoji="0" lang="ko-KR" altLang="en-US" sz="1400" dirty="0">
                <a:latin typeface="Rix고딕 M" pitchFamily="18" charset="-127"/>
                <a:ea typeface="Rix고딕 M" pitchFamily="18" charset="-127"/>
              </a:rPr>
              <a:t>시각화 표현 방법의 가이드라인 </a:t>
            </a:r>
            <a:r>
              <a:rPr kumimoji="0" lang="en-US" altLang="ko-KR" sz="1400" dirty="0">
                <a:latin typeface="Rix고딕 M" pitchFamily="18" charset="-127"/>
                <a:ea typeface="Rix고딕 M" pitchFamily="18" charset="-127"/>
              </a:rPr>
              <a:t>: </a:t>
            </a:r>
            <a:r>
              <a:rPr kumimoji="0" lang="ko-KR" altLang="en-US" sz="1400" dirty="0">
                <a:latin typeface="Rix고딕 M" pitchFamily="18" charset="-127"/>
                <a:ea typeface="Rix고딕 M" pitchFamily="18" charset="-127"/>
              </a:rPr>
              <a:t>공간정보 시각화 </a:t>
            </a:r>
            <a:r>
              <a:rPr kumimoji="0" lang="ko-KR" altLang="en-US" sz="1400" dirty="0" smtClean="0">
                <a:latin typeface="Rix고딕 M" pitchFamily="18" charset="-127"/>
                <a:ea typeface="Rix고딕 M" pitchFamily="18" charset="-127"/>
              </a:rPr>
              <a:t>가이드라인</a:t>
            </a:r>
            <a:endParaRPr kumimoji="0" lang="ko-KR" altLang="en-US" sz="1400" dirty="0">
              <a:latin typeface="Rix고딕 M" pitchFamily="18" charset="-127"/>
              <a:ea typeface="Rix고딕 M" pitchFamily="18" charset="-127"/>
            </a:endParaRPr>
          </a:p>
        </p:txBody>
      </p:sp>
      <p:pic>
        <p:nvPicPr>
          <p:cNvPr id="2970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103" y="3901802"/>
            <a:ext cx="3130422" cy="1957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138" y="3905441"/>
            <a:ext cx="2979647" cy="1953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92545"/>
            <a:ext cx="3138833" cy="1955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3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914775"/>
            <a:ext cx="3116263" cy="195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737124" y="5964634"/>
            <a:ext cx="66501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Rix고딕 M" pitchFamily="18" charset="-127"/>
                <a:ea typeface="Rix고딕 M" pitchFamily="18" charset="-127"/>
              </a:rPr>
              <a:t>TreeMap : </a:t>
            </a:r>
            <a:r>
              <a:rPr lang="ko-KR" altLang="en-US" sz="1200" dirty="0" smtClean="0">
                <a:latin typeface="Rix고딕 M" pitchFamily="18" charset="-127"/>
                <a:ea typeface="Rix고딕 M" pitchFamily="18" charset="-127"/>
              </a:rPr>
              <a:t>공간을 </a:t>
            </a:r>
            <a:r>
              <a:rPr lang="ko-KR" altLang="en-US" sz="1200" dirty="0">
                <a:latin typeface="Rix고딕 M" pitchFamily="18" charset="-127"/>
                <a:ea typeface="Rix고딕 M" pitchFamily="18" charset="-127"/>
              </a:rPr>
              <a:t>반복적으로 분할하는 방법으로 가장 기본적인 형태는 직사각형의 평면을 분할한 형태임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737124" y="1492545"/>
            <a:ext cx="4849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Rix고딕 M" pitchFamily="18" charset="-127"/>
                <a:ea typeface="Rix고딕 M" pitchFamily="18" charset="-127"/>
              </a:rPr>
              <a:t>지역 별로 토양</a:t>
            </a:r>
            <a:r>
              <a:rPr lang="en-US" altLang="ko-KR" sz="1200" dirty="0">
                <a:latin typeface="Rix고딕 M" pitchFamily="18" charset="-127"/>
                <a:ea typeface="Rix고딕 M" pitchFamily="18" charset="-127"/>
              </a:rPr>
              <a:t>, </a:t>
            </a:r>
            <a:r>
              <a:rPr lang="ko-KR" altLang="en-US" sz="1200" dirty="0">
                <a:latin typeface="Rix고딕 M" pitchFamily="18" charset="-127"/>
                <a:ea typeface="Rix고딕 M" pitchFamily="18" charset="-127"/>
              </a:rPr>
              <a:t>인구</a:t>
            </a:r>
            <a:r>
              <a:rPr lang="en-US" altLang="ko-KR" sz="1200" dirty="0">
                <a:latin typeface="Rix고딕 M" pitchFamily="18" charset="-127"/>
                <a:ea typeface="Rix고딕 M" pitchFamily="18" charset="-127"/>
              </a:rPr>
              <a:t>, </a:t>
            </a:r>
            <a:r>
              <a:rPr lang="ko-KR" altLang="en-US" sz="1200" dirty="0">
                <a:latin typeface="Rix고딕 M" pitchFamily="18" charset="-127"/>
                <a:ea typeface="Rix고딕 M" pitchFamily="18" charset="-127"/>
              </a:rPr>
              <a:t>교통</a:t>
            </a:r>
            <a:r>
              <a:rPr lang="en-US" altLang="ko-KR" sz="1200" dirty="0">
                <a:latin typeface="Rix고딕 M" pitchFamily="18" charset="-127"/>
                <a:ea typeface="Rix고딕 M" pitchFamily="18" charset="-127"/>
              </a:rPr>
              <a:t>, </a:t>
            </a:r>
            <a:r>
              <a:rPr lang="ko-KR" altLang="en-US" sz="1200" dirty="0">
                <a:latin typeface="Rix고딕 M" pitchFamily="18" charset="-127"/>
                <a:ea typeface="Rix고딕 M" pitchFamily="18" charset="-127"/>
              </a:rPr>
              <a:t>산업 등 특정 대상의 분포를 표현하는 데 사용함</a:t>
            </a:r>
            <a:r>
              <a:rPr lang="en-US" altLang="ko-KR" sz="1200" dirty="0">
                <a:latin typeface="Rix고딕 M" pitchFamily="18" charset="-127"/>
                <a:ea typeface="Rix고딕 M" pitchFamily="18" charset="-127"/>
              </a:rPr>
              <a:t>.</a:t>
            </a:r>
          </a:p>
          <a:p>
            <a:r>
              <a:rPr lang="ko-KR" altLang="en-US" sz="1200" dirty="0">
                <a:latin typeface="Rix고딕 M" pitchFamily="18" charset="-127"/>
                <a:ea typeface="Rix고딕 M" pitchFamily="18" charset="-127"/>
              </a:rPr>
              <a:t>색상 선정과 클래스 구분 기준 선정이 가장 중요한 의사결정임</a:t>
            </a:r>
            <a:r>
              <a:rPr lang="en-US" altLang="ko-KR" sz="1200" dirty="0">
                <a:latin typeface="Rix고딕 M" pitchFamily="18" charset="-127"/>
                <a:ea typeface="Rix고딕 M" pitchFamily="18" charset="-127"/>
              </a:rPr>
              <a:t>.</a:t>
            </a:r>
          </a:p>
        </p:txBody>
      </p:sp>
      <p:sp>
        <p:nvSpPr>
          <p:cNvPr id="12" name="타원 11"/>
          <p:cNvSpPr/>
          <p:nvPr/>
        </p:nvSpPr>
        <p:spPr>
          <a:xfrm>
            <a:off x="249695" y="369403"/>
            <a:ext cx="307931" cy="3079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2164" y="252239"/>
            <a:ext cx="201689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시각화 </a:t>
            </a:r>
            <a:r>
              <a:rPr lang="en-US" altLang="ko-KR" sz="18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_ </a:t>
            </a:r>
            <a:r>
              <a:rPr lang="ko-KR" altLang="en-US" sz="18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차트 설명</a:t>
            </a:r>
            <a:endParaRPr lang="ko-KR" altLang="en-US" sz="1800" b="1" dirty="0">
              <a:ln>
                <a:solidFill>
                  <a:schemeClr val="tx2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35859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900113"/>
            <a:ext cx="106934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9400" y="1692399"/>
            <a:ext cx="10202740" cy="86409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473026" lvl="1" indent="0" defTabSz="946052"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차트 디자인 시 고려해야 하는 요소에 대한 가이드라인</a:t>
            </a:r>
          </a:p>
          <a:p>
            <a:pPr marL="644476" lvl="1" indent="-171450" defTabSz="946052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범주 비교</a:t>
            </a:r>
            <a:r>
              <a:rPr lang="en-US" altLang="ko-KR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부분</a:t>
            </a:r>
            <a:r>
              <a:rPr lang="en-US" altLang="ko-KR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-</a:t>
            </a:r>
            <a:r>
              <a:rPr lang="ko-KR" altLang="en-US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전체 관계 파악</a:t>
            </a:r>
            <a:r>
              <a:rPr lang="en-US" altLang="ko-KR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시간에 따른 변화</a:t>
            </a:r>
            <a:r>
              <a:rPr lang="en-US" altLang="ko-KR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연결과 관계</a:t>
            </a:r>
            <a:r>
              <a:rPr lang="en-US" altLang="ko-KR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위치 정보 등 데이터 시각화의 목적 별로 사용 가능한 차트 종류 제안</a:t>
            </a:r>
          </a:p>
          <a:p>
            <a:pPr marL="644476" lvl="1" indent="-171450" defTabSz="946052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틀</a:t>
            </a:r>
            <a:r>
              <a:rPr lang="en-US" altLang="ko-KR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라벨</a:t>
            </a:r>
            <a:r>
              <a:rPr lang="en-US" altLang="ko-KR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제목 등 모든 차트에 공통적으로 들어가는 요소에 대한 가이드라인 제공</a:t>
            </a:r>
          </a:p>
          <a:p>
            <a:pPr marL="644476" lvl="1" indent="-171450" defTabSz="946052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막대 그래프</a:t>
            </a:r>
            <a:r>
              <a:rPr lang="en-US" altLang="ko-KR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선형 그래프</a:t>
            </a:r>
            <a:r>
              <a:rPr lang="en-US" altLang="ko-KR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원형 그래프</a:t>
            </a:r>
            <a:r>
              <a:rPr lang="en-US" altLang="ko-KR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면적형 그래프 등 차트 종류 별 가이드라인 </a:t>
            </a:r>
            <a:r>
              <a:rPr lang="ko-KR" altLang="en-US" sz="1200" dirty="0" smtClean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제공</a:t>
            </a:r>
            <a:endParaRPr lang="ko-KR" altLang="en-US" sz="1200" dirty="0">
              <a:solidFill>
                <a:prstClr val="black"/>
              </a:solidFill>
              <a:latin typeface="Rix고딕 M" pitchFamily="18" charset="-127"/>
              <a:ea typeface="Rix고딕 M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9400" y="1188343"/>
            <a:ext cx="102027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26" algn="ctr" defTabSz="946052">
              <a:defRPr/>
            </a:pPr>
            <a:r>
              <a:rPr lang="en-US" altLang="ko-KR" sz="1800" b="1" dirty="0" smtClean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[</a:t>
            </a:r>
            <a:r>
              <a:rPr lang="ko-KR" altLang="en-US" sz="1800" b="1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차트 시각화 가이드라인 </a:t>
            </a:r>
            <a:r>
              <a:rPr lang="ko-KR" altLang="en-US" sz="1800" b="1" dirty="0" smtClean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예시</a:t>
            </a:r>
            <a:r>
              <a:rPr lang="en-US" altLang="ko-KR" sz="1800" b="1" dirty="0" smtClean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]</a:t>
            </a:r>
            <a:endParaRPr lang="ko-KR" altLang="en-US" sz="1800" b="1" dirty="0">
              <a:solidFill>
                <a:prstClr val="black"/>
              </a:solidFill>
              <a:latin typeface="Rix고딕 M" pitchFamily="18" charset="-127"/>
              <a:ea typeface="Rix고딕 M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75178" y="2772519"/>
            <a:ext cx="10206962" cy="2952328"/>
            <a:chOff x="275178" y="5004766"/>
            <a:chExt cx="11248048" cy="3175824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178" y="5004767"/>
              <a:ext cx="5641699" cy="317582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6877" y="5004766"/>
              <a:ext cx="5606349" cy="317582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0" name="타원 9"/>
          <p:cNvSpPr/>
          <p:nvPr/>
        </p:nvSpPr>
        <p:spPr>
          <a:xfrm>
            <a:off x="249695" y="369403"/>
            <a:ext cx="307931" cy="3079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2164" y="252239"/>
            <a:ext cx="266611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시각화 </a:t>
            </a:r>
            <a:r>
              <a:rPr lang="en-US" altLang="ko-KR" sz="18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_ </a:t>
            </a:r>
            <a:r>
              <a:rPr lang="ko-KR" altLang="en-US" sz="18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가이드라인 예</a:t>
            </a:r>
            <a:r>
              <a:rPr lang="ko-KR" altLang="en-US" sz="1800" b="1" dirty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시</a:t>
            </a:r>
          </a:p>
        </p:txBody>
      </p:sp>
    </p:spTree>
    <p:extLst>
      <p:ext uri="{BB962C8B-B14F-4D97-AF65-F5344CB8AC3E}">
        <p14:creationId xmlns:p14="http://schemas.microsoft.com/office/powerpoint/2010/main" val="5899062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206324"/>
            <a:ext cx="10693400" cy="584759"/>
          </a:xfrm>
          <a:prstGeom prst="rect">
            <a:avLst/>
          </a:prstGeom>
          <a:noFill/>
        </p:spPr>
        <p:txBody>
          <a:bodyPr wrap="squar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algn="ctr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32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기타 컨트롤 장비</a:t>
            </a:r>
            <a:endParaRPr kumimoji="0" lang="en-US" altLang="ko-KR" sz="32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470453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900113"/>
            <a:ext cx="106934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249695" y="369403"/>
            <a:ext cx="307931" cy="3079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2164" y="252239"/>
            <a:ext cx="193674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UI/UX</a:t>
            </a:r>
            <a:r>
              <a:rPr lang="ko-KR" altLang="en-US" sz="18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_ </a:t>
            </a:r>
            <a:r>
              <a:rPr lang="ko-KR" altLang="en-US" sz="18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컨트롤러</a:t>
            </a:r>
            <a:endParaRPr lang="ko-KR" altLang="en-US" sz="1800" b="1" dirty="0">
              <a:ln>
                <a:solidFill>
                  <a:schemeClr val="tx2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90790" y="1070989"/>
            <a:ext cx="10194458" cy="9814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055" defTabSz="891859">
              <a:tabLst>
                <a:tab pos="228055" algn="l"/>
              </a:tabLst>
            </a:pPr>
            <a:r>
              <a:rPr lang="ko-KR" altLang="en-US" sz="12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상황별</a:t>
            </a:r>
            <a:r>
              <a:rPr lang="en-US" altLang="ko-KR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시나리오 분석을 통해 컨트롤러 인터페이스의 장단점을 분석하고 관련 가이드 제공</a:t>
            </a:r>
            <a:endParaRPr lang="en-US" altLang="ko-KR" sz="12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09503" indent="-81448" defTabSz="891859">
              <a:buFont typeface="Arial" panose="020B0604020202020204" pitchFamily="34" charset="0"/>
              <a:buChar char="•"/>
              <a:tabLst>
                <a:tab pos="228055" algn="l"/>
              </a:tabLst>
            </a:pP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시정탐색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회의나 보고 등 시정 탐색을 위해 디지털 시민 </a:t>
            </a:r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시장실을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사용하는 상황 가정</a:t>
            </a:r>
            <a:endParaRPr lang="en-US" altLang="ko-KR" sz="12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09503" indent="-81448" defTabSz="891859">
              <a:buFont typeface="Arial" panose="020B0604020202020204" pitchFamily="34" charset="0"/>
              <a:buChar char="•"/>
              <a:tabLst>
                <a:tab pos="228055" algn="l"/>
              </a:tabLst>
            </a:pP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홍보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 인사가 방문하였을 때 디지털 시민 </a:t>
            </a:r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시장실을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보여주는 상황 가정</a:t>
            </a:r>
            <a:endParaRPr lang="en-US" altLang="ko-KR" sz="12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09503" indent="-81448" defTabSz="891859">
              <a:buFont typeface="Arial" panose="020B0604020202020204" pitchFamily="34" charset="0"/>
              <a:buChar char="•"/>
              <a:tabLst>
                <a:tab pos="228055" algn="l"/>
              </a:tabLst>
            </a:pP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과업은 과업 준비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화면전환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지도 </a:t>
            </a:r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네비게이션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특정 지표 탐색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작동 및 선택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등으로 구분</a:t>
            </a:r>
            <a:endParaRPr lang="en-US" altLang="ko-KR" sz="12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7" name="Picture 6" descr="navigation에 대한 이미지 검색결과"/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794" y="2445579"/>
            <a:ext cx="1151721" cy="1151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234666"/>
              </p:ext>
            </p:extLst>
          </p:nvPr>
        </p:nvGraphicFramePr>
        <p:xfrm>
          <a:off x="1218035" y="4486404"/>
          <a:ext cx="1754044" cy="2223212"/>
        </p:xfrm>
        <a:graphic>
          <a:graphicData uri="http://schemas.openxmlformats.org/drawingml/2006/table">
            <a:tbl>
              <a:tblPr/>
              <a:tblGrid>
                <a:gridCol w="1012523">
                  <a:extLst>
                    <a:ext uri="{9D8B030D-6E8A-4147-A177-3AD203B41FA5}">
                      <a16:colId xmlns:a16="http://schemas.microsoft.com/office/drawing/2014/main" xmlns="" val="1057968588"/>
                    </a:ext>
                  </a:extLst>
                </a:gridCol>
                <a:gridCol w="741521">
                  <a:extLst>
                    <a:ext uri="{9D8B030D-6E8A-4147-A177-3AD203B41FA5}">
                      <a16:colId xmlns:a16="http://schemas.microsoft.com/office/drawing/2014/main" xmlns="" val="3626766745"/>
                    </a:ext>
                  </a:extLst>
                </a:gridCol>
              </a:tblGrid>
              <a:tr h="2068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00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속성</a:t>
                      </a:r>
                      <a:endParaRPr lang="ko-KR" altLang="en-US" b="1" dirty="0"/>
                    </a:p>
                  </a:txBody>
                  <a:tcPr marL="81000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68643083"/>
                  </a:ext>
                </a:extLst>
              </a:tr>
              <a:tr h="40328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 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조작자</a:t>
                      </a:r>
                      <a:endParaRPr lang="ko-KR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00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00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74537280"/>
                  </a:ext>
                </a:extLst>
              </a:tr>
              <a:tr h="4032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00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58941746"/>
                  </a:ext>
                </a:extLst>
              </a:tr>
              <a:tr h="40328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보조 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조작자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00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없음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000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076315983"/>
                  </a:ext>
                </a:extLst>
              </a:tr>
              <a:tr h="4032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00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91281499"/>
                  </a:ext>
                </a:extLst>
              </a:tr>
              <a:tr h="4032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00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56284145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933935"/>
              </p:ext>
            </p:extLst>
          </p:nvPr>
        </p:nvGraphicFramePr>
        <p:xfrm>
          <a:off x="3316022" y="4307158"/>
          <a:ext cx="3605843" cy="2785841"/>
        </p:xfrm>
        <a:graphic>
          <a:graphicData uri="http://schemas.openxmlformats.org/drawingml/2006/table">
            <a:tbl>
              <a:tblPr/>
              <a:tblGrid>
                <a:gridCol w="432809">
                  <a:extLst>
                    <a:ext uri="{9D8B030D-6E8A-4147-A177-3AD203B41FA5}">
                      <a16:colId xmlns:a16="http://schemas.microsoft.com/office/drawing/2014/main" xmlns="" val="4241461652"/>
                    </a:ext>
                  </a:extLst>
                </a:gridCol>
                <a:gridCol w="706904">
                  <a:extLst>
                    <a:ext uri="{9D8B030D-6E8A-4147-A177-3AD203B41FA5}">
                      <a16:colId xmlns:a16="http://schemas.microsoft.com/office/drawing/2014/main" xmlns="" val="4033378343"/>
                    </a:ext>
                  </a:extLst>
                </a:gridCol>
                <a:gridCol w="1265767">
                  <a:extLst>
                    <a:ext uri="{9D8B030D-6E8A-4147-A177-3AD203B41FA5}">
                      <a16:colId xmlns:a16="http://schemas.microsoft.com/office/drawing/2014/main" xmlns="" val="2673735103"/>
                    </a:ext>
                  </a:extLst>
                </a:gridCol>
                <a:gridCol w="1200363">
                  <a:extLst>
                    <a:ext uri="{9D8B030D-6E8A-4147-A177-3AD203B41FA5}">
                      <a16:colId xmlns:a16="http://schemas.microsoft.com/office/drawing/2014/main" xmlns="" val="49534735"/>
                    </a:ext>
                  </a:extLst>
                </a:gridCol>
              </a:tblGrid>
              <a:tr h="22320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과업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00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속성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00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00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26395171"/>
                  </a:ext>
                </a:extLst>
              </a:tr>
              <a:tr h="43729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과업 준비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(pre-task)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000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콘트롤러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활성화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음성인식 시작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콘트롤러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전원켜기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선택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첫 화면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55545194"/>
                  </a:ext>
                </a:extLst>
              </a:tr>
              <a:tr h="437295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전환</a:t>
                      </a:r>
                    </a:p>
                  </a:txBody>
                  <a:tcPr marL="0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지도 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네비게이션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지도를 확대하거나 축소함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첫 화면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62191051"/>
                  </a:ext>
                </a:extLst>
              </a:tr>
              <a:tr h="3437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지표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네비게이션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검색어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지표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검색창에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입력함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화면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 도시 상태 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점검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시정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</a:p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주요 시정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4561809"/>
                  </a:ext>
                </a:extLst>
              </a:tr>
              <a:tr h="3437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버튼을 클릭하여 지표를 탐색함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82605217"/>
                  </a:ext>
                </a:extLst>
              </a:tr>
              <a:tr h="3437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탐색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구체적인 지표를 클릭함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기사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 등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64889591"/>
                  </a:ext>
                </a:extLst>
              </a:tr>
              <a:tr h="3437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세부 정보를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/>
                      </a:r>
                      <a:b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스크롤하여 탐색함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91841834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1559129" y="2323345"/>
            <a:ext cx="1250830" cy="27604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4212208" y="2275130"/>
            <a:ext cx="1250830" cy="27604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과업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54212" y="3656944"/>
            <a:ext cx="22791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주로 조작하는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주조작자</a:t>
            </a:r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간헐적으로 동시에 사용하는 </a:t>
            </a:r>
            <a:endParaRPr lang="en-US" altLang="ko-KR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보조 조작자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수를 </a:t>
            </a:r>
            <a:endParaRPr lang="en-US" altLang="ko-KR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달리하여 상이한 시나리오 생성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58116" y="3706994"/>
            <a:ext cx="39174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화면 전환은 조작하고자 하는 대상에 따라 달라지며 과업은 크게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지도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네비게이션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지표 네비게이션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탐색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으로 구분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4" name="Picture 4" descr="user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937" y="2624141"/>
            <a:ext cx="1004339" cy="100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오른쪽 화살표 34"/>
          <p:cNvSpPr/>
          <p:nvPr/>
        </p:nvSpPr>
        <p:spPr>
          <a:xfrm rot="5400000">
            <a:off x="8453998" y="3392272"/>
            <a:ext cx="232535" cy="933919"/>
          </a:xfrm>
          <a:prstGeom prst="rightArrow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282983" y="4284687"/>
            <a:ext cx="2809942" cy="13718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 별로 발생 가능한 </a:t>
            </a:r>
            <a:endParaRPr lang="en-US" altLang="ko-KR" sz="12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시나리오를 형성하고 </a:t>
            </a:r>
            <a:endParaRPr lang="en-US" altLang="ko-KR" sz="12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장점과 단점을 분석하여 </a:t>
            </a:r>
            <a:endParaRPr lang="en-US" altLang="ko-KR" sz="12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</a:t>
            </a:r>
            <a:r>
              <a:rPr lang="ko-KR" altLang="en-US" sz="12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상황별</a:t>
            </a:r>
            <a:r>
              <a:rPr lang="ko-KR" altLang="en-US" sz="12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컨트롤러 사용 가이드라인 </a:t>
            </a:r>
            <a:endParaRPr lang="en-US" altLang="ko-KR" sz="12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제시</a:t>
            </a:r>
          </a:p>
        </p:txBody>
      </p:sp>
      <p:sp>
        <p:nvSpPr>
          <p:cNvPr id="37" name="곱셈 기호 36"/>
          <p:cNvSpPr/>
          <p:nvPr/>
        </p:nvSpPr>
        <p:spPr>
          <a:xfrm>
            <a:off x="3180371" y="2548377"/>
            <a:ext cx="279970" cy="808220"/>
          </a:xfrm>
          <a:prstGeom prst="mathMultiply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003155" y="2230529"/>
            <a:ext cx="1389109" cy="27604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맥락 </a:t>
            </a:r>
            <a:endParaRPr lang="en-US" altLang="ko-KR" sz="12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8108956" y="2228130"/>
            <a:ext cx="1157997" cy="27604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</a:t>
            </a:r>
          </a:p>
        </p:txBody>
      </p:sp>
      <p:sp>
        <p:nvSpPr>
          <p:cNvPr id="40" name="곱셈 기호 39"/>
          <p:cNvSpPr/>
          <p:nvPr/>
        </p:nvSpPr>
        <p:spPr>
          <a:xfrm>
            <a:off x="5767040" y="2593746"/>
            <a:ext cx="279970" cy="808220"/>
          </a:xfrm>
          <a:prstGeom prst="mathMultiply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269437" y="2763472"/>
            <a:ext cx="1501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 위치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자세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곱셈 기호 41"/>
          <p:cNvSpPr/>
          <p:nvPr/>
        </p:nvSpPr>
        <p:spPr>
          <a:xfrm>
            <a:off x="7474691" y="2593746"/>
            <a:ext cx="279970" cy="808220"/>
          </a:xfrm>
          <a:prstGeom prst="mathMultiply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037860" y="2586555"/>
            <a:ext cx="1707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171450" indent="-171450">
              <a:buFont typeface="Wingdings" panose="05000000000000000000" pitchFamily="2" charset="2"/>
              <a:buChar char="§"/>
              <a:defRPr sz="1200"/>
            </a:lvl1pPr>
          </a:lstStyle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제스처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터치패드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테블릿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</a:t>
            </a:r>
          </a:p>
        </p:txBody>
      </p:sp>
    </p:spTree>
    <p:extLst>
      <p:ext uri="{BB962C8B-B14F-4D97-AF65-F5344CB8AC3E}">
        <p14:creationId xmlns:p14="http://schemas.microsoft.com/office/powerpoint/2010/main" val="14155892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en-US" altLang="ko-KR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5</a:t>
            </a: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-1. 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음성인식 </a:t>
            </a:r>
            <a:r>
              <a:rPr kumimoji="0" lang="ko-KR" altLang="en-US" sz="1400" b="1" spc="-1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키네틱</a:t>
            </a:r>
            <a:endParaRPr kumimoji="0" lang="en-US" altLang="ko-KR" sz="14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138788" y="2772519"/>
            <a:ext cx="4104456" cy="417646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작성중</a:t>
            </a:r>
            <a:endParaRPr lang="en-US" altLang="ko-KR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kumimoji="0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2164" y="324207"/>
            <a:ext cx="1950182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외부 인터페이스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965006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206324"/>
            <a:ext cx="10693400" cy="584759"/>
          </a:xfrm>
          <a:prstGeom prst="rect">
            <a:avLst/>
          </a:prstGeom>
          <a:noFill/>
        </p:spPr>
        <p:txBody>
          <a:bodyPr wrap="squar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algn="ctr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en-US" altLang="ko-KR" sz="32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UI/UX </a:t>
            </a:r>
            <a:r>
              <a:rPr kumimoji="0" lang="ko-KR" altLang="en-US" sz="32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평가</a:t>
            </a:r>
            <a:endParaRPr kumimoji="0" lang="en-US" altLang="ko-KR" sz="32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908592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900113"/>
            <a:ext cx="106934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249695" y="369403"/>
            <a:ext cx="307931" cy="3079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2164" y="252239"/>
            <a:ext cx="500649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UI/UX </a:t>
            </a:r>
            <a:r>
              <a:rPr lang="ko-KR" altLang="en-US" sz="1800" b="1" dirty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품질평가를 위한 </a:t>
            </a:r>
            <a:r>
              <a:rPr lang="ko-KR" altLang="en-US" sz="1800" b="1" dirty="0" err="1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휴리스틱</a:t>
            </a:r>
            <a:r>
              <a:rPr lang="ko-KR" altLang="en-US" sz="1800" b="1" dirty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평가 </a:t>
            </a:r>
            <a:r>
              <a:rPr lang="en-US" altLang="ko-KR" sz="18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_ </a:t>
            </a:r>
            <a:r>
              <a:rPr lang="ko-KR" altLang="en-US" sz="18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화면설</a:t>
            </a:r>
            <a:r>
              <a:rPr lang="ko-KR" altLang="en-US" sz="1800" b="1" dirty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계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90790" y="1070989"/>
            <a:ext cx="10194458" cy="15121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055" defTabSz="891859">
              <a:tabLst>
                <a:tab pos="228055" algn="l"/>
              </a:tabLst>
            </a:pPr>
            <a:r>
              <a:rPr lang="ko-KR" altLang="en-US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화면 및 </a:t>
            </a:r>
            <a:r>
              <a:rPr lang="en-US" altLang="ko-KR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초안 완성 후 </a:t>
            </a:r>
            <a:r>
              <a:rPr lang="ko-KR" altLang="en-US" sz="12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휴리스틱</a:t>
            </a:r>
            <a:r>
              <a:rPr lang="ko-KR" altLang="en-US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평가로 화면 </a:t>
            </a:r>
            <a:r>
              <a:rPr lang="ko-KR" altLang="en-US" sz="12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설계안의</a:t>
            </a:r>
            <a:r>
              <a:rPr lang="ko-KR" altLang="en-US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적절성 검토</a:t>
            </a:r>
            <a:endParaRPr lang="en-US" altLang="ko-KR" sz="12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055" defTabSz="891859">
              <a:tabLst>
                <a:tab pos="228055" algn="l"/>
              </a:tabLst>
            </a:pPr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휴리스틱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평가는 소수의 전문가를 대상으로 인터페이스의 적절성을 평가하는 기법</a:t>
            </a:r>
            <a:endParaRPr lang="en-US" altLang="ko-KR" sz="12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055" defTabSz="891859">
              <a:tabLst>
                <a:tab pos="228055" algn="l"/>
              </a:tabLst>
            </a:pP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다음과 같은 문헌에 기반하여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화면 및 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초안에 대한 전문가 평가를 수행하고 이를 바탕으로 </a:t>
            </a:r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사용성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문제에 대한 검토 </a:t>
            </a:r>
            <a:endParaRPr lang="en-US" altLang="ko-KR" sz="120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055" defTabSz="891859">
              <a:tabLst>
                <a:tab pos="228055" algn="l"/>
              </a:tabLst>
            </a:pPr>
            <a:r>
              <a:rPr lang="en-US" altLang="ko-KR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Purdue 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Usability Testing Questionnaire (Lin &amp; </a:t>
            </a:r>
            <a:r>
              <a:rPr lang="en-US" altLang="ko-KR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Salvendy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1997) </a:t>
            </a:r>
          </a:p>
          <a:p>
            <a:pPr marL="399505" indent="-171450" defTabSz="891859">
              <a:buFontTx/>
              <a:buChar char="-"/>
              <a:tabLst>
                <a:tab pos="228055" algn="l"/>
              </a:tabLst>
            </a:pPr>
            <a:r>
              <a:rPr lang="en-US" altLang="ko-KR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Schneiderman's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eight golden rules (</a:t>
            </a:r>
            <a:r>
              <a:rPr lang="en-US" altLang="ko-KR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Schneiderman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1998)</a:t>
            </a:r>
          </a:p>
          <a:p>
            <a:pPr marL="399505" indent="-171450" defTabSz="891859">
              <a:buFontTx/>
              <a:buChar char="-"/>
              <a:tabLst>
                <a:tab pos="228055" algn="l"/>
              </a:tabLst>
            </a:pP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Nielson’s 10 Usability Heuristic (Nielsen, 2008)</a:t>
            </a:r>
          </a:p>
          <a:p>
            <a:pPr marL="399505" indent="-171450" defTabSz="891859">
              <a:buFontTx/>
              <a:buChar char="-"/>
              <a:tabLst>
                <a:tab pos="228055" algn="l"/>
              </a:tabLst>
            </a:pP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Senior-friendly recommendations for website heuristic evaluation (Lynch, </a:t>
            </a:r>
            <a:r>
              <a:rPr lang="en-US" altLang="ko-KR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Schwerha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and </a:t>
            </a:r>
            <a:r>
              <a:rPr lang="en-US" altLang="ko-KR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Johanon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2013),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</a:t>
            </a:r>
            <a:endParaRPr lang="en-US" altLang="ko-KR" sz="12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" name="Picture 3" descr="C:\Users\kimsy\Downloads\Image_2016-10-10 17-45-1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19" y="3109223"/>
            <a:ext cx="2601279" cy="107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kimsy\Downloads\디지털시민시장실_sub_사고모니터링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18" y="4346070"/>
            <a:ext cx="2601279" cy="107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C:\Users\kimsy\Downloads\Image_2016-10-11 18-07-4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37" y="5573785"/>
            <a:ext cx="2613299" cy="108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3181038" y="3109223"/>
            <a:ext cx="3749838" cy="355172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sz="12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평가 요소 도출</a:t>
            </a:r>
            <a:endParaRPr lang="en-US" altLang="ko-KR" sz="12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242710" y="3065013"/>
            <a:ext cx="3242538" cy="359593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sz="12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프로토타입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사용 후 체크리스트 평가</a:t>
            </a:r>
            <a:endParaRPr lang="en-US" altLang="ko-KR" sz="12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447355" y="3979138"/>
            <a:ext cx="3283570" cy="213823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 rot="19702211">
            <a:off x="5477297" y="5834016"/>
            <a:ext cx="1357628" cy="3333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illustration</a:t>
            </a:r>
            <a:endParaRPr lang="ko-KR" altLang="en-US" sz="1200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4" name="Picture 2" descr="likert scale에 대한 이미지 검색결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161" y="3647703"/>
            <a:ext cx="1799636" cy="273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오른쪽 화살표 24"/>
          <p:cNvSpPr/>
          <p:nvPr/>
        </p:nvSpPr>
        <p:spPr>
          <a:xfrm>
            <a:off x="2897364" y="4374279"/>
            <a:ext cx="421204" cy="1074192"/>
          </a:xfrm>
          <a:prstGeom prst="rightArrow">
            <a:avLst>
              <a:gd name="adj1" fmla="val 55320"/>
              <a:gd name="adj2" fmla="val 48181"/>
            </a:avLst>
          </a:prstGeom>
          <a:solidFill>
            <a:srgbClr val="FFC000"/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오른쪽 화살표 25"/>
          <p:cNvSpPr/>
          <p:nvPr/>
        </p:nvSpPr>
        <p:spPr>
          <a:xfrm>
            <a:off x="6821506" y="4374279"/>
            <a:ext cx="421204" cy="1074192"/>
          </a:xfrm>
          <a:prstGeom prst="rightArrow">
            <a:avLst>
              <a:gd name="adj1" fmla="val 55320"/>
              <a:gd name="adj2" fmla="val 48181"/>
            </a:avLst>
          </a:prstGeom>
          <a:solidFill>
            <a:srgbClr val="FFC000"/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96381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900113"/>
            <a:ext cx="106934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249695" y="369403"/>
            <a:ext cx="307931" cy="3079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2164" y="252239"/>
            <a:ext cx="578395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UI/UX </a:t>
            </a:r>
            <a:r>
              <a:rPr lang="ko-KR" altLang="en-US" sz="1800" b="1" dirty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품질평가를 위한 </a:t>
            </a:r>
            <a:r>
              <a:rPr lang="ko-KR" altLang="en-US" sz="1800" b="1" dirty="0" err="1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휴리스틱</a:t>
            </a:r>
            <a:r>
              <a:rPr lang="ko-KR" altLang="en-US" sz="1800" b="1" dirty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평가 </a:t>
            </a:r>
            <a:r>
              <a:rPr lang="en-US" altLang="ko-KR" sz="18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_ </a:t>
            </a:r>
            <a:r>
              <a:rPr lang="ko-KR" altLang="en-US" sz="18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체크리스트 개발 </a:t>
            </a:r>
            <a:endParaRPr lang="ko-KR" altLang="en-US" sz="1800" b="1" dirty="0">
              <a:ln>
                <a:solidFill>
                  <a:schemeClr val="tx2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290790" y="1055018"/>
            <a:ext cx="10194458" cy="86409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055" defTabSz="891859">
              <a:tabLst>
                <a:tab pos="228055" algn="l"/>
              </a:tabLst>
            </a:pPr>
            <a:r>
              <a:rPr lang="ko-KR" altLang="en-US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사람의 인지적</a:t>
            </a:r>
            <a:r>
              <a:rPr lang="en-US" altLang="ko-KR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신체적 특성을 반영한 설계인지 평가하기 위한 </a:t>
            </a:r>
            <a:r>
              <a:rPr lang="ko-KR" altLang="en-US" sz="12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휴리스틱</a:t>
            </a:r>
            <a:r>
              <a:rPr lang="ko-KR" altLang="en-US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체크리스트 개발 및 </a:t>
            </a:r>
            <a:r>
              <a:rPr lang="ko-KR" altLang="en-US" sz="12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휴리스틱</a:t>
            </a:r>
            <a:r>
              <a:rPr lang="ko-KR" altLang="en-US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평가 </a:t>
            </a:r>
            <a:endParaRPr lang="ko-KR" altLang="en-US" sz="12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055" defTabSz="891859">
              <a:tabLst>
                <a:tab pos="228055" algn="l"/>
              </a:tabLst>
            </a:pPr>
            <a:r>
              <a:rPr lang="en-US" altLang="ko-KR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1) </a:t>
            </a:r>
            <a:r>
              <a:rPr lang="ko-KR" altLang="en-US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전반적인 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적절성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시각 탐색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주의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인식 및 인지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기억 추출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행동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피드백 등 정보처리과정 단계 별 고려해야 하는 요소 </a:t>
            </a:r>
          </a:p>
          <a:p>
            <a:pPr marL="228055" defTabSz="891859">
              <a:tabLst>
                <a:tab pos="228055" algn="l"/>
              </a:tabLst>
            </a:pPr>
            <a:r>
              <a:rPr lang="en-US" altLang="ko-KR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2) </a:t>
            </a:r>
            <a:r>
              <a:rPr lang="ko-KR" altLang="en-US" sz="120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시각화 적절성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차트의 전반적인 </a:t>
            </a:r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명시성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사용성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인지부하 및 차트 구성 요소 별 고려해야 하는 요소</a:t>
            </a:r>
          </a:p>
        </p:txBody>
      </p:sp>
      <p:pic>
        <p:nvPicPr>
          <p:cNvPr id="52" name="Picture 3" descr="C:\Users\kimsy\Downloads\디지털시민시장실_sub_02_사고모니터링_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350" y="3747113"/>
            <a:ext cx="4045187" cy="18158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49" y="2509586"/>
            <a:ext cx="3951218" cy="4583413"/>
          </a:xfrm>
          <a:prstGeom prst="rect">
            <a:avLst/>
          </a:prstGeom>
        </p:spPr>
      </p:pic>
      <p:cxnSp>
        <p:nvCxnSpPr>
          <p:cNvPr id="54" name="직선 화살표 연결선 53"/>
          <p:cNvCxnSpPr/>
          <p:nvPr/>
        </p:nvCxnSpPr>
        <p:spPr>
          <a:xfrm flipH="1">
            <a:off x="4772267" y="3938922"/>
            <a:ext cx="926604" cy="42694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831238" y="4430035"/>
            <a:ext cx="772239" cy="57888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시각적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탐색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286709" y="3982133"/>
            <a:ext cx="1128135" cy="34051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4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Perception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272878" y="3303291"/>
            <a:ext cx="1046466" cy="340519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장기기억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843803" y="3296985"/>
            <a:ext cx="1108137" cy="340519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400" b="1"/>
            </a:lvl1pPr>
          </a:lstStyle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작업기억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9" name="직선 화살표 연결선 58"/>
          <p:cNvCxnSpPr/>
          <p:nvPr/>
        </p:nvCxnSpPr>
        <p:spPr>
          <a:xfrm>
            <a:off x="2347848" y="3391187"/>
            <a:ext cx="490168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 flipH="1">
            <a:off x="2319344" y="3565362"/>
            <a:ext cx="477772" cy="230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322228" y="3019832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추출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255055" y="3658255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인코딩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3" name="직선 화살표 연결선 62"/>
          <p:cNvCxnSpPr>
            <a:stCxn id="56" idx="0"/>
          </p:cNvCxnSpPr>
          <p:nvPr/>
        </p:nvCxnSpPr>
        <p:spPr>
          <a:xfrm flipH="1" flipV="1">
            <a:off x="3616310" y="3692999"/>
            <a:ext cx="234467" cy="289134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686" b="15175"/>
          <a:stretch/>
        </p:blipFill>
        <p:spPr>
          <a:xfrm>
            <a:off x="4711601" y="5077080"/>
            <a:ext cx="2427702" cy="1619049"/>
          </a:xfrm>
          <a:prstGeom prst="rect">
            <a:avLst/>
          </a:prstGeom>
        </p:spPr>
      </p:pic>
      <p:cxnSp>
        <p:nvCxnSpPr>
          <p:cNvPr id="65" name="직선 화살표 연결선 64"/>
          <p:cNvCxnSpPr/>
          <p:nvPr/>
        </p:nvCxnSpPr>
        <p:spPr>
          <a:xfrm>
            <a:off x="2558230" y="4940163"/>
            <a:ext cx="3076635" cy="1739614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085855" y="5683580"/>
            <a:ext cx="575290" cy="34051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4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행동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232743" y="431969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눈</a:t>
            </a:r>
            <a:endParaRPr lang="en-US" altLang="ko-KR" sz="14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262225" y="2242742"/>
            <a:ext cx="1656293" cy="1631216"/>
          </a:xfrm>
          <a:prstGeom prst="wedgeRectCallout">
            <a:avLst>
              <a:gd name="adj1" fmla="val 32953"/>
              <a:gd name="adj2" fmla="val 60671"/>
            </a:avLst>
          </a:prstGeom>
          <a:solidFill>
            <a:srgbClr val="FFFFFF">
              <a:alpha val="50196"/>
            </a:srgb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전반적인 </a:t>
            </a:r>
            <a:r>
              <a:rPr lang="en-US" altLang="ko-KR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적절성</a:t>
            </a:r>
            <a:endParaRPr lang="en-US" altLang="ko-KR" sz="10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 정보처리 관점</a:t>
            </a:r>
            <a:r>
              <a:rPr lang="en-US" altLang="ko-KR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algn="ctr"/>
            <a:endParaRPr lang="en-US" altLang="ko-KR" sz="10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가시성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및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명시성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인지적 부하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신체적 부하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수행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효과성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오류 방지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기능성 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477614" y="5683580"/>
            <a:ext cx="1760418" cy="861774"/>
          </a:xfrm>
          <a:prstGeom prst="wedgeRectCallout">
            <a:avLst>
              <a:gd name="adj1" fmla="val 16588"/>
              <a:gd name="adj2" fmla="val -118241"/>
            </a:avLst>
          </a:prstGeom>
          <a:solidFill>
            <a:srgbClr val="FFFFFF">
              <a:alpha val="50196"/>
            </a:srgb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시각화 적절성</a:t>
            </a:r>
            <a:endParaRPr lang="en-US" altLang="ko-KR" sz="10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0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차트 적절성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제목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축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라벨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 요소 적절성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453676" y="4110186"/>
            <a:ext cx="1342982" cy="81724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Diagnose</a:t>
            </a:r>
          </a:p>
          <a:p>
            <a:pPr algn="ctr"/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Decision Making</a:t>
            </a:r>
          </a:p>
        </p:txBody>
      </p:sp>
      <p:cxnSp>
        <p:nvCxnSpPr>
          <p:cNvPr id="71" name="직선 화살표 연결선 70"/>
          <p:cNvCxnSpPr/>
          <p:nvPr/>
        </p:nvCxnSpPr>
        <p:spPr>
          <a:xfrm>
            <a:off x="1511763" y="3765273"/>
            <a:ext cx="71864" cy="26698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 Box 6"/>
          <p:cNvSpPr txBox="1">
            <a:spLocks noChangeArrowheads="1"/>
          </p:cNvSpPr>
          <p:nvPr/>
        </p:nvSpPr>
        <p:spPr bwMode="auto">
          <a:xfrm>
            <a:off x="1941308" y="2339326"/>
            <a:ext cx="1020191" cy="34051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4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Attention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73" name="직선 화살표 연결선 72"/>
          <p:cNvCxnSpPr/>
          <p:nvPr/>
        </p:nvCxnSpPr>
        <p:spPr>
          <a:xfrm flipH="1">
            <a:off x="2854746" y="4288921"/>
            <a:ext cx="289166" cy="15388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5"/>
          <p:cNvSpPr>
            <a:spLocks noChangeArrowheads="1"/>
          </p:cNvSpPr>
          <p:nvPr/>
        </p:nvSpPr>
        <p:spPr bwMode="auto">
          <a:xfrm>
            <a:off x="945996" y="2711142"/>
            <a:ext cx="3286748" cy="2365938"/>
          </a:xfrm>
          <a:prstGeom prst="ellipse">
            <a:avLst/>
          </a:prstGeom>
          <a:solidFill>
            <a:schemeClr val="tx2">
              <a:lumMod val="20000"/>
              <a:lumOff val="80000"/>
              <a:alpha val="30000"/>
            </a:schemeClr>
          </a:solidFill>
          <a:ln w="9525" algn="ctr">
            <a:solidFill>
              <a:srgbClr val="808080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latinLnBrk="1"/>
            <a:endParaRPr kumimoji="1" lang="ko-KR" altLang="en-US" b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05861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900113"/>
            <a:ext cx="106934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249695" y="369403"/>
            <a:ext cx="307931" cy="3079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2164" y="252239"/>
            <a:ext cx="50706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UI/UX </a:t>
            </a:r>
            <a:r>
              <a:rPr lang="ko-KR" altLang="en-US" sz="1800" b="1" dirty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품질평가를 위한 </a:t>
            </a:r>
            <a:r>
              <a:rPr lang="ko-KR" altLang="en-US" sz="1800" b="1" dirty="0" err="1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휴리스틱</a:t>
            </a:r>
            <a:r>
              <a:rPr lang="ko-KR" altLang="en-US" sz="1800" b="1" dirty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평가 </a:t>
            </a:r>
            <a:r>
              <a:rPr lang="en-US" altLang="ko-KR" sz="18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_ </a:t>
            </a:r>
            <a:r>
              <a:rPr lang="ko-KR" altLang="en-US" sz="18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평가항목 </a:t>
            </a:r>
            <a:endParaRPr lang="ko-KR" altLang="en-US" sz="1800" b="1" dirty="0">
              <a:ln>
                <a:solidFill>
                  <a:schemeClr val="tx2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76266"/>
              </p:ext>
            </p:extLst>
          </p:nvPr>
        </p:nvGraphicFramePr>
        <p:xfrm>
          <a:off x="324057" y="1165763"/>
          <a:ext cx="3222443" cy="568018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2062">
                  <a:extLst>
                    <a:ext uri="{9D8B030D-6E8A-4147-A177-3AD203B41FA5}"/>
                  </a:extLst>
                </a:gridCol>
                <a:gridCol w="2530381"/>
              </a:tblGrid>
              <a:tr h="310612">
                <a:tc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</a:p>
                  </a:txBody>
                  <a:tcPr marL="107977" marR="107977" marT="108087" marB="1080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</a:p>
                  </a:txBody>
                  <a:tcPr marL="107977" marR="107977" marT="108087" marB="108087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/>
                </a:extLst>
              </a:tr>
              <a:tr h="719039">
                <a:tc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시각 탐색</a:t>
                      </a:r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주의</a:t>
                      </a: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lvl="0" indent="-171450" algn="l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적절한 순서와 방법의 주의 가이드</a:t>
                      </a:r>
                    </a:p>
                    <a:p>
                      <a:pPr marL="171450" lvl="0" indent="-171450" algn="l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en-US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distraction </a:t>
                      </a: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요소 최소화</a:t>
                      </a:r>
                    </a:p>
                    <a:p>
                      <a:pPr marL="171450" lvl="0" indent="-171450" algn="l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사용자의 정보 처리 순서에 따른 정보 배치</a:t>
                      </a: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76169">
                <a:tc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인식</a:t>
                      </a:r>
                      <a:r>
                        <a:rPr lang="en-US" altLang="ko-KR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인지</a:t>
                      </a: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lvl="0" indent="-171450" algn="l" defTabSz="1042988" rtl="0" fontAlgn="base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내용의 </a:t>
                      </a:r>
                      <a:r>
                        <a:rPr kumimoji="1" lang="ko-KR" altLang="en-US" sz="900" kern="1200" dirty="0" err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가독성과</a:t>
                      </a: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이해 용이성</a:t>
                      </a:r>
                    </a:p>
                    <a:p>
                      <a:pPr marL="171450" lvl="0" indent="-171450" algn="l" defTabSz="1042988" rtl="0" fontAlgn="base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적절한 진단 자동화</a:t>
                      </a:r>
                    </a:p>
                    <a:p>
                      <a:pPr marL="171450" lvl="0" indent="-171450" algn="l" defTabSz="1042988" rtl="0" fontAlgn="base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개념적 양립성 고려</a:t>
                      </a:r>
                    </a:p>
                    <a:p>
                      <a:pPr marL="171450" lvl="0" indent="-171450" algn="l" defTabSz="1042988" rtl="0" fontAlgn="base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예측되는 상황에 대한 가이드 제공 여부</a:t>
                      </a: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19039">
                <a:tc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기억</a:t>
                      </a: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lvl="0" indent="-171450" algn="l" defTabSz="1042988" rtl="0" fontAlgn="base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작업 기억 사용 최소화</a:t>
                      </a:r>
                    </a:p>
                    <a:p>
                      <a:pPr marL="171450" lvl="0" indent="-171450" algn="l" defTabSz="1042988" rtl="0" fontAlgn="base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일관적이고 친숙한 방법</a:t>
                      </a:r>
                    </a:p>
                    <a:p>
                      <a:pPr marL="171450" lvl="0" indent="-171450" algn="l" defTabSz="1042988" rtl="0" fontAlgn="base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필요한 정보의 시각적 제공</a:t>
                      </a: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120593">
                <a:tc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행동</a:t>
                      </a: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lvl="0" indent="-171450" algn="l" defTabSz="1042988" rtl="0" fontAlgn="base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조작방식의 적절성</a:t>
                      </a:r>
                    </a:p>
                    <a:p>
                      <a:pPr marL="171450" lvl="0" indent="-171450" algn="l" defTabSz="1042988" rtl="0" fontAlgn="base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조작 거리 및 위치 적절성</a:t>
                      </a:r>
                    </a:p>
                    <a:p>
                      <a:pPr marL="171450" lvl="0" indent="-171450" algn="l" defTabSz="1042988" rtl="0" fontAlgn="base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노력 최소화</a:t>
                      </a:r>
                    </a:p>
                    <a:p>
                      <a:pPr marL="171450" lvl="0" indent="-171450" algn="l" defTabSz="1042988" rtl="0" fontAlgn="base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일관성 있는 조작 방식</a:t>
                      </a:r>
                    </a:p>
                    <a:p>
                      <a:pPr marL="171450" lvl="0" indent="-171450" algn="l" defTabSz="1042988" rtl="0" fontAlgn="base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유연한 사용 방식</a:t>
                      </a: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120593">
                <a:tc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피드백</a:t>
                      </a: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lvl="0" indent="-171450" algn="l" defTabSz="1042988" rtl="0" fontAlgn="base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err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콘트롤</a:t>
                      </a: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오류 방지</a:t>
                      </a:r>
                    </a:p>
                    <a:p>
                      <a:pPr marL="171450" lvl="0" indent="-171450" algn="l" defTabSz="1042988" rtl="0" fontAlgn="base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적절한 사용자의 행동 지시</a:t>
                      </a:r>
                    </a:p>
                    <a:p>
                      <a:pPr marL="171450" lvl="0" indent="-171450" algn="l" defTabSz="1042988" rtl="0" fontAlgn="base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적절한 반응시간</a:t>
                      </a:r>
                    </a:p>
                    <a:p>
                      <a:pPr marL="171450" lvl="0" indent="-171450" algn="l" defTabSz="1042988" rtl="0" fontAlgn="base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현재 상태에 대한 </a:t>
                      </a:r>
                      <a:r>
                        <a:rPr kumimoji="1" lang="ko-KR" altLang="en-US" sz="900" kern="1200" dirty="0" err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관찰성</a:t>
                      </a:r>
                      <a:endParaRPr kumimoji="1" lang="ko-KR" altLang="en-US" sz="900" kern="12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171450" lvl="0" indent="-171450" algn="l" defTabSz="1042988" rtl="0" fontAlgn="base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피드백의 일관적인 양식 제공</a:t>
                      </a:r>
                      <a:endParaRPr kumimoji="1" lang="ko-KR" altLang="en-US" sz="9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1416">
                <a:tc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기능성</a:t>
                      </a: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lvl="0" indent="-171450" algn="l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상활 별 적절한 기능 제공</a:t>
                      </a:r>
                    </a:p>
                    <a:p>
                      <a:pPr marL="171450" lvl="0" indent="-171450" algn="l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사용 빈도수를 고려한 화면 레이아웃</a:t>
                      </a:r>
                    </a:p>
                    <a:p>
                      <a:pPr marL="171450" lvl="0" indent="-171450" algn="l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조작 순서를 고려한 화면 레이아웃</a:t>
                      </a: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490846"/>
              </p:ext>
            </p:extLst>
          </p:nvPr>
        </p:nvGraphicFramePr>
        <p:xfrm>
          <a:off x="3627467" y="1165764"/>
          <a:ext cx="3438467" cy="57156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5334">
                  <a:extLst>
                    <a:ext uri="{9D8B030D-6E8A-4147-A177-3AD203B41FA5}"/>
                  </a:extLst>
                </a:gridCol>
                <a:gridCol w="2683133"/>
              </a:tblGrid>
              <a:tr h="348935">
                <a:tc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</a:p>
                  </a:txBody>
                  <a:tcPr marL="107977" marR="107977" marT="108087" marB="1080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</a:p>
                  </a:txBody>
                  <a:tcPr marL="107977" marR="107977" marT="108087" marB="108087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/>
                </a:extLst>
              </a:tr>
              <a:tr h="1137401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차트 종류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lvl="0" indent="-171450" algn="l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데이터 유형과 활용 목적의 적합성</a:t>
                      </a:r>
                    </a:p>
                    <a:p>
                      <a:pPr marL="171450" lvl="0" indent="-171450" algn="l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두 범주의 차이 명확히 표시</a:t>
                      </a:r>
                    </a:p>
                    <a:p>
                      <a:pPr marL="171450" lvl="0" indent="-171450" algn="l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위계적인 관계 명확히 표시</a:t>
                      </a:r>
                    </a:p>
                    <a:p>
                      <a:pPr marL="171450" lvl="0" indent="-171450" algn="l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시간에 따른 변화 명확히 표시</a:t>
                      </a:r>
                    </a:p>
                    <a:p>
                      <a:pPr marL="171450" lvl="0" indent="-171450" algn="l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변수간 </a:t>
                      </a:r>
                      <a:r>
                        <a:rPr kumimoji="1" lang="ko-KR" altLang="en-US" sz="900" kern="1200" dirty="0" err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연결정도와</a:t>
                      </a: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패턴 명확히 표시</a:t>
                      </a:r>
                    </a:p>
                    <a:p>
                      <a:pPr marL="171450" lvl="0" indent="-171450" algn="l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데이터의 지형적인 분포 명확히 표시</a:t>
                      </a:r>
                      <a:endParaRPr kumimoji="1" lang="ko-KR" altLang="en-US" sz="9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137401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 b="1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명시성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lvl="0" indent="-171450" algn="l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주요 정보 강조</a:t>
                      </a:r>
                    </a:p>
                    <a:p>
                      <a:pPr marL="171450" lvl="0" indent="-171450" algn="l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심플한 정보 구성</a:t>
                      </a:r>
                    </a:p>
                    <a:p>
                      <a:pPr marL="171450" lvl="0" indent="-171450" algn="l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데이터의 </a:t>
                      </a:r>
                      <a:r>
                        <a:rPr kumimoji="1" lang="ko-KR" altLang="en-US" sz="900" kern="1200" dirty="0" err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그룹핑</a:t>
                      </a:r>
                      <a:endParaRPr kumimoji="1" lang="ko-KR" altLang="en-US" sz="900" kern="12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171450" lvl="0" indent="-171450" algn="l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차트의 경계 표시</a:t>
                      </a:r>
                    </a:p>
                    <a:p>
                      <a:pPr marL="171450" lvl="0" indent="-171450" algn="l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선의 시작점과 끝점 인식 여부</a:t>
                      </a:r>
                    </a:p>
                    <a:p>
                      <a:pPr marL="171450" lvl="0" indent="-171450" algn="l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선의 교차점 최소화</a:t>
                      </a:r>
                      <a:endParaRPr kumimoji="1" lang="ko-KR" altLang="en-US" sz="9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137401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800" b="1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사용성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lvl="0" indent="-171450" algn="l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주요 정보 강조</a:t>
                      </a:r>
                    </a:p>
                    <a:p>
                      <a:pPr marL="171450" lvl="0" indent="-171450" algn="l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날짜와 시간 데이터 기재</a:t>
                      </a:r>
                    </a:p>
                    <a:p>
                      <a:pPr marL="171450" lvl="0" indent="-171450" algn="l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전체 데이터 셋 접근</a:t>
                      </a:r>
                    </a:p>
                    <a:p>
                      <a:pPr marL="171450" lvl="0" indent="-171450" algn="l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첫 페이지의 </a:t>
                      </a:r>
                      <a:r>
                        <a:rPr kumimoji="1" lang="ko-KR" altLang="en-US" sz="900" kern="1200" dirty="0" err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접근성</a:t>
                      </a:r>
                      <a:endParaRPr kumimoji="1" lang="ko-KR" altLang="en-US" sz="900" kern="12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171450" lvl="0" indent="-171450" algn="l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친숙한 단어 사용</a:t>
                      </a:r>
                    </a:p>
                    <a:p>
                      <a:pPr marL="171450" lvl="0" indent="-171450" algn="l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차트 자체의 이해도</a:t>
                      </a:r>
                      <a:endParaRPr kumimoji="1" lang="ko-KR" altLang="en-US" sz="9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11192">
                <a:tc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인지부하</a:t>
                      </a:r>
                      <a:endParaRPr lang="ko-KR" altLang="en-US" sz="8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lvl="0" indent="-171450" algn="l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사용자의 이해 용이성</a:t>
                      </a:r>
                    </a:p>
                    <a:p>
                      <a:pPr marL="171450" lvl="0" indent="-171450" algn="l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업무수행 시 정보의 </a:t>
                      </a:r>
                      <a:r>
                        <a:rPr kumimoji="1" lang="ko-KR" altLang="en-US" sz="900" kern="1200" dirty="0" err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활용성</a:t>
                      </a:r>
                      <a:endParaRPr kumimoji="1" lang="ko-KR" altLang="en-US" sz="900" kern="12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171450" lvl="0" indent="-171450" algn="l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정보의 빠른 탐색 및 활용</a:t>
                      </a:r>
                      <a:endParaRPr kumimoji="1" lang="ko-KR" altLang="en-US" sz="9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38881">
                <a:tc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틀</a:t>
                      </a:r>
                      <a:endParaRPr lang="ko-KR" altLang="en-US" sz="8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lvl="0" indent="-171450" algn="l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틀의 </a:t>
                      </a:r>
                      <a:r>
                        <a:rPr kumimoji="1" lang="ko-KR" altLang="en-US" sz="900" kern="1200" dirty="0" err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명시성</a:t>
                      </a:r>
                      <a:endParaRPr kumimoji="1" lang="ko-KR" altLang="en-US" sz="900" kern="12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171450" lvl="0" indent="-171450" algn="l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틀의 </a:t>
                      </a:r>
                      <a:r>
                        <a:rPr kumimoji="1" lang="ko-KR" altLang="en-US" sz="900" kern="1200" dirty="0" err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그룹핑</a:t>
                      </a:r>
                      <a:endParaRPr kumimoji="1" lang="ko-KR" altLang="en-US" sz="900" kern="12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171450" lvl="0" indent="-171450" algn="l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높이 대 너비 비율 적절성</a:t>
                      </a:r>
                    </a:p>
                    <a:p>
                      <a:pPr marL="171450" lvl="0" indent="-171450" algn="l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데이터 값의 정확한 표현</a:t>
                      </a:r>
                      <a:endParaRPr kumimoji="1" lang="ko-KR" altLang="en-US" sz="90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753851"/>
              </p:ext>
            </p:extLst>
          </p:nvPr>
        </p:nvGraphicFramePr>
        <p:xfrm>
          <a:off x="7146901" y="1165763"/>
          <a:ext cx="3235018" cy="57112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0643">
                  <a:extLst>
                    <a:ext uri="{9D8B030D-6E8A-4147-A177-3AD203B41FA5}"/>
                  </a:extLst>
                </a:gridCol>
                <a:gridCol w="2524375"/>
              </a:tblGrid>
              <a:tr h="355510">
                <a:tc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</a:p>
                  </a:txBody>
                  <a:tcPr marL="107977" marR="107977" marT="108087" marB="1080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</a:p>
                  </a:txBody>
                  <a:tcPr marL="107977" marR="107977" marT="108087" marB="108087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/>
                </a:extLst>
              </a:tr>
              <a:tr h="845356">
                <a:tc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축</a:t>
                      </a: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lvl="0" indent="-171450" algn="l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en-US" altLang="ko-KR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X</a:t>
                      </a: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축에 주요한 변수 시각화</a:t>
                      </a:r>
                    </a:p>
                    <a:p>
                      <a:pPr marL="171450" lvl="0" indent="-171450" algn="l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패턴을 간단히 나타내도록 축 설정</a:t>
                      </a: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30088">
                <a:tc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척도</a:t>
                      </a: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lvl="0" indent="-171450" algn="l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척도의 위치와 데이터 값의 일치</a:t>
                      </a:r>
                    </a:p>
                    <a:p>
                      <a:pPr marL="171450" lvl="0" indent="-171450" algn="l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비교사례의 인접성</a:t>
                      </a:r>
                    </a:p>
                    <a:p>
                      <a:pPr marL="171450" lvl="0" indent="-171450" algn="l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en-US" altLang="ko-KR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Y</a:t>
                      </a: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축 범위의 적절성</a:t>
                      </a:r>
                    </a:p>
                    <a:p>
                      <a:pPr marL="171450" lvl="0" indent="-171450" algn="l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적절한 기준선 설정</a:t>
                      </a:r>
                    </a:p>
                    <a:p>
                      <a:pPr marL="171450" lvl="0" indent="-171450" algn="l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적절한 시각적 인상 전달</a:t>
                      </a: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45356">
                <a:tc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눈금</a:t>
                      </a: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lvl="0" indent="-171450" algn="l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눈금 표시의 위치 적절성</a:t>
                      </a:r>
                    </a:p>
                    <a:p>
                      <a:pPr marL="171450" lvl="0" indent="-171450" algn="l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규칙적인 간격</a:t>
                      </a:r>
                    </a:p>
                    <a:p>
                      <a:pPr marL="171450" lvl="0" indent="-171450" algn="l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주요 수치 표현 </a:t>
                      </a: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317451">
                <a:tc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라벨</a:t>
                      </a: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lvl="0" indent="-171450" algn="l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지표의 상징성</a:t>
                      </a:r>
                    </a:p>
                    <a:p>
                      <a:pPr marL="171450" lvl="0" indent="-171450" algn="l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친숙한 단어 사용</a:t>
                      </a:r>
                    </a:p>
                    <a:p>
                      <a:pPr marL="171450" lvl="0" indent="-171450" algn="l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각 지표를 암시하는 적절한 위치</a:t>
                      </a:r>
                    </a:p>
                    <a:p>
                      <a:pPr marL="171450" lvl="0" indent="-171450" algn="l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각 지표의 속성에 맞는 디자인</a:t>
                      </a:r>
                    </a:p>
                    <a:p>
                      <a:pPr marL="171450" lvl="0" indent="-171450" algn="l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일관적인 라벨 위치</a:t>
                      </a:r>
                    </a:p>
                    <a:p>
                      <a:pPr marL="171450" lvl="0" indent="-171450" algn="l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일관적인 라벨 디자인</a:t>
                      </a: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317451">
                <a:tc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색</a:t>
                      </a: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lvl="0" indent="-171450" algn="l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기존 관습에 부합</a:t>
                      </a:r>
                    </a:p>
                    <a:p>
                      <a:pPr marL="171450" lvl="0" indent="-171450" algn="l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모든 화면에 걸쳐 일관성 있는 색 사용</a:t>
                      </a:r>
                    </a:p>
                    <a:p>
                      <a:pPr marL="171450" lvl="0" indent="-171450" algn="l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색의 구분 가능</a:t>
                      </a:r>
                    </a:p>
                    <a:p>
                      <a:pPr marL="171450" lvl="0" indent="-171450" algn="l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유사한 값은 유사한 색으로 표시</a:t>
                      </a:r>
                    </a:p>
                    <a:p>
                      <a:pPr marL="171450" lvl="0" indent="-171450" algn="l" defTabSz="10429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하나의 차트 당 </a:t>
                      </a:r>
                      <a:r>
                        <a:rPr kumimoji="1" lang="en-US" altLang="ko-KR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6</a:t>
                      </a:r>
                      <a:r>
                        <a:rPr kumimoji="1" lang="ko-KR" altLang="en-US" sz="900" kern="12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개 이내의 색 사용</a:t>
                      </a: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21335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900113"/>
            <a:ext cx="106934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249695" y="369403"/>
            <a:ext cx="307931" cy="3079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2164" y="252239"/>
            <a:ext cx="693972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UI/UX </a:t>
            </a:r>
            <a:r>
              <a:rPr lang="ko-KR" altLang="en-US" sz="18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품질평가를 위한 </a:t>
            </a:r>
            <a:r>
              <a:rPr lang="ko-KR" altLang="en-US" sz="1800" b="1" dirty="0" err="1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휴리스틱</a:t>
            </a:r>
            <a:r>
              <a:rPr lang="ko-KR" altLang="en-US" sz="18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평가 </a:t>
            </a:r>
            <a:r>
              <a:rPr lang="en-US" altLang="ko-KR" sz="18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_ UI </a:t>
            </a:r>
            <a:r>
              <a:rPr lang="ko-KR" altLang="en-US" sz="18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적절성 평가 세부 항목 </a:t>
            </a:r>
            <a:r>
              <a:rPr lang="en-US" altLang="ko-KR" sz="18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(1)</a:t>
            </a:r>
            <a:endParaRPr lang="ko-KR" altLang="en-US" sz="1800" b="1" dirty="0">
              <a:ln>
                <a:solidFill>
                  <a:schemeClr val="tx2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548808"/>
              </p:ext>
            </p:extLst>
          </p:nvPr>
        </p:nvGraphicFramePr>
        <p:xfrm>
          <a:off x="324057" y="1116334"/>
          <a:ext cx="10063203" cy="57952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2203">
                  <a:extLst>
                    <a:ext uri="{9D8B030D-6E8A-4147-A177-3AD203B41FA5}"/>
                  </a:extLst>
                </a:gridCol>
                <a:gridCol w="9001000"/>
              </a:tblGrid>
              <a:tr h="350956">
                <a:tc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</a:p>
                  </a:txBody>
                  <a:tcPr marL="107977" marR="107977" marT="108087" marB="1080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</a:p>
                  </a:txBody>
                  <a:tcPr marL="107977" marR="107977" marT="108087" marB="108087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/>
                </a:extLst>
              </a:tr>
              <a:tr h="1032140">
                <a:tc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시각탐색</a:t>
                      </a:r>
                      <a:r>
                        <a:rPr lang="en-US" altLang="ko-KR" sz="10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주의</a:t>
                      </a:r>
                      <a:endParaRPr lang="en-US" altLang="ko-KR" sz="10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>
                        <a:lnSpc>
                          <a:spcPct val="100000"/>
                        </a:lnSpc>
                      </a:pPr>
                      <a:r>
                        <a:rPr lang="en-US" altLang="ko-KR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A.  </a:t>
                      </a:r>
                      <a:r>
                        <a:rPr lang="ko-KR" altLang="en-US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쓸데없는 정보가 주의를 끌지는 않는가</a:t>
                      </a:r>
                      <a:r>
                        <a:rPr lang="en-US" altLang="ko-KR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(distraction)?</a:t>
                      </a:r>
                    </a:p>
                    <a:p>
                      <a:pPr marL="0">
                        <a:lnSpc>
                          <a:spcPct val="100000"/>
                        </a:lnSpc>
                      </a:pPr>
                      <a:r>
                        <a:rPr lang="en-US" altLang="ko-KR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B.  </a:t>
                      </a:r>
                      <a:r>
                        <a:rPr lang="ko-KR" altLang="en-US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동시에 주의를 기울여야 하는 정보들이 근처에 있는가</a:t>
                      </a:r>
                      <a:r>
                        <a:rPr lang="en-US" altLang="ko-KR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</a:p>
                    <a:p>
                      <a:pPr marL="0">
                        <a:lnSpc>
                          <a:spcPct val="100000"/>
                        </a:lnSpc>
                      </a:pPr>
                      <a:r>
                        <a:rPr lang="en-US" altLang="ko-KR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C.  </a:t>
                      </a:r>
                      <a:r>
                        <a:rPr lang="ko-KR" altLang="en-US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현재 주의를 기울여야 하는 정보에 주의를 끌만한 요소를 적절히 배치했는가</a:t>
                      </a:r>
                      <a:r>
                        <a:rPr lang="en-US" altLang="ko-KR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</a:p>
                    <a:p>
                      <a:pPr marL="0">
                        <a:lnSpc>
                          <a:spcPct val="100000"/>
                        </a:lnSpc>
                      </a:pPr>
                      <a:r>
                        <a:rPr lang="en-US" altLang="ko-KR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D.  </a:t>
                      </a:r>
                      <a:r>
                        <a:rPr lang="ko-KR" altLang="en-US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정보를 접해야 하는 순서에 따라 화면이 배치가 되었는가</a:t>
                      </a:r>
                      <a:r>
                        <a:rPr lang="en-US" altLang="ko-KR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</a:p>
                    <a:p>
                      <a:pPr marL="0">
                        <a:lnSpc>
                          <a:spcPct val="100000"/>
                        </a:lnSpc>
                      </a:pPr>
                      <a:r>
                        <a:rPr lang="en-US" altLang="ko-KR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E.  </a:t>
                      </a:r>
                      <a:r>
                        <a:rPr lang="ko-KR" altLang="en-US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사용자가 정보의 구조를 쉽게 파악할 수 있도록 적절한 구조와 순서로 배치했는가</a:t>
                      </a:r>
                      <a:r>
                        <a:rPr lang="en-US" altLang="ko-KR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 </a:t>
                      </a:r>
                    </a:p>
                    <a:p>
                      <a:pPr marL="0">
                        <a:lnSpc>
                          <a:spcPct val="100000"/>
                        </a:lnSpc>
                      </a:pPr>
                      <a:r>
                        <a:rPr lang="en-US" altLang="ko-KR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F.  </a:t>
                      </a:r>
                      <a:r>
                        <a:rPr lang="ko-KR" altLang="en-US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정보의 구조와 순서는 </a:t>
                      </a:r>
                      <a:r>
                        <a:rPr lang="ko-KR" altLang="en-US" sz="9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일관성있게</a:t>
                      </a:r>
                      <a:r>
                        <a:rPr lang="ko-KR" altLang="en-US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사용하였는가</a:t>
                      </a:r>
                      <a:r>
                        <a:rPr lang="en-US" altLang="ko-KR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596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인식</a:t>
                      </a:r>
                      <a:r>
                        <a:rPr lang="en-US" altLang="ko-KR" sz="10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인지</a:t>
                      </a:r>
                      <a:endParaRPr lang="en-US" altLang="ko-KR" sz="10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0" indent="-95250"/>
                      <a:r>
                        <a:rPr lang="en-US" altLang="ko-KR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A.  </a:t>
                      </a:r>
                      <a:r>
                        <a:rPr lang="ko-KR" altLang="en-US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 표시의 내용은 쉽게 이해되고</a:t>
                      </a:r>
                      <a:r>
                        <a:rPr lang="en-US" altLang="ko-KR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충분한 </a:t>
                      </a:r>
                      <a:r>
                        <a:rPr lang="ko-KR" altLang="en-US" sz="9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가독성을</a:t>
                      </a:r>
                      <a:r>
                        <a:rPr lang="ko-KR" altLang="en-US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지원하는가</a:t>
                      </a:r>
                      <a:r>
                        <a:rPr lang="en-US" altLang="ko-KR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 (</a:t>
                      </a:r>
                      <a:r>
                        <a:rPr lang="ko-KR" altLang="en-US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아이콘에 추가적으로 라벨을 제공하여 정확한 이해를 돕는가</a:t>
                      </a:r>
                      <a:r>
                        <a:rPr lang="en-US" altLang="ko-KR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 </a:t>
                      </a:r>
                      <a:r>
                        <a:rPr lang="ko-KR" altLang="en-US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</a:t>
                      </a:r>
                      <a:r>
                        <a:rPr lang="en-US" altLang="ko-KR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95250" indent="-95250"/>
                      <a:r>
                        <a:rPr lang="en-US" altLang="ko-KR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B.  </a:t>
                      </a:r>
                      <a:r>
                        <a:rPr lang="ko-KR" altLang="en-US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적절한 진단을 자동으로 지원하는가</a:t>
                      </a:r>
                      <a:r>
                        <a:rPr lang="en-US" altLang="ko-KR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</a:p>
                    <a:p>
                      <a:pPr marL="95250" indent="-95250"/>
                      <a:r>
                        <a:rPr lang="en-US" altLang="ko-KR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C.  </a:t>
                      </a:r>
                      <a:r>
                        <a:rPr lang="ko-KR" altLang="en-US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개념적 양립성이 좋은가 </a:t>
                      </a:r>
                      <a:r>
                        <a:rPr lang="en-US" altLang="ko-KR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특히 아이콘</a:t>
                      </a:r>
                      <a:r>
                        <a:rPr lang="en-US" altLang="ko-KR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색상 사용</a:t>
                      </a:r>
                      <a:r>
                        <a:rPr lang="en-US" altLang="ko-KR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</a:t>
                      </a:r>
                      <a:r>
                        <a:rPr lang="en-US" altLang="ko-KR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?</a:t>
                      </a:r>
                    </a:p>
                    <a:p>
                      <a:pPr marL="95250" indent="-95250"/>
                      <a:r>
                        <a:rPr lang="en-US" altLang="ko-KR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D.  </a:t>
                      </a:r>
                      <a:r>
                        <a:rPr lang="ko-KR" altLang="en-US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향후 예측되는 상황에 대한 정보 및 가이드를 제공하는가</a:t>
                      </a:r>
                      <a:r>
                        <a:rPr lang="en-US" altLang="ko-KR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3430">
                <a:tc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기억</a:t>
                      </a:r>
                      <a:endParaRPr lang="en-US" altLang="ko-KR" sz="1000" b="1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0" indent="-95250"/>
                      <a:r>
                        <a:rPr lang="en-US" altLang="ko-KR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A.  </a:t>
                      </a:r>
                      <a:r>
                        <a:rPr lang="ko-KR" altLang="en-US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작업 기억 및 장기기억을 보조해주는 </a:t>
                      </a:r>
                      <a:r>
                        <a:rPr lang="en-US" altLang="ko-KR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aid </a:t>
                      </a:r>
                      <a:r>
                        <a:rPr lang="ko-KR" altLang="en-US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 있어서 시스템을 사용할 때 기억에 의존하지 않고 직관적으로 찾을 수 있는가</a:t>
                      </a:r>
                      <a:r>
                        <a:rPr lang="en-US" altLang="ko-KR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 </a:t>
                      </a:r>
                    </a:p>
                    <a:p>
                      <a:pPr marL="95250" indent="-95250"/>
                      <a:r>
                        <a:rPr lang="en-US" altLang="ko-KR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B.  </a:t>
                      </a:r>
                      <a:r>
                        <a:rPr lang="ko-KR" altLang="en-US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작업기억을 너무 많이 소모하지는 않는가</a:t>
                      </a:r>
                      <a:r>
                        <a:rPr lang="en-US" altLang="ko-KR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</a:p>
                    <a:p>
                      <a:pPr marL="95250" indent="-95250"/>
                      <a:r>
                        <a:rPr lang="en-US" altLang="ko-KR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C.  </a:t>
                      </a:r>
                      <a:r>
                        <a:rPr lang="ko-KR" altLang="en-US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일관성 있고 친숙한 표현방법을 사용하는가</a:t>
                      </a:r>
                      <a:r>
                        <a:rPr lang="en-US" altLang="ko-KR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57695">
                <a:tc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기능성</a:t>
                      </a:r>
                      <a:endParaRPr lang="en-US" altLang="ko-KR" sz="1000" b="1" dirty="0" smtClean="0">
                        <a:solidFill>
                          <a:prstClr val="black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0" lvl="0" indent="-95250"/>
                      <a:r>
                        <a:rPr lang="en-US" altLang="ko-KR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A.  </a:t>
                      </a:r>
                      <a:r>
                        <a:rPr lang="ko-KR" altLang="en-US" sz="900" dirty="0" err="1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상황별로</a:t>
                      </a:r>
                      <a:r>
                        <a:rPr lang="ko-KR" altLang="en-US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사용자에게 필요한 적절한 기능을 제공하는가</a:t>
                      </a:r>
                      <a:r>
                        <a:rPr lang="en-US" altLang="ko-KR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</a:p>
                    <a:p>
                      <a:pPr marL="95250" lvl="0" indent="-95250"/>
                      <a:r>
                        <a:rPr lang="en-US" altLang="ko-KR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B.  </a:t>
                      </a:r>
                      <a:r>
                        <a:rPr lang="ko-KR" altLang="en-US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 레이아웃이 사용 빈도수를 고려하여 설계되었는가</a:t>
                      </a:r>
                      <a:r>
                        <a:rPr lang="en-US" altLang="ko-KR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</a:p>
                    <a:p>
                      <a:pPr marL="95250" lvl="0" indent="-95250"/>
                      <a:r>
                        <a:rPr lang="en-US" altLang="ko-KR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C.  </a:t>
                      </a:r>
                      <a:r>
                        <a:rPr lang="ko-KR" altLang="en-US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 레이아웃이 조작 순서를 고려하여 설계되었는가</a:t>
                      </a:r>
                      <a:r>
                        <a:rPr lang="en-US" altLang="ko-KR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40851">
                <a:tc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행동</a:t>
                      </a:r>
                      <a:endParaRPr lang="en-US" altLang="ko-KR" sz="1000" b="1" dirty="0" smtClean="0">
                        <a:solidFill>
                          <a:prstClr val="black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altLang="ko-KR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A.  </a:t>
                      </a:r>
                      <a:r>
                        <a:rPr lang="ko-KR" altLang="en-US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컨트롤 조작방식은 상황</a:t>
                      </a:r>
                      <a:r>
                        <a:rPr lang="en-US" altLang="ko-KR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 목적</a:t>
                      </a:r>
                      <a:r>
                        <a:rPr lang="en-US" altLang="ko-KR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적절한가</a:t>
                      </a:r>
                      <a:r>
                        <a:rPr lang="en-US" altLang="ko-KR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</a:p>
                    <a:p>
                      <a:pPr lvl="0"/>
                      <a:r>
                        <a:rPr lang="en-US" altLang="ko-KR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B.  </a:t>
                      </a:r>
                      <a:r>
                        <a:rPr lang="ko-KR" altLang="en-US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컨트롤 거리 및 위치는 적절한가</a:t>
                      </a:r>
                      <a:r>
                        <a:rPr lang="en-US" altLang="ko-KR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</a:p>
                    <a:p>
                      <a:pPr lvl="0"/>
                      <a:r>
                        <a:rPr lang="en-US" altLang="ko-KR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C.  </a:t>
                      </a:r>
                      <a:r>
                        <a:rPr lang="ko-KR" altLang="en-US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전반적인 컨트롤을 위한 </a:t>
                      </a:r>
                      <a:r>
                        <a:rPr lang="en-US" altLang="ko-KR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effort </a:t>
                      </a:r>
                      <a:r>
                        <a:rPr lang="ko-KR" altLang="en-US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는 최소화되었는가</a:t>
                      </a:r>
                      <a:r>
                        <a:rPr lang="en-US" altLang="ko-KR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 (</a:t>
                      </a:r>
                      <a:r>
                        <a:rPr lang="ko-KR" altLang="en-US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커서 위치 조정을 위한 노력</a:t>
                      </a:r>
                      <a:r>
                        <a:rPr lang="en-US" altLang="ko-KR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메뉴 선택에 드는 노력</a:t>
                      </a:r>
                      <a:r>
                        <a:rPr lang="en-US" altLang="ko-KR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</a:t>
                      </a:r>
                      <a:r>
                        <a:rPr lang="en-US" altLang="ko-KR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lvl="0"/>
                      <a:r>
                        <a:rPr lang="en-US" altLang="ko-KR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D.  </a:t>
                      </a:r>
                      <a:r>
                        <a:rPr lang="ko-KR" altLang="en-US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자주 쓰는 기능은 빠르게 접근 가능한가</a:t>
                      </a:r>
                      <a:r>
                        <a:rPr lang="en-US" altLang="ko-KR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</a:p>
                    <a:p>
                      <a:pPr lvl="0"/>
                      <a:r>
                        <a:rPr lang="en-US" altLang="ko-KR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E.  </a:t>
                      </a:r>
                      <a:r>
                        <a:rPr lang="ko-KR" altLang="en-US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동작 양립성</a:t>
                      </a:r>
                      <a:r>
                        <a:rPr lang="en-US" altLang="ko-KR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위치 양립성 등을 만족시키는가</a:t>
                      </a:r>
                      <a:r>
                        <a:rPr lang="en-US" altLang="ko-KR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</a:p>
                    <a:p>
                      <a:pPr lvl="0"/>
                      <a:r>
                        <a:rPr lang="en-US" altLang="ko-KR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F.  </a:t>
                      </a:r>
                      <a:r>
                        <a:rPr lang="ko-KR" altLang="en-US" sz="900" dirty="0" err="1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콘트롤</a:t>
                      </a:r>
                      <a:r>
                        <a:rPr lang="ko-KR" altLang="en-US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조작의 순서 및 방법이 사용자의 능력에 적절하다고 생각하는가</a:t>
                      </a:r>
                      <a:r>
                        <a:rPr lang="en-US" altLang="ko-KR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</a:p>
                    <a:p>
                      <a:pPr lvl="0"/>
                      <a:r>
                        <a:rPr lang="en-US" altLang="ko-KR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G.  </a:t>
                      </a:r>
                      <a:r>
                        <a:rPr lang="ko-KR" altLang="en-US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일관적인 사용 방법을 제공하는가</a:t>
                      </a:r>
                      <a:r>
                        <a:rPr lang="en-US" altLang="ko-KR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 (</a:t>
                      </a:r>
                      <a:r>
                        <a:rPr lang="ko-KR" altLang="en-US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커서의 위치</a:t>
                      </a:r>
                      <a:r>
                        <a:rPr lang="en-US" altLang="ko-KR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선택화면의 디폴트 값</a:t>
                      </a:r>
                      <a:r>
                        <a:rPr lang="en-US" altLang="ko-KR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</a:t>
                      </a:r>
                      <a:r>
                        <a:rPr lang="en-US" altLang="ko-KR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lvl="0"/>
                      <a:r>
                        <a:rPr lang="en-US" altLang="ko-KR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H.  </a:t>
                      </a:r>
                      <a:r>
                        <a:rPr lang="ko-KR" altLang="en-US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상황에 따라 유연한 사용 방법을 제공하는가</a:t>
                      </a:r>
                      <a:r>
                        <a:rPr lang="en-US" altLang="ko-KR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 (</a:t>
                      </a:r>
                      <a:r>
                        <a:rPr lang="ko-KR" altLang="en-US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화면에 따라 메뉴 옵션을 유동적으로 제공하는가</a:t>
                      </a:r>
                      <a:r>
                        <a:rPr lang="en-US" altLang="ko-KR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 </a:t>
                      </a:r>
                      <a:r>
                        <a:rPr lang="ko-KR" altLang="en-US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사용자가 </a:t>
                      </a:r>
                      <a:r>
                        <a:rPr lang="ko-KR" altLang="en-US" sz="900" dirty="0" err="1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검색어를</a:t>
                      </a:r>
                      <a:r>
                        <a:rPr lang="ko-KR" altLang="en-US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유동적으로 입력해도 되는가</a:t>
                      </a:r>
                      <a:r>
                        <a:rPr lang="en-US" altLang="ko-KR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 </a:t>
                      </a:r>
                      <a:r>
                        <a:rPr lang="ko-KR" altLang="en-US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화면을 확대할 수 있는가</a:t>
                      </a:r>
                      <a:r>
                        <a:rPr lang="en-US" altLang="ko-KR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 </a:t>
                      </a:r>
                      <a:r>
                        <a:rPr lang="ko-KR" altLang="en-US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</a:t>
                      </a:r>
                      <a:r>
                        <a:rPr lang="en-US" altLang="ko-KR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lvl="0"/>
                      <a:r>
                        <a:rPr lang="en-US" altLang="ko-KR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I.  </a:t>
                      </a:r>
                      <a:r>
                        <a:rPr lang="ko-KR" altLang="en-US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행동을 취소하거나 이전 화면으로 돌아가기 용이한가</a:t>
                      </a:r>
                      <a:r>
                        <a:rPr lang="en-US" altLang="ko-KR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en-US" altLang="ko-KR" sz="900" dirty="0">
                        <a:solidFill>
                          <a:prstClr val="black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95903">
                <a:tc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피드백</a:t>
                      </a:r>
                      <a:endParaRPr lang="en-US" altLang="ko-KR" sz="1000" b="1" dirty="0" smtClean="0">
                        <a:solidFill>
                          <a:prstClr val="black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5250" lvl="0" indent="-95250"/>
                      <a:r>
                        <a:rPr lang="en-US" altLang="ko-KR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A.  </a:t>
                      </a:r>
                      <a:r>
                        <a:rPr lang="ko-KR" altLang="en-US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컨트롤 오류를 방지하는가</a:t>
                      </a:r>
                      <a:r>
                        <a:rPr lang="en-US" altLang="ko-KR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 </a:t>
                      </a:r>
                      <a:r>
                        <a:rPr lang="ko-KR" altLang="en-US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오류에 대한 원인을 진단하고 복구할 수 있는가</a:t>
                      </a:r>
                      <a:r>
                        <a:rPr lang="en-US" altLang="ko-KR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</a:p>
                    <a:p>
                      <a:pPr marL="95250" lvl="0" indent="-95250"/>
                      <a:r>
                        <a:rPr lang="en-US" altLang="ko-KR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B.  </a:t>
                      </a:r>
                      <a:r>
                        <a:rPr lang="ko-KR" altLang="en-US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사용자가 해야 하거나 </a:t>
                      </a:r>
                      <a:r>
                        <a:rPr lang="ko-KR" altLang="en-US" sz="900" dirty="0" err="1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할수</a:t>
                      </a:r>
                      <a:r>
                        <a:rPr lang="ko-KR" altLang="en-US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있는 작업을 알려주는가</a:t>
                      </a:r>
                      <a:r>
                        <a:rPr lang="en-US" altLang="ko-KR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</a:p>
                    <a:p>
                      <a:pPr marL="95250" lvl="0" indent="-95250"/>
                      <a:r>
                        <a:rPr lang="en-US" altLang="ko-KR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C.  </a:t>
                      </a:r>
                      <a:r>
                        <a:rPr lang="ko-KR" altLang="en-US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적절한 시간에 반응하는가</a:t>
                      </a:r>
                      <a:r>
                        <a:rPr lang="en-US" altLang="ko-KR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 (</a:t>
                      </a:r>
                      <a:r>
                        <a:rPr lang="ko-KR" altLang="en-US" sz="900" dirty="0" err="1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지연시</a:t>
                      </a:r>
                      <a:r>
                        <a:rPr lang="ko-KR" altLang="en-US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지연에 대한 적절한 반응을 하는가</a:t>
                      </a:r>
                      <a:r>
                        <a:rPr lang="en-US" altLang="ko-KR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95250" lvl="0" indent="-95250"/>
                      <a:r>
                        <a:rPr lang="en-US" altLang="ko-KR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D.  </a:t>
                      </a:r>
                      <a:r>
                        <a:rPr lang="ko-KR" altLang="en-US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현재의 위치</a:t>
                      </a:r>
                      <a:r>
                        <a:rPr lang="en-US" altLang="ko-KR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초기 위치</a:t>
                      </a:r>
                      <a:r>
                        <a:rPr lang="en-US" altLang="ko-KR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현재의 단계</a:t>
                      </a:r>
                      <a:r>
                        <a:rPr lang="en-US" altLang="ko-KR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다음 단계</a:t>
                      </a:r>
                      <a:r>
                        <a:rPr lang="en-US" altLang="ko-KR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현재 상태의 종료</a:t>
                      </a:r>
                      <a:r>
                        <a:rPr lang="en-US" altLang="ko-KR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등에 대한 정보를 제공하는가 </a:t>
                      </a:r>
                      <a:r>
                        <a:rPr lang="en-US" altLang="ko-KR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선택된 데이터는 강조되는가</a:t>
                      </a:r>
                      <a:r>
                        <a:rPr lang="en-US" altLang="ko-KR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 </a:t>
                      </a:r>
                      <a:r>
                        <a:rPr lang="ko-KR" altLang="en-US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</a:t>
                      </a:r>
                      <a:r>
                        <a:rPr lang="en-US" altLang="ko-KR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95250" lvl="0" indent="-95250"/>
                      <a:r>
                        <a:rPr lang="en-US" altLang="ko-KR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E.  </a:t>
                      </a:r>
                      <a:r>
                        <a:rPr lang="ko-KR" altLang="en-US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피드백이 일관적인 양식</a:t>
                      </a:r>
                      <a:r>
                        <a:rPr lang="en-US" altLang="ko-KR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포맷</a:t>
                      </a:r>
                      <a:r>
                        <a:rPr lang="en-US" altLang="ko-KR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제공되는가</a:t>
                      </a:r>
                      <a:r>
                        <a:rPr lang="en-US" altLang="ko-KR" sz="9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?</a:t>
                      </a:r>
                      <a:endParaRPr lang="en-US" altLang="ko-KR" sz="900" dirty="0">
                        <a:solidFill>
                          <a:prstClr val="black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48197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1-2. 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환경 별 </a:t>
            </a:r>
            <a:r>
              <a:rPr kumimoji="0" lang="ko-KR" altLang="en-US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컨트롤 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장비</a:t>
            </a:r>
            <a:endParaRPr kumimoji="0" lang="en-US" altLang="ko-KR" sz="1400" b="1" spc="-1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6140" y="1476375"/>
            <a:ext cx="10153128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941" lvl="0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55” 2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단 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3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열 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DID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멀티스크린을 기준으로 하며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공통적으로 사용되는 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UI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및 구성을 일관되게 사용하여 혼란을 최소화 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</a:t>
            </a:r>
            <a:endParaRPr kumimoji="0" lang="en-US" altLang="ko-KR" sz="1050" spc="-1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67941" lvl="0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사용자의 상황 및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공간 특수성을 고려하여 컨트롤 장비 장소를 아래와 같이 기본으로 한다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endParaRPr kumimoji="0" lang="en-US" altLang="ko-KR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kumimoji="0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22164" y="324207"/>
            <a:ext cx="1232677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기본 환경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49108" y="1941000"/>
            <a:ext cx="7560840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0" lang="ko-KR" altLang="en-US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</a:t>
            </a:r>
            <a:r>
              <a:rPr kumimoji="0" lang="en-US" altLang="ko-KR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 55” 2</a:t>
            </a:r>
            <a:r>
              <a:rPr kumimoji="0" lang="ko-KR" altLang="en-US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단 </a:t>
            </a:r>
            <a:r>
              <a:rPr kumimoji="0" lang="en-US" altLang="ko-KR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3</a:t>
            </a:r>
            <a:r>
              <a:rPr kumimoji="0" lang="ko-KR" altLang="en-US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열</a:t>
            </a:r>
            <a:r>
              <a:rPr kumimoji="0" lang="en-US" altLang="ko-KR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kumimoji="0" lang="ko-KR" altLang="en-US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멀티스크린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</a:p>
          <a:p>
            <a:pPr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0" lang="ko-KR" altLang="en-US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나</a:t>
            </a:r>
            <a:r>
              <a:rPr kumimoji="0" lang="en-US" altLang="ko-KR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 12.2” </a:t>
            </a:r>
            <a:r>
              <a:rPr kumimoji="0" lang="ko-KR" altLang="en-US" sz="900" spc="-1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태블릿</a:t>
            </a:r>
            <a:r>
              <a:rPr kumimoji="0" lang="ko-KR" altLang="en-US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kumimoji="0" lang="en-US" altLang="ko-KR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PC</a:t>
            </a:r>
            <a:endParaRPr kumimoji="0" lang="ko-KR" altLang="en-US" sz="900" spc="-10" dirty="0" smtClean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0" lang="ko-KR" altLang="en-US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다</a:t>
            </a:r>
            <a:r>
              <a:rPr kumimoji="0" lang="en-US" altLang="ko-KR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 29” LED </a:t>
            </a:r>
            <a:r>
              <a:rPr kumimoji="0" lang="ko-KR" altLang="en-US" sz="9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터치스크린</a:t>
            </a:r>
          </a:p>
          <a:p>
            <a:pPr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defRPr/>
            </a:pPr>
            <a:endParaRPr kumimoji="0" lang="ko-KR" altLang="en-US" sz="900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pic>
        <p:nvPicPr>
          <p:cNvPr id="5121" name="_x72076760" descr="EMB0000086c2f0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409" y="3177199"/>
            <a:ext cx="6415258" cy="325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" t="4709" r="296" b="23076"/>
          <a:stretch/>
        </p:blipFill>
        <p:spPr bwMode="auto">
          <a:xfrm>
            <a:off x="646915" y="3066897"/>
            <a:ext cx="6542043" cy="338083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/>
        </p:spPr>
      </p:pic>
      <p:pic>
        <p:nvPicPr>
          <p:cNvPr id="67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" t="4465" r="348" b="23319"/>
          <a:stretch/>
        </p:blipFill>
        <p:spPr bwMode="auto">
          <a:xfrm>
            <a:off x="3406776" y="3066897"/>
            <a:ext cx="6578708" cy="338083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/>
        </p:spPr>
      </p:pic>
      <p:sp>
        <p:nvSpPr>
          <p:cNvPr id="70" name="직사각형 69"/>
          <p:cNvSpPr/>
          <p:nvPr/>
        </p:nvSpPr>
        <p:spPr>
          <a:xfrm>
            <a:off x="2119810" y="3387446"/>
            <a:ext cx="6144035" cy="2729959"/>
          </a:xfrm>
          <a:prstGeom prst="rect">
            <a:avLst/>
          </a:prstGeom>
          <a:solidFill>
            <a:schemeClr val="bg1"/>
          </a:solidFill>
          <a:ln w="9528">
            <a:solidFill>
              <a:schemeClr val="tx1">
                <a:lumMod val="75000"/>
                <a:lumOff val="25000"/>
              </a:schemeClr>
            </a:solidFill>
            <a:prstDash val="solid"/>
            <a:miter/>
          </a:ln>
          <a:effectLst>
            <a:outerShdw blurRad="38100" dist="25400" dir="5400000" algn="t" rotWithShape="0">
              <a:prstClr val="black">
                <a:alpha val="23000"/>
              </a:prstClr>
            </a:outerShdw>
          </a:effectLst>
        </p:spPr>
        <p:txBody>
          <a:bodyPr vert="horz" wrap="none" lIns="107999" tIns="45720" rIns="107999" bIns="45720" anchor="ctr" anchorCtr="1" compatLnSpc="1"/>
          <a:lstStyle/>
          <a:p>
            <a:pPr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000" b="1" kern="0" dirty="0" err="1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" name="자유형 70"/>
          <p:cNvSpPr/>
          <p:nvPr/>
        </p:nvSpPr>
        <p:spPr>
          <a:xfrm>
            <a:off x="2613055" y="4153551"/>
            <a:ext cx="1176345" cy="852672"/>
          </a:xfrm>
          <a:custGeom>
            <a:avLst/>
            <a:gdLst>
              <a:gd name="connsiteX0" fmla="*/ 787400 w 984250"/>
              <a:gd name="connsiteY0" fmla="*/ 6350 h 622300"/>
              <a:gd name="connsiteX1" fmla="*/ 984250 w 984250"/>
              <a:gd name="connsiteY1" fmla="*/ 0 h 622300"/>
              <a:gd name="connsiteX2" fmla="*/ 984250 w 984250"/>
              <a:gd name="connsiteY2" fmla="*/ 622300 h 622300"/>
              <a:gd name="connsiteX3" fmla="*/ 0 w 984250"/>
              <a:gd name="connsiteY3" fmla="*/ 622300 h 622300"/>
              <a:gd name="connsiteX4" fmla="*/ 0 w 984250"/>
              <a:gd name="connsiteY4" fmla="*/ 311150 h 622300"/>
              <a:gd name="connsiteX5" fmla="*/ 784225 w 984250"/>
              <a:gd name="connsiteY5" fmla="*/ 314325 h 622300"/>
              <a:gd name="connsiteX6" fmla="*/ 787400 w 984250"/>
              <a:gd name="connsiteY6" fmla="*/ 6350 h 622300"/>
              <a:gd name="connsiteX0" fmla="*/ 780257 w 984250"/>
              <a:gd name="connsiteY0" fmla="*/ 0 h 623094"/>
              <a:gd name="connsiteX1" fmla="*/ 984250 w 984250"/>
              <a:gd name="connsiteY1" fmla="*/ 794 h 623094"/>
              <a:gd name="connsiteX2" fmla="*/ 984250 w 984250"/>
              <a:gd name="connsiteY2" fmla="*/ 623094 h 623094"/>
              <a:gd name="connsiteX3" fmla="*/ 0 w 984250"/>
              <a:gd name="connsiteY3" fmla="*/ 623094 h 623094"/>
              <a:gd name="connsiteX4" fmla="*/ 0 w 984250"/>
              <a:gd name="connsiteY4" fmla="*/ 311944 h 623094"/>
              <a:gd name="connsiteX5" fmla="*/ 784225 w 984250"/>
              <a:gd name="connsiteY5" fmla="*/ 315119 h 623094"/>
              <a:gd name="connsiteX6" fmla="*/ 780257 w 984250"/>
              <a:gd name="connsiteY6" fmla="*/ 0 h 623094"/>
              <a:gd name="connsiteX0" fmla="*/ 789782 w 984250"/>
              <a:gd name="connsiteY0" fmla="*/ 0 h 623094"/>
              <a:gd name="connsiteX1" fmla="*/ 984250 w 984250"/>
              <a:gd name="connsiteY1" fmla="*/ 794 h 623094"/>
              <a:gd name="connsiteX2" fmla="*/ 984250 w 984250"/>
              <a:gd name="connsiteY2" fmla="*/ 623094 h 623094"/>
              <a:gd name="connsiteX3" fmla="*/ 0 w 984250"/>
              <a:gd name="connsiteY3" fmla="*/ 623094 h 623094"/>
              <a:gd name="connsiteX4" fmla="*/ 0 w 984250"/>
              <a:gd name="connsiteY4" fmla="*/ 311944 h 623094"/>
              <a:gd name="connsiteX5" fmla="*/ 784225 w 984250"/>
              <a:gd name="connsiteY5" fmla="*/ 315119 h 623094"/>
              <a:gd name="connsiteX6" fmla="*/ 789782 w 984250"/>
              <a:gd name="connsiteY6" fmla="*/ 0 h 623094"/>
              <a:gd name="connsiteX0" fmla="*/ 782638 w 984250"/>
              <a:gd name="connsiteY0" fmla="*/ 0 h 623094"/>
              <a:gd name="connsiteX1" fmla="*/ 984250 w 984250"/>
              <a:gd name="connsiteY1" fmla="*/ 794 h 623094"/>
              <a:gd name="connsiteX2" fmla="*/ 984250 w 984250"/>
              <a:gd name="connsiteY2" fmla="*/ 623094 h 623094"/>
              <a:gd name="connsiteX3" fmla="*/ 0 w 984250"/>
              <a:gd name="connsiteY3" fmla="*/ 623094 h 623094"/>
              <a:gd name="connsiteX4" fmla="*/ 0 w 984250"/>
              <a:gd name="connsiteY4" fmla="*/ 311944 h 623094"/>
              <a:gd name="connsiteX5" fmla="*/ 784225 w 984250"/>
              <a:gd name="connsiteY5" fmla="*/ 315119 h 623094"/>
              <a:gd name="connsiteX6" fmla="*/ 782638 w 984250"/>
              <a:gd name="connsiteY6" fmla="*/ 0 h 623094"/>
              <a:gd name="connsiteX0" fmla="*/ 789782 w 984250"/>
              <a:gd name="connsiteY0" fmla="*/ 0 h 623094"/>
              <a:gd name="connsiteX1" fmla="*/ 984250 w 984250"/>
              <a:gd name="connsiteY1" fmla="*/ 794 h 623094"/>
              <a:gd name="connsiteX2" fmla="*/ 984250 w 984250"/>
              <a:gd name="connsiteY2" fmla="*/ 623094 h 623094"/>
              <a:gd name="connsiteX3" fmla="*/ 0 w 984250"/>
              <a:gd name="connsiteY3" fmla="*/ 623094 h 623094"/>
              <a:gd name="connsiteX4" fmla="*/ 0 w 984250"/>
              <a:gd name="connsiteY4" fmla="*/ 311944 h 623094"/>
              <a:gd name="connsiteX5" fmla="*/ 784225 w 984250"/>
              <a:gd name="connsiteY5" fmla="*/ 315119 h 623094"/>
              <a:gd name="connsiteX6" fmla="*/ 789782 w 984250"/>
              <a:gd name="connsiteY6" fmla="*/ 0 h 623094"/>
              <a:gd name="connsiteX0" fmla="*/ 782638 w 984250"/>
              <a:gd name="connsiteY0" fmla="*/ 0 h 623094"/>
              <a:gd name="connsiteX1" fmla="*/ 984250 w 984250"/>
              <a:gd name="connsiteY1" fmla="*/ 794 h 623094"/>
              <a:gd name="connsiteX2" fmla="*/ 984250 w 984250"/>
              <a:gd name="connsiteY2" fmla="*/ 623094 h 623094"/>
              <a:gd name="connsiteX3" fmla="*/ 0 w 984250"/>
              <a:gd name="connsiteY3" fmla="*/ 623094 h 623094"/>
              <a:gd name="connsiteX4" fmla="*/ 0 w 984250"/>
              <a:gd name="connsiteY4" fmla="*/ 311944 h 623094"/>
              <a:gd name="connsiteX5" fmla="*/ 784225 w 984250"/>
              <a:gd name="connsiteY5" fmla="*/ 315119 h 623094"/>
              <a:gd name="connsiteX6" fmla="*/ 782638 w 984250"/>
              <a:gd name="connsiteY6" fmla="*/ 0 h 623094"/>
              <a:gd name="connsiteX0" fmla="*/ 789782 w 984250"/>
              <a:gd name="connsiteY0" fmla="*/ 0 h 625475"/>
              <a:gd name="connsiteX1" fmla="*/ 984250 w 984250"/>
              <a:gd name="connsiteY1" fmla="*/ 3175 h 625475"/>
              <a:gd name="connsiteX2" fmla="*/ 984250 w 984250"/>
              <a:gd name="connsiteY2" fmla="*/ 625475 h 625475"/>
              <a:gd name="connsiteX3" fmla="*/ 0 w 984250"/>
              <a:gd name="connsiteY3" fmla="*/ 625475 h 625475"/>
              <a:gd name="connsiteX4" fmla="*/ 0 w 984250"/>
              <a:gd name="connsiteY4" fmla="*/ 314325 h 625475"/>
              <a:gd name="connsiteX5" fmla="*/ 784225 w 984250"/>
              <a:gd name="connsiteY5" fmla="*/ 317500 h 625475"/>
              <a:gd name="connsiteX6" fmla="*/ 789782 w 984250"/>
              <a:gd name="connsiteY6" fmla="*/ 0 h 625475"/>
              <a:gd name="connsiteX0" fmla="*/ 782639 w 984250"/>
              <a:gd name="connsiteY0" fmla="*/ 0 h 625475"/>
              <a:gd name="connsiteX1" fmla="*/ 984250 w 984250"/>
              <a:gd name="connsiteY1" fmla="*/ 3175 h 625475"/>
              <a:gd name="connsiteX2" fmla="*/ 984250 w 984250"/>
              <a:gd name="connsiteY2" fmla="*/ 625475 h 625475"/>
              <a:gd name="connsiteX3" fmla="*/ 0 w 984250"/>
              <a:gd name="connsiteY3" fmla="*/ 625475 h 625475"/>
              <a:gd name="connsiteX4" fmla="*/ 0 w 984250"/>
              <a:gd name="connsiteY4" fmla="*/ 314325 h 625475"/>
              <a:gd name="connsiteX5" fmla="*/ 784225 w 984250"/>
              <a:gd name="connsiteY5" fmla="*/ 317500 h 625475"/>
              <a:gd name="connsiteX6" fmla="*/ 782639 w 984250"/>
              <a:gd name="connsiteY6" fmla="*/ 0 h 625475"/>
              <a:gd name="connsiteX0" fmla="*/ 787401 w 984250"/>
              <a:gd name="connsiteY0" fmla="*/ 3969 h 622300"/>
              <a:gd name="connsiteX1" fmla="*/ 984250 w 984250"/>
              <a:gd name="connsiteY1" fmla="*/ 0 h 622300"/>
              <a:gd name="connsiteX2" fmla="*/ 984250 w 984250"/>
              <a:gd name="connsiteY2" fmla="*/ 622300 h 622300"/>
              <a:gd name="connsiteX3" fmla="*/ 0 w 984250"/>
              <a:gd name="connsiteY3" fmla="*/ 622300 h 622300"/>
              <a:gd name="connsiteX4" fmla="*/ 0 w 984250"/>
              <a:gd name="connsiteY4" fmla="*/ 311150 h 622300"/>
              <a:gd name="connsiteX5" fmla="*/ 784225 w 984250"/>
              <a:gd name="connsiteY5" fmla="*/ 314325 h 622300"/>
              <a:gd name="connsiteX6" fmla="*/ 787401 w 984250"/>
              <a:gd name="connsiteY6" fmla="*/ 3969 h 622300"/>
              <a:gd name="connsiteX0" fmla="*/ 787401 w 984250"/>
              <a:gd name="connsiteY0" fmla="*/ 3969 h 622300"/>
              <a:gd name="connsiteX1" fmla="*/ 984250 w 984250"/>
              <a:gd name="connsiteY1" fmla="*/ 0 h 622300"/>
              <a:gd name="connsiteX2" fmla="*/ 984250 w 984250"/>
              <a:gd name="connsiteY2" fmla="*/ 622300 h 622300"/>
              <a:gd name="connsiteX3" fmla="*/ 0 w 984250"/>
              <a:gd name="connsiteY3" fmla="*/ 622300 h 622300"/>
              <a:gd name="connsiteX4" fmla="*/ 0 w 984250"/>
              <a:gd name="connsiteY4" fmla="*/ 311150 h 622300"/>
              <a:gd name="connsiteX5" fmla="*/ 784225 w 984250"/>
              <a:gd name="connsiteY5" fmla="*/ 314325 h 622300"/>
              <a:gd name="connsiteX6" fmla="*/ 787401 w 984250"/>
              <a:gd name="connsiteY6" fmla="*/ 3969 h 622300"/>
              <a:gd name="connsiteX0" fmla="*/ 787401 w 984250"/>
              <a:gd name="connsiteY0" fmla="*/ 0 h 618331"/>
              <a:gd name="connsiteX1" fmla="*/ 984250 w 984250"/>
              <a:gd name="connsiteY1" fmla="*/ 3175 h 618331"/>
              <a:gd name="connsiteX2" fmla="*/ 984250 w 984250"/>
              <a:gd name="connsiteY2" fmla="*/ 618331 h 618331"/>
              <a:gd name="connsiteX3" fmla="*/ 0 w 984250"/>
              <a:gd name="connsiteY3" fmla="*/ 618331 h 618331"/>
              <a:gd name="connsiteX4" fmla="*/ 0 w 984250"/>
              <a:gd name="connsiteY4" fmla="*/ 307181 h 618331"/>
              <a:gd name="connsiteX5" fmla="*/ 784225 w 984250"/>
              <a:gd name="connsiteY5" fmla="*/ 310356 h 618331"/>
              <a:gd name="connsiteX6" fmla="*/ 787401 w 984250"/>
              <a:gd name="connsiteY6" fmla="*/ 0 h 618331"/>
              <a:gd name="connsiteX0" fmla="*/ 787401 w 984250"/>
              <a:gd name="connsiteY0" fmla="*/ 0 h 618331"/>
              <a:gd name="connsiteX1" fmla="*/ 981869 w 984250"/>
              <a:gd name="connsiteY1" fmla="*/ 793 h 618331"/>
              <a:gd name="connsiteX2" fmla="*/ 984250 w 984250"/>
              <a:gd name="connsiteY2" fmla="*/ 618331 h 618331"/>
              <a:gd name="connsiteX3" fmla="*/ 0 w 984250"/>
              <a:gd name="connsiteY3" fmla="*/ 618331 h 618331"/>
              <a:gd name="connsiteX4" fmla="*/ 0 w 984250"/>
              <a:gd name="connsiteY4" fmla="*/ 307181 h 618331"/>
              <a:gd name="connsiteX5" fmla="*/ 784225 w 984250"/>
              <a:gd name="connsiteY5" fmla="*/ 310356 h 618331"/>
              <a:gd name="connsiteX6" fmla="*/ 787401 w 984250"/>
              <a:gd name="connsiteY6" fmla="*/ 0 h 618331"/>
              <a:gd name="connsiteX0" fmla="*/ 787401 w 984250"/>
              <a:gd name="connsiteY0" fmla="*/ 0 h 618331"/>
              <a:gd name="connsiteX1" fmla="*/ 981869 w 984250"/>
              <a:gd name="connsiteY1" fmla="*/ 793 h 618331"/>
              <a:gd name="connsiteX2" fmla="*/ 984250 w 984250"/>
              <a:gd name="connsiteY2" fmla="*/ 618331 h 618331"/>
              <a:gd name="connsiteX3" fmla="*/ 0 w 984250"/>
              <a:gd name="connsiteY3" fmla="*/ 618331 h 618331"/>
              <a:gd name="connsiteX4" fmla="*/ 0 w 984250"/>
              <a:gd name="connsiteY4" fmla="*/ 307181 h 618331"/>
              <a:gd name="connsiteX5" fmla="*/ 719932 w 984250"/>
              <a:gd name="connsiteY5" fmla="*/ 307975 h 618331"/>
              <a:gd name="connsiteX6" fmla="*/ 787401 w 984250"/>
              <a:gd name="connsiteY6" fmla="*/ 0 h 618331"/>
              <a:gd name="connsiteX0" fmla="*/ 720726 w 984250"/>
              <a:gd name="connsiteY0" fmla="*/ 6351 h 617538"/>
              <a:gd name="connsiteX1" fmla="*/ 981869 w 984250"/>
              <a:gd name="connsiteY1" fmla="*/ 0 h 617538"/>
              <a:gd name="connsiteX2" fmla="*/ 984250 w 984250"/>
              <a:gd name="connsiteY2" fmla="*/ 617538 h 617538"/>
              <a:gd name="connsiteX3" fmla="*/ 0 w 984250"/>
              <a:gd name="connsiteY3" fmla="*/ 617538 h 617538"/>
              <a:gd name="connsiteX4" fmla="*/ 0 w 984250"/>
              <a:gd name="connsiteY4" fmla="*/ 306388 h 617538"/>
              <a:gd name="connsiteX5" fmla="*/ 719932 w 984250"/>
              <a:gd name="connsiteY5" fmla="*/ 307182 h 617538"/>
              <a:gd name="connsiteX6" fmla="*/ 720726 w 984250"/>
              <a:gd name="connsiteY6" fmla="*/ 6351 h 617538"/>
              <a:gd name="connsiteX0" fmla="*/ 723107 w 984250"/>
              <a:gd name="connsiteY0" fmla="*/ 1589 h 617538"/>
              <a:gd name="connsiteX1" fmla="*/ 981869 w 984250"/>
              <a:gd name="connsiteY1" fmla="*/ 0 h 617538"/>
              <a:gd name="connsiteX2" fmla="*/ 984250 w 984250"/>
              <a:gd name="connsiteY2" fmla="*/ 617538 h 617538"/>
              <a:gd name="connsiteX3" fmla="*/ 0 w 984250"/>
              <a:gd name="connsiteY3" fmla="*/ 617538 h 617538"/>
              <a:gd name="connsiteX4" fmla="*/ 0 w 984250"/>
              <a:gd name="connsiteY4" fmla="*/ 306388 h 617538"/>
              <a:gd name="connsiteX5" fmla="*/ 719932 w 984250"/>
              <a:gd name="connsiteY5" fmla="*/ 307182 h 617538"/>
              <a:gd name="connsiteX6" fmla="*/ 723107 w 984250"/>
              <a:gd name="connsiteY6" fmla="*/ 1589 h 617538"/>
              <a:gd name="connsiteX0" fmla="*/ 723107 w 984250"/>
              <a:gd name="connsiteY0" fmla="*/ 1589 h 617538"/>
              <a:gd name="connsiteX1" fmla="*/ 981869 w 984250"/>
              <a:gd name="connsiteY1" fmla="*/ 0 h 617538"/>
              <a:gd name="connsiteX2" fmla="*/ 984250 w 984250"/>
              <a:gd name="connsiteY2" fmla="*/ 617538 h 617538"/>
              <a:gd name="connsiteX3" fmla="*/ 0 w 984250"/>
              <a:gd name="connsiteY3" fmla="*/ 617538 h 617538"/>
              <a:gd name="connsiteX4" fmla="*/ 0 w 984250"/>
              <a:gd name="connsiteY4" fmla="*/ 348412 h 617538"/>
              <a:gd name="connsiteX5" fmla="*/ 719932 w 984250"/>
              <a:gd name="connsiteY5" fmla="*/ 307182 h 617538"/>
              <a:gd name="connsiteX6" fmla="*/ 723107 w 984250"/>
              <a:gd name="connsiteY6" fmla="*/ 1589 h 617538"/>
              <a:gd name="connsiteX0" fmla="*/ 723107 w 984250"/>
              <a:gd name="connsiteY0" fmla="*/ 1589 h 617538"/>
              <a:gd name="connsiteX1" fmla="*/ 981869 w 984250"/>
              <a:gd name="connsiteY1" fmla="*/ 0 h 617538"/>
              <a:gd name="connsiteX2" fmla="*/ 984250 w 984250"/>
              <a:gd name="connsiteY2" fmla="*/ 617538 h 617538"/>
              <a:gd name="connsiteX3" fmla="*/ 0 w 984250"/>
              <a:gd name="connsiteY3" fmla="*/ 617538 h 617538"/>
              <a:gd name="connsiteX4" fmla="*/ 0 w 984250"/>
              <a:gd name="connsiteY4" fmla="*/ 348412 h 617538"/>
              <a:gd name="connsiteX5" fmla="*/ 715887 w 984250"/>
              <a:gd name="connsiteY5" fmla="*/ 349206 h 617538"/>
              <a:gd name="connsiteX6" fmla="*/ 723107 w 984250"/>
              <a:gd name="connsiteY6" fmla="*/ 1589 h 617538"/>
              <a:gd name="connsiteX0" fmla="*/ 719061 w 984250"/>
              <a:gd name="connsiteY0" fmla="*/ 1589 h 617538"/>
              <a:gd name="connsiteX1" fmla="*/ 981869 w 984250"/>
              <a:gd name="connsiteY1" fmla="*/ 0 h 617538"/>
              <a:gd name="connsiteX2" fmla="*/ 984250 w 984250"/>
              <a:gd name="connsiteY2" fmla="*/ 617538 h 617538"/>
              <a:gd name="connsiteX3" fmla="*/ 0 w 984250"/>
              <a:gd name="connsiteY3" fmla="*/ 617538 h 617538"/>
              <a:gd name="connsiteX4" fmla="*/ 0 w 984250"/>
              <a:gd name="connsiteY4" fmla="*/ 348412 h 617538"/>
              <a:gd name="connsiteX5" fmla="*/ 715887 w 984250"/>
              <a:gd name="connsiteY5" fmla="*/ 349206 h 617538"/>
              <a:gd name="connsiteX6" fmla="*/ 719061 w 984250"/>
              <a:gd name="connsiteY6" fmla="*/ 1589 h 617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4250" h="617538">
                <a:moveTo>
                  <a:pt x="719061" y="1589"/>
                </a:moveTo>
                <a:lnTo>
                  <a:pt x="981869" y="0"/>
                </a:lnTo>
                <a:cubicBezTo>
                  <a:pt x="982663" y="205846"/>
                  <a:pt x="983456" y="411692"/>
                  <a:pt x="984250" y="617538"/>
                </a:cubicBezTo>
                <a:lnTo>
                  <a:pt x="0" y="617538"/>
                </a:lnTo>
                <a:lnTo>
                  <a:pt x="0" y="348412"/>
                </a:lnTo>
                <a:lnTo>
                  <a:pt x="715887" y="349206"/>
                </a:lnTo>
                <a:cubicBezTo>
                  <a:pt x="716945" y="246548"/>
                  <a:pt x="715621" y="104247"/>
                  <a:pt x="719061" y="158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8">
            <a:solidFill>
              <a:schemeClr val="tx1">
                <a:lumMod val="75000"/>
                <a:lumOff val="25000"/>
              </a:schemeClr>
            </a:solidFill>
            <a:prstDash val="solid"/>
            <a:miter/>
          </a:ln>
        </p:spPr>
        <p:txBody>
          <a:bodyPr vert="horz" wrap="none" lIns="107999" tIns="45720" rIns="107999" bIns="45720" anchor="ctr" anchorCtr="1" compatLnSpc="1"/>
          <a:lstStyle/>
          <a:p>
            <a:pPr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800" kern="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872782" y="3392141"/>
            <a:ext cx="4638091" cy="332570"/>
          </a:xfrm>
          <a:prstGeom prst="rect">
            <a:avLst/>
          </a:prstGeom>
          <a:pattFill prst="wdUpDiag">
            <a:fgClr>
              <a:srgbClr val="DDDDDD"/>
            </a:fgClr>
            <a:bgClr>
              <a:schemeClr val="bg1"/>
            </a:bgClr>
          </a:pattFill>
          <a:ln w="317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StarSymbol" pitchFamily="2" charset="0"/>
              <a:buNone/>
            </a:pPr>
            <a:endParaRPr kumimoji="0" lang="en-US" altLang="ko-KR" sz="600" dirty="0">
              <a:latin typeface="Verdana" pitchFamily="34" charset="0"/>
              <a:ea typeface="+mn-ea"/>
              <a:cs typeface="Verdana" pitchFamily="34" charset="0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545225" y="3730805"/>
            <a:ext cx="2330008" cy="136078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5139160" y="4208362"/>
            <a:ext cx="1142133" cy="1421810"/>
            <a:chOff x="1977260" y="4039669"/>
            <a:chExt cx="1076865" cy="1340559"/>
          </a:xfrm>
        </p:grpSpPr>
        <p:sp>
          <p:nvSpPr>
            <p:cNvPr id="76" name="직사각형 75"/>
            <p:cNvSpPr/>
            <p:nvPr/>
          </p:nvSpPr>
          <p:spPr>
            <a:xfrm>
              <a:off x="2243274" y="4039669"/>
              <a:ext cx="537886" cy="10842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8">
              <a:solidFill>
                <a:schemeClr val="tx1">
                  <a:lumMod val="75000"/>
                  <a:lumOff val="25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8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회의</a:t>
              </a:r>
              <a:endParaRPr lang="en-US" altLang="ko-KR" sz="8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8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테이블</a:t>
              </a:r>
            </a:p>
          </p:txBody>
        </p:sp>
        <p:grpSp>
          <p:nvGrpSpPr>
            <p:cNvPr id="77" name="그룹 76"/>
            <p:cNvGrpSpPr/>
            <p:nvPr/>
          </p:nvGrpSpPr>
          <p:grpSpPr>
            <a:xfrm>
              <a:off x="1977260" y="4065376"/>
              <a:ext cx="203617" cy="1058579"/>
              <a:chOff x="8176647" y="4545576"/>
              <a:chExt cx="203617" cy="1058579"/>
            </a:xfrm>
          </p:grpSpPr>
          <p:sp>
            <p:nvSpPr>
              <p:cNvPr id="94" name="타원 93"/>
              <p:cNvSpPr/>
              <p:nvPr/>
            </p:nvSpPr>
            <p:spPr>
              <a:xfrm>
                <a:off x="8176647" y="4545576"/>
                <a:ext cx="203617" cy="203615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5" name="타원 94"/>
              <p:cNvSpPr/>
              <p:nvPr/>
            </p:nvSpPr>
            <p:spPr>
              <a:xfrm>
                <a:off x="8176647" y="4830564"/>
                <a:ext cx="203617" cy="203615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8" name="타원 97"/>
              <p:cNvSpPr/>
              <p:nvPr/>
            </p:nvSpPr>
            <p:spPr>
              <a:xfrm>
                <a:off x="8176647" y="5115552"/>
                <a:ext cx="203617" cy="203615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9" name="타원 98"/>
              <p:cNvSpPr/>
              <p:nvPr/>
            </p:nvSpPr>
            <p:spPr>
              <a:xfrm>
                <a:off x="8176647" y="5400540"/>
                <a:ext cx="203617" cy="203615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79" name="그룹 78"/>
            <p:cNvGrpSpPr/>
            <p:nvPr/>
          </p:nvGrpSpPr>
          <p:grpSpPr>
            <a:xfrm>
              <a:off x="2410404" y="4065379"/>
              <a:ext cx="643721" cy="1314849"/>
              <a:chOff x="7843069" y="4423512"/>
              <a:chExt cx="585200" cy="1195317"/>
            </a:xfrm>
          </p:grpSpPr>
          <p:sp>
            <p:nvSpPr>
              <p:cNvPr id="88" name="타원 87"/>
              <p:cNvSpPr/>
              <p:nvPr/>
            </p:nvSpPr>
            <p:spPr>
              <a:xfrm>
                <a:off x="8243163" y="4423512"/>
                <a:ext cx="185106" cy="185105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0" name="타원 89"/>
              <p:cNvSpPr/>
              <p:nvPr/>
            </p:nvSpPr>
            <p:spPr>
              <a:xfrm>
                <a:off x="8243163" y="4682592"/>
                <a:ext cx="185106" cy="185105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2" name="타원 91"/>
              <p:cNvSpPr/>
              <p:nvPr/>
            </p:nvSpPr>
            <p:spPr>
              <a:xfrm>
                <a:off x="8243163" y="4941672"/>
                <a:ext cx="185106" cy="185105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3" name="타원 92"/>
              <p:cNvSpPr/>
              <p:nvPr/>
            </p:nvSpPr>
            <p:spPr>
              <a:xfrm>
                <a:off x="8243163" y="5200752"/>
                <a:ext cx="185106" cy="185105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3" name="타원 102"/>
              <p:cNvSpPr/>
              <p:nvPr/>
            </p:nvSpPr>
            <p:spPr>
              <a:xfrm>
                <a:off x="7843069" y="5433724"/>
                <a:ext cx="185106" cy="185105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pic>
        <p:nvPicPr>
          <p:cNvPr id="82" name="Picture 5" descr="C:\Users\PCK\Desktop\Untitled-6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5931"/>
          <a:stretch/>
        </p:blipFill>
        <p:spPr bwMode="auto">
          <a:xfrm>
            <a:off x="7975777" y="3397440"/>
            <a:ext cx="297154" cy="549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TextBox 82"/>
          <p:cNvSpPr txBox="1"/>
          <p:nvPr/>
        </p:nvSpPr>
        <p:spPr>
          <a:xfrm>
            <a:off x="4545225" y="3873167"/>
            <a:ext cx="2330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0" lang="en-US" altLang="ko-KR" sz="10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55” 2</a:t>
            </a:r>
            <a:r>
              <a:rPr kumimoji="0" lang="ko-KR" altLang="en-US" sz="10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단 </a:t>
            </a:r>
            <a:r>
              <a:rPr kumimoji="0" lang="en-US" altLang="ko-KR" sz="10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3</a:t>
            </a:r>
            <a:r>
              <a:rPr kumimoji="0" lang="ko-KR" altLang="en-US" sz="10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열 멀티스크린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2793315" y="4716563"/>
            <a:ext cx="795109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 자리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2613055" y="5853958"/>
            <a:ext cx="4897817" cy="26118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StarSymbol" pitchFamily="2" charset="0"/>
              <a:buNone/>
            </a:pPr>
            <a:endParaRPr kumimoji="0" lang="en-US" altLang="ko-KR" sz="600" dirty="0">
              <a:latin typeface="Verdana" pitchFamily="34" charset="0"/>
              <a:ea typeface="+mn-ea"/>
              <a:cs typeface="Verdana" pitchFamily="34" charset="0"/>
            </a:endParaRPr>
          </a:p>
        </p:txBody>
      </p:sp>
      <p:pic>
        <p:nvPicPr>
          <p:cNvPr id="102" name="Picture 5" descr="C:\Users\PCK\Desktop\Untitled-6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5931"/>
          <a:stretch/>
        </p:blipFill>
        <p:spPr bwMode="auto">
          <a:xfrm rot="16200000">
            <a:off x="8100371" y="5683540"/>
            <a:ext cx="297154" cy="549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타원 103"/>
          <p:cNvSpPr/>
          <p:nvPr/>
        </p:nvSpPr>
        <p:spPr>
          <a:xfrm>
            <a:off x="2985270" y="4265439"/>
            <a:ext cx="215958" cy="215956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872782" y="3448997"/>
            <a:ext cx="4638091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자료실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2619068" y="5876946"/>
            <a:ext cx="4891804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책상 </a:t>
            </a:r>
            <a:r>
              <a:rPr lang="en-US" altLang="ko-KR" sz="8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각종 보고자료</a:t>
            </a:r>
            <a:r>
              <a:rPr lang="en-US" altLang="ko-KR" sz="8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800" b="1" kern="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7" name="모서리가 둥근 직사각형 106"/>
          <p:cNvSpPr/>
          <p:nvPr/>
        </p:nvSpPr>
        <p:spPr>
          <a:xfrm rot="5400000">
            <a:off x="5638843" y="5099060"/>
            <a:ext cx="135384" cy="266888"/>
          </a:xfrm>
          <a:prstGeom prst="round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8" name="모서리가 둥근 직사각형 107"/>
          <p:cNvSpPr/>
          <p:nvPr/>
        </p:nvSpPr>
        <p:spPr>
          <a:xfrm rot="5400000">
            <a:off x="3576862" y="4349457"/>
            <a:ext cx="135384" cy="136955"/>
          </a:xfrm>
          <a:prstGeom prst="round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3933953" y="4279302"/>
            <a:ext cx="13795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0" lang="en-US" altLang="ko-KR" sz="10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12.2” </a:t>
            </a:r>
            <a:r>
              <a:rPr kumimoji="0" lang="ko-KR" altLang="en-US" sz="1000" b="1" spc="-1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태블릿</a:t>
            </a:r>
            <a:r>
              <a:rPr kumimoji="0" lang="en-US" altLang="ko-KR" sz="10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PC</a:t>
            </a:r>
            <a:endParaRPr kumimoji="0" lang="ko-KR" altLang="en-US" sz="1000" b="1" spc="-1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6725720" y="5259300"/>
            <a:ext cx="13795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0" lang="en-US" altLang="ko-KR" sz="10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29” LED </a:t>
            </a:r>
            <a:r>
              <a:rPr kumimoji="0" lang="ko-KR" altLang="en-US" sz="10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터치스크린</a:t>
            </a:r>
          </a:p>
        </p:txBody>
      </p:sp>
      <p:cxnSp>
        <p:nvCxnSpPr>
          <p:cNvPr id="116" name="직선 화살표 연결선 115"/>
          <p:cNvCxnSpPr/>
          <p:nvPr/>
        </p:nvCxnSpPr>
        <p:spPr>
          <a:xfrm>
            <a:off x="3716275" y="4411636"/>
            <a:ext cx="280963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6716114" y="4971033"/>
            <a:ext cx="13795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0" lang="ko-KR" altLang="en-US" sz="9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카메라</a:t>
            </a:r>
          </a:p>
        </p:txBody>
      </p:sp>
      <p:cxnSp>
        <p:nvCxnSpPr>
          <p:cNvPr id="24" name="꺾인 연결선 23"/>
          <p:cNvCxnSpPr>
            <a:endCxn id="113" idx="1"/>
          </p:cNvCxnSpPr>
          <p:nvPr/>
        </p:nvCxnSpPr>
        <p:spPr>
          <a:xfrm>
            <a:off x="5839979" y="5232503"/>
            <a:ext cx="885741" cy="153755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5658496" y="5048800"/>
            <a:ext cx="96078" cy="9607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7990550" y="3852537"/>
            <a:ext cx="269545" cy="176130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StarSymbol" pitchFamily="2" charset="0"/>
              <a:buNone/>
            </a:pPr>
            <a:endParaRPr kumimoji="0" lang="en-US" altLang="ko-KR" sz="600" dirty="0">
              <a:latin typeface="Verdana" pitchFamily="34" charset="0"/>
              <a:ea typeface="+mn-ea"/>
              <a:cs typeface="Verdana" pitchFamily="34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7981026" y="4576221"/>
            <a:ext cx="280240" cy="3139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TV</a:t>
            </a:r>
            <a:endParaRPr lang="ko-KR" altLang="en-US" sz="800" b="1" kern="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53" name="직선 화살표 연결선 152"/>
          <p:cNvCxnSpPr/>
          <p:nvPr/>
        </p:nvCxnSpPr>
        <p:spPr>
          <a:xfrm>
            <a:off x="5754574" y="5094143"/>
            <a:ext cx="971146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746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900113"/>
            <a:ext cx="106934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249695" y="369403"/>
            <a:ext cx="307931" cy="3079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2164" y="252239"/>
            <a:ext cx="693972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UI/UX </a:t>
            </a:r>
            <a:r>
              <a:rPr lang="ko-KR" altLang="en-US" sz="18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품질평가를 위한 </a:t>
            </a:r>
            <a:r>
              <a:rPr lang="ko-KR" altLang="en-US" sz="1800" b="1" dirty="0" err="1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휴리스틱</a:t>
            </a:r>
            <a:r>
              <a:rPr lang="ko-KR" altLang="en-US" sz="18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평가 </a:t>
            </a:r>
            <a:r>
              <a:rPr lang="en-US" altLang="ko-KR" sz="18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_ UI </a:t>
            </a:r>
            <a:r>
              <a:rPr lang="ko-KR" altLang="en-US" sz="18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적절성 평가 세부 항목 </a:t>
            </a:r>
            <a:r>
              <a:rPr lang="en-US" altLang="ko-KR" sz="18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(2)</a:t>
            </a:r>
            <a:endParaRPr lang="ko-KR" altLang="en-US" sz="1800" b="1" dirty="0">
              <a:ln>
                <a:solidFill>
                  <a:schemeClr val="tx2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874749"/>
              </p:ext>
            </p:extLst>
          </p:nvPr>
        </p:nvGraphicFramePr>
        <p:xfrm>
          <a:off x="324057" y="1116334"/>
          <a:ext cx="10063203" cy="53047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2203">
                  <a:extLst>
                    <a:ext uri="{9D8B030D-6E8A-4147-A177-3AD203B41FA5}"/>
                  </a:extLst>
                </a:gridCol>
                <a:gridCol w="9001000"/>
              </a:tblGrid>
              <a:tr h="350956">
                <a:tc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</a:p>
                  </a:txBody>
                  <a:tcPr marL="107977" marR="107977" marT="108087" marB="1080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7977" marR="107977" marT="108087" marB="108087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/>
                </a:extLst>
              </a:tr>
              <a:tr h="1032140">
                <a:tc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000" b="1" kern="12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차트 종류</a:t>
                      </a:r>
                      <a:endParaRPr lang="ko-KR" altLang="ko-KR" sz="1000" b="1" kern="1200" dirty="0">
                        <a:solidFill>
                          <a:prstClr val="black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-95250" algn="l" defTabSz="1043056" rtl="0" eaLnBrk="1" latinLnBrk="1" hangingPunct="1">
                        <a:lnSpc>
                          <a:spcPct val="100000"/>
                        </a:lnSpc>
                        <a:buFont typeface="+mj-lt"/>
                        <a:buAutoNum type="alphaUcPeriod"/>
                      </a:pP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데이터 유형과 활용 목적에 따라 적합한 것을 사용하였는가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? </a:t>
                      </a:r>
                      <a:endParaRPr lang="ko-KR" altLang="ko-KR" sz="900" kern="120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lvl="1" indent="-95250" algn="l" defTabSz="1043056" rtl="0" eaLnBrk="1" latinLnBrk="1" hangingPunct="1">
                        <a:lnSpc>
                          <a:spcPct val="100000"/>
                        </a:lnSpc>
                        <a:buFont typeface="+mj-lt"/>
                        <a:buAutoNum type="alphaUcPeriod"/>
                      </a:pP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두 개 이상의 데이터를 비교하는 경우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두 범주의 차이를 직관적으로 인지할 수 있는가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?</a:t>
                      </a:r>
                      <a:endParaRPr lang="ko-KR" altLang="ko-KR" sz="900" kern="120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lvl="1" indent="-95250" algn="l" defTabSz="1043056" rtl="0" eaLnBrk="1" latinLnBrk="1" hangingPunct="1">
                        <a:lnSpc>
                          <a:spcPct val="100000"/>
                        </a:lnSpc>
                        <a:buFont typeface="+mj-lt"/>
                        <a:buAutoNum type="alphaUcPeriod"/>
                      </a:pP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위계적인 상하 관계가 있는 경우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그 관계를 명확히 인지할 수 있는가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?</a:t>
                      </a:r>
                      <a:endParaRPr lang="ko-KR" altLang="ko-KR" sz="900" kern="120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lvl="1" indent="-95250" algn="l" defTabSz="1043056" rtl="0" eaLnBrk="1" latinLnBrk="1" hangingPunct="1">
                        <a:lnSpc>
                          <a:spcPct val="100000"/>
                        </a:lnSpc>
                        <a:buFont typeface="+mj-lt"/>
                        <a:buAutoNum type="alphaUcPeriod"/>
                      </a:pP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시간에 따른 값의 변화를 나타내는 경우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특정 기간에 따른 값의 변화 정도를 명확히 인지할 수 있는가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?</a:t>
                      </a:r>
                      <a:endParaRPr lang="ko-KR" altLang="ko-KR" sz="900" kern="120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lvl="1" indent="-95250" algn="l" defTabSz="1043056" rtl="0" eaLnBrk="1" latinLnBrk="1" hangingPunct="1">
                        <a:lnSpc>
                          <a:spcPct val="100000"/>
                        </a:lnSpc>
                        <a:buFont typeface="+mj-lt"/>
                        <a:buAutoNum type="alphaUcPeriod"/>
                      </a:pP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변수와 변수의 연결 정도를 나타내는 경우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변수 간 연결된 정도와 패턴을 명확히 인지할 수 있는가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?</a:t>
                      </a:r>
                      <a:endParaRPr lang="ko-KR" altLang="ko-KR" sz="900" kern="120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lvl="1" indent="-95250" algn="l" defTabSz="1043056" rtl="0" eaLnBrk="1" latinLnBrk="1" hangingPunct="1">
                        <a:lnSpc>
                          <a:spcPct val="100000"/>
                        </a:lnSpc>
                        <a:buFont typeface="+mj-lt"/>
                        <a:buAutoNum type="alphaUcPeriod"/>
                      </a:pP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위치 정보를 나타내는 경우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데이터의 지형적인 분포를 명확히 인지할 수 있는가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?</a:t>
                      </a: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59666">
                <a:tc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000" b="1" kern="1200" dirty="0" err="1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명시성</a:t>
                      </a:r>
                      <a:endParaRPr lang="ko-KR" altLang="ko-KR" sz="1000" b="1" kern="1200" dirty="0">
                        <a:solidFill>
                          <a:prstClr val="black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-95250" algn="l" defTabSz="1043056" rtl="0" eaLnBrk="1" latinLnBrk="1" hangingPunct="1">
                        <a:lnSpc>
                          <a:spcPct val="100000"/>
                        </a:lnSpc>
                        <a:buFont typeface="+mj-lt"/>
                        <a:buAutoNum type="alphaUcPeriod"/>
                      </a:pP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정보의 밀도를 최소화함으로써 주요 정보를 강조하였는가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?</a:t>
                      </a:r>
                      <a:endParaRPr lang="ko-KR" altLang="ko-KR" sz="900" kern="120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-95250" algn="l" defTabSz="1043056" rtl="0" eaLnBrk="1" latinLnBrk="1" hangingPunct="1">
                        <a:lnSpc>
                          <a:spcPct val="100000"/>
                        </a:lnSpc>
                        <a:buFont typeface="+mj-lt"/>
                        <a:buAutoNum type="alphaUcPeriod"/>
                      </a:pP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정보가 심플하게 구성되었는가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?</a:t>
                      </a:r>
                      <a:endParaRPr lang="ko-KR" altLang="ko-KR" sz="900" kern="120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-95250" algn="l" defTabSz="1043056" rtl="0" eaLnBrk="1" latinLnBrk="1" hangingPunct="1">
                        <a:lnSpc>
                          <a:spcPct val="100000"/>
                        </a:lnSpc>
                        <a:buFont typeface="+mj-lt"/>
                        <a:buAutoNum type="alphaUcPeriod"/>
                      </a:pP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데이터의 길이가 긴 경우 한 눈에 볼 수 있도록 </a:t>
                      </a:r>
                      <a:r>
                        <a:rPr lang="ko-KR" altLang="ko-KR" sz="900" kern="1200" dirty="0" err="1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그룹핑되어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보여지는가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?</a:t>
                      </a:r>
                      <a:endParaRPr lang="ko-KR" altLang="ko-KR" sz="900" kern="120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-95250" algn="l" defTabSz="1043056" rtl="0" eaLnBrk="1" latinLnBrk="1" hangingPunct="1">
                        <a:lnSpc>
                          <a:spcPct val="100000"/>
                        </a:lnSpc>
                        <a:buFont typeface="+mj-lt"/>
                        <a:buAutoNum type="alphaUcPeriod"/>
                      </a:pP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차트의 경계가 명확한가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?</a:t>
                      </a:r>
                      <a:endParaRPr lang="ko-KR" altLang="ko-KR" sz="900" kern="120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-95250" algn="l" defTabSz="1043056" rtl="0" eaLnBrk="1" latinLnBrk="1" hangingPunct="1">
                        <a:lnSpc>
                          <a:spcPct val="100000"/>
                        </a:lnSpc>
                        <a:buFont typeface="+mj-lt"/>
                        <a:buAutoNum type="alphaUcPeriod"/>
                      </a:pP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900" kern="1200" dirty="0" err="1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엣지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의 시작점과 끝점이 명확히 보이는가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?</a:t>
                      </a:r>
                      <a:endParaRPr lang="ko-KR" altLang="ko-KR" sz="900" kern="120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-95250" algn="l" defTabSz="1043056" rtl="0" eaLnBrk="1" latinLnBrk="1" hangingPunct="1">
                        <a:lnSpc>
                          <a:spcPct val="100000"/>
                        </a:lnSpc>
                        <a:buFont typeface="+mj-lt"/>
                        <a:buAutoNum type="alphaUcPeriod"/>
                      </a:pP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선의 교차점을 최소한으로 줄여 중복되어 보이지 않도록 구성하였는가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?</a:t>
                      </a:r>
                      <a:endParaRPr lang="ko-KR" altLang="ko-KR" sz="900" kern="120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3430">
                <a:tc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000" b="1" kern="1200" dirty="0" err="1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사용성</a:t>
                      </a:r>
                      <a:endParaRPr lang="ko-KR" altLang="ko-KR" sz="1000" b="1" kern="1200" dirty="0">
                        <a:solidFill>
                          <a:prstClr val="black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-95250" algn="l" defTabSz="1043056" rtl="0" eaLnBrk="1" latinLnBrk="1" hangingPunct="1">
                        <a:lnSpc>
                          <a:spcPct val="100000"/>
                        </a:lnSpc>
                        <a:buFont typeface="+mj-lt"/>
                        <a:buAutoNum type="alphaUcPeriod"/>
                      </a:pP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정보의 밀도를 최소화함으로써 주요 정보를 강조하였는가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?</a:t>
                      </a:r>
                      <a:endParaRPr lang="ko-KR" altLang="ko-KR" sz="900" kern="120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-95250" algn="l" defTabSz="1043056" rtl="0" eaLnBrk="1" latinLnBrk="1" hangingPunct="1">
                        <a:lnSpc>
                          <a:spcPct val="100000"/>
                        </a:lnSpc>
                        <a:buFont typeface="+mj-lt"/>
                        <a:buAutoNum type="alphaUcPeriod"/>
                      </a:pP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날짜와 시간 데이터가 기재되었는가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?</a:t>
                      </a:r>
                      <a:endParaRPr lang="ko-KR" altLang="ko-KR" sz="900" kern="120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-95250" algn="l" defTabSz="1043056" rtl="0" eaLnBrk="1" latinLnBrk="1" hangingPunct="1">
                        <a:lnSpc>
                          <a:spcPct val="100000"/>
                        </a:lnSpc>
                        <a:buFont typeface="+mj-lt"/>
                        <a:buAutoNum type="alphaUcPeriod"/>
                      </a:pP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전제 데이터 셋에 접근이 가능한가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?</a:t>
                      </a:r>
                      <a:endParaRPr lang="ko-KR" altLang="ko-KR" sz="900" kern="120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-95250" algn="l" defTabSz="1043056" rtl="0" eaLnBrk="1" latinLnBrk="1" hangingPunct="1">
                        <a:lnSpc>
                          <a:spcPct val="100000"/>
                        </a:lnSpc>
                        <a:buFont typeface="+mj-lt"/>
                        <a:buAutoNum type="alphaUcPeriod"/>
                      </a:pP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첫 페이지에 가장 </a:t>
                      </a:r>
                      <a:r>
                        <a:rPr lang="ko-KR" altLang="ko-KR" sz="900" kern="1200" dirty="0" err="1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접근성이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ko-KR" sz="900" kern="1200" dirty="0" err="1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좋아야하는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기능이나 정보가 보여지는가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?</a:t>
                      </a:r>
                      <a:endParaRPr lang="ko-KR" altLang="ko-KR" sz="900" kern="120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-95250" algn="l" defTabSz="1043056" rtl="0" eaLnBrk="1" latinLnBrk="1" hangingPunct="1">
                        <a:lnSpc>
                          <a:spcPct val="100000"/>
                        </a:lnSpc>
                        <a:buFont typeface="+mj-lt"/>
                        <a:buAutoNum type="alphaUcPeriod"/>
                      </a:pP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사용자에게 친숙한 단어가 사용되었는가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?</a:t>
                      </a:r>
                      <a:endParaRPr lang="ko-KR" altLang="ko-KR" sz="900" kern="120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-95250" algn="l" defTabSz="1043056" rtl="0" eaLnBrk="1" latinLnBrk="1" hangingPunct="1">
                        <a:lnSpc>
                          <a:spcPct val="100000"/>
                        </a:lnSpc>
                        <a:buFont typeface="+mj-lt"/>
                        <a:buAutoNum type="alphaUcPeriod"/>
                      </a:pP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차트 자체만으로 나타내고자 하는 정보를 이해할 수 있는가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?</a:t>
                      </a:r>
                      <a:endParaRPr lang="ko-KR" altLang="ko-KR" sz="900" kern="120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-95250" algn="l" defTabSz="1043056" rtl="0" eaLnBrk="1" latinLnBrk="1" hangingPunct="1">
                        <a:lnSpc>
                          <a:spcPct val="100000"/>
                        </a:lnSpc>
                        <a:buFont typeface="+mj-lt"/>
                        <a:buAutoNum type="alphaUcPeriod"/>
                      </a:pP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가장 중요한 내용 요소가 눈에 잘 띄는가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?</a:t>
                      </a: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57695">
                <a:tc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000" b="1" kern="12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인지부하</a:t>
                      </a:r>
                      <a:endParaRPr lang="ko-KR" altLang="ko-KR" sz="1000" b="1" kern="1200" dirty="0">
                        <a:solidFill>
                          <a:prstClr val="black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-95250" algn="l" defTabSz="1043056" rtl="0" eaLnBrk="1" latinLnBrk="1" hangingPunct="1">
                        <a:lnSpc>
                          <a:spcPct val="100000"/>
                        </a:lnSpc>
                        <a:buFont typeface="+mj-lt"/>
                        <a:buAutoNum type="alphaUcPeriod"/>
                      </a:pP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사용자의 인지부하가 줄어들었는가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?</a:t>
                      </a:r>
                      <a:endParaRPr lang="ko-KR" altLang="ko-KR" sz="900" kern="120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-95250" algn="l" defTabSz="1043056" rtl="0" eaLnBrk="1" latinLnBrk="1" hangingPunct="1">
                        <a:lnSpc>
                          <a:spcPct val="100000"/>
                        </a:lnSpc>
                        <a:buFont typeface="+mj-lt"/>
                        <a:buAutoNum type="alphaUcPeriod"/>
                      </a:pP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업무수행을 위해 정보가 즉시 사용 가능하도록 보여지는가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?</a:t>
                      </a:r>
                      <a:endParaRPr lang="ko-KR" altLang="ko-KR" sz="900" kern="120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-95250" algn="l" defTabSz="1043056" rtl="0" eaLnBrk="1" latinLnBrk="1" hangingPunct="1">
                        <a:lnSpc>
                          <a:spcPct val="100000"/>
                        </a:lnSpc>
                        <a:buFont typeface="+mj-lt"/>
                        <a:buAutoNum type="alphaUcPeriod"/>
                      </a:pP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사용자들이 스크린에서 빠른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시간에 쉽게 아이템을 탐색하고 활용할 수 있는가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?</a:t>
                      </a:r>
                      <a:endParaRPr lang="ko-KR" altLang="ko-KR" sz="900" kern="1200" dirty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4970">
                <a:tc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000" b="1" kern="12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틀</a:t>
                      </a:r>
                      <a:r>
                        <a:rPr lang="en-US" altLang="ko-KR" sz="1000" b="1" kern="12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(outline)</a:t>
                      </a:r>
                      <a:endParaRPr lang="ko-KR" altLang="ko-KR" sz="1000" b="1" kern="1200" dirty="0">
                        <a:solidFill>
                          <a:prstClr val="black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-95250" algn="l" defTabSz="1043056" rtl="0" eaLnBrk="1" latinLnBrk="1" hangingPunct="1">
                        <a:lnSpc>
                          <a:spcPct val="100000"/>
                        </a:lnSpc>
                        <a:buFont typeface="+mj-lt"/>
                        <a:buAutoNum type="alphaUcPeriod"/>
                      </a:pP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틀이 쉽게 인식 가능한가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?</a:t>
                      </a:r>
                      <a:endParaRPr lang="ko-KR" altLang="ko-KR" sz="900" kern="120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lvl="0" indent="-95250" algn="l" defTabSz="1043056" rtl="0" eaLnBrk="1" latinLnBrk="1" hangingPunct="1">
                        <a:lnSpc>
                          <a:spcPct val="100000"/>
                        </a:lnSpc>
                        <a:buFont typeface="+mj-lt"/>
                        <a:buAutoNum type="alphaUcPeriod"/>
                      </a:pP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틀의 부분들이 단일단위로 구성되도록 그룹화 되었는가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?</a:t>
                      </a:r>
                      <a:endParaRPr lang="ko-KR" altLang="ko-KR" sz="900" kern="120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lvl="0" indent="-95250" algn="l" defTabSz="1043056" rtl="0" eaLnBrk="1" latinLnBrk="1" hangingPunct="1">
                        <a:lnSpc>
                          <a:spcPct val="100000"/>
                        </a:lnSpc>
                        <a:buFont typeface="+mj-lt"/>
                        <a:buAutoNum type="alphaUcPeriod"/>
                      </a:pP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내용적인 차이를 구별할 수 있을 만큼 축의 높이 대 너비 비율이 있는가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?</a:t>
                      </a:r>
                      <a:endParaRPr lang="ko-KR" altLang="ko-KR" sz="900" kern="120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lvl="0" indent="-95250" algn="l" defTabSz="1043056" rtl="0" eaLnBrk="1" latinLnBrk="1" hangingPunct="1">
                        <a:lnSpc>
                          <a:spcPct val="100000"/>
                        </a:lnSpc>
                        <a:buFont typeface="+mj-lt"/>
                        <a:buAutoNum type="alphaUcPeriod"/>
                      </a:pP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 그래프의 시각적 효과를 돕도록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Y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축이 오른쪽에도 복사되었는가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?</a:t>
                      </a:r>
                      <a:endParaRPr lang="ko-KR" altLang="ko-KR" sz="900" kern="120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lvl="0" indent="-95250" algn="l" defTabSz="1043056" rtl="0" eaLnBrk="1" latinLnBrk="1" hangingPunct="1">
                        <a:lnSpc>
                          <a:spcPct val="100000"/>
                        </a:lnSpc>
                        <a:buFont typeface="+mj-lt"/>
                        <a:buAutoNum type="alphaUcPeriod"/>
                      </a:pP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두 개의 종속 측정치가 그려져야 하는 경우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두 개의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Y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축에 상이한 색이나 패턴을 사용하였는가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? </a:t>
                      </a:r>
                      <a:endParaRPr lang="ko-KR" altLang="ko-KR" sz="900" kern="120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lvl="0" indent="-95250" algn="l" defTabSz="1043056" rtl="0" eaLnBrk="1" latinLnBrk="1" hangingPunct="1">
                        <a:lnSpc>
                          <a:spcPct val="100000"/>
                        </a:lnSpc>
                        <a:buFont typeface="+mj-lt"/>
                        <a:buAutoNum type="alphaUcPeriod"/>
                      </a:pP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종속변수가 두 개인 경우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하나의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Y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축은 왼쪽에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다른 하나는 오른쪽에 놓았는가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?</a:t>
                      </a: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58991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900113"/>
            <a:ext cx="106934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249695" y="369403"/>
            <a:ext cx="307931" cy="3079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2164" y="252239"/>
            <a:ext cx="693972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UI/UX </a:t>
            </a:r>
            <a:r>
              <a:rPr lang="ko-KR" altLang="en-US" sz="18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품질평가를 위한 </a:t>
            </a:r>
            <a:r>
              <a:rPr lang="ko-KR" altLang="en-US" sz="1800" b="1" dirty="0" err="1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휴리스틱</a:t>
            </a:r>
            <a:r>
              <a:rPr lang="ko-KR" altLang="en-US" sz="18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평가 </a:t>
            </a:r>
            <a:r>
              <a:rPr lang="en-US" altLang="ko-KR" sz="18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_ UI </a:t>
            </a:r>
            <a:r>
              <a:rPr lang="ko-KR" altLang="en-US" sz="18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적절성 평가 세부 항목 </a:t>
            </a:r>
            <a:r>
              <a:rPr lang="en-US" altLang="ko-KR" sz="18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(3)</a:t>
            </a:r>
            <a:endParaRPr lang="ko-KR" altLang="en-US" sz="1800" b="1" dirty="0">
              <a:ln>
                <a:solidFill>
                  <a:schemeClr val="tx2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577516"/>
              </p:ext>
            </p:extLst>
          </p:nvPr>
        </p:nvGraphicFramePr>
        <p:xfrm>
          <a:off x="324057" y="1116333"/>
          <a:ext cx="10063203" cy="57488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2203">
                  <a:extLst>
                    <a:ext uri="{9D8B030D-6E8A-4147-A177-3AD203B41FA5}"/>
                  </a:extLst>
                </a:gridCol>
                <a:gridCol w="9001000"/>
              </a:tblGrid>
              <a:tr h="288034">
                <a:tc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</a:p>
                  </a:txBody>
                  <a:tcPr marL="107977" marR="107977" marT="108087" marB="1080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7977" marR="107977" marT="108087" marB="108087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/>
                </a:extLst>
              </a:tr>
              <a:tr h="1640793">
                <a:tc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000" b="1" kern="12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척도</a:t>
                      </a:r>
                      <a:endParaRPr lang="ko-KR" altLang="ko-KR" sz="1000" b="1" kern="1200" dirty="0">
                        <a:solidFill>
                          <a:prstClr val="black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-95250" algn="l" defTabSz="1043056" rtl="0" eaLnBrk="1" latinLnBrk="1" hangingPunct="1">
                        <a:lnSpc>
                          <a:spcPct val="100000"/>
                        </a:lnSpc>
                        <a:buFont typeface="+mj-lt"/>
                        <a:buAutoNum type="alphaUcPeriod"/>
                      </a:pP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좀 더 많은 혹은 좀 더 적은 양을 표현하기 위해 위치 값을 사용하였는가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? </a:t>
                      </a:r>
                      <a:endParaRPr lang="ko-KR" altLang="ko-KR" sz="900" kern="120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lvl="0" indent="-95250" algn="l" defTabSz="1043056" rtl="0" eaLnBrk="1" latinLnBrk="1" hangingPunct="1">
                        <a:lnSpc>
                          <a:spcPct val="100000"/>
                        </a:lnSpc>
                        <a:buFont typeface="+mj-lt"/>
                        <a:buAutoNum type="alphaUcPeriod"/>
                      </a:pP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시각표현에서 위치를 그것이 나타내는 의미의 위치와 일치하도록 만들었는가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?</a:t>
                      </a:r>
                      <a:endParaRPr lang="ko-KR" altLang="ko-KR" sz="900" kern="120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lvl="0" indent="-95250" algn="l" defTabSz="1043056" rtl="0" eaLnBrk="1" latinLnBrk="1" hangingPunct="1">
                        <a:lnSpc>
                          <a:spcPct val="100000"/>
                        </a:lnSpc>
                        <a:buFont typeface="+mj-lt"/>
                        <a:buAutoNum type="alphaUcPeriod"/>
                      </a:pP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비교되어야 하는 사례들이 인접하거나 가장 단순한 패턴이 생산되도록 명목 척도를 구성하였는가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?</a:t>
                      </a:r>
                      <a:endParaRPr lang="ko-KR" altLang="ko-KR" sz="900" kern="120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lvl="0" indent="-95250" algn="l" defTabSz="1043056" rtl="0" eaLnBrk="1" latinLnBrk="1" hangingPunct="1">
                        <a:lnSpc>
                          <a:spcPct val="100000"/>
                        </a:lnSpc>
                        <a:buFont typeface="+mj-lt"/>
                        <a:buAutoNum type="alphaUcPeriod"/>
                      </a:pP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시각적 인상이 적절한 정보를 반영하기 위해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Y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축 상 값의 범위를 조절하였는가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? </a:t>
                      </a:r>
                      <a:endParaRPr lang="ko-KR" altLang="ko-KR" sz="900" kern="120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lvl="0" indent="-95250" algn="l" defTabSz="1043056" rtl="0" eaLnBrk="1" latinLnBrk="1" hangingPunct="1">
                        <a:lnSpc>
                          <a:spcPct val="100000"/>
                        </a:lnSpc>
                        <a:buFont typeface="+mj-lt"/>
                        <a:buAutoNum type="alphaUcPeriod"/>
                      </a:pP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적절한 시각적 인상을 전달하도록 척도를 변형하였는가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?</a:t>
                      </a:r>
                      <a:endParaRPr lang="ko-KR" altLang="ko-KR" sz="900" kern="120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lvl="0" indent="-95250" algn="l" defTabSz="1043056" rtl="0" eaLnBrk="1" latinLnBrk="1" hangingPunct="1">
                        <a:lnSpc>
                          <a:spcPct val="100000"/>
                        </a:lnSpc>
                        <a:buFont typeface="+mj-lt"/>
                        <a:buAutoNum type="alphaUcPeriod"/>
                      </a:pP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중첩 막대그래프의 경우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Y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축 척도를 축약하거나 변형하지 않아야 한다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이러한 내용이 지켜졌는가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?</a:t>
                      </a:r>
                      <a:endParaRPr lang="ko-KR" altLang="ko-KR" sz="900" kern="120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lvl="0" indent="-95250" algn="l" defTabSz="1043056" rtl="0" eaLnBrk="1" latinLnBrk="1" hangingPunct="1">
                        <a:lnSpc>
                          <a:spcPct val="100000"/>
                        </a:lnSpc>
                        <a:buFont typeface="+mj-lt"/>
                        <a:buAutoNum type="alphaUcPeriod"/>
                      </a:pP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 그래프의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X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축 상의 간격 수치가 그 단위에서 길이에 비례하게 놓아졌는가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?</a:t>
                      </a:r>
                      <a:endParaRPr lang="ko-KR" altLang="ko-KR" sz="900" kern="120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lvl="0" indent="-95250" algn="l" defTabSz="1043056" rtl="0" eaLnBrk="1" latinLnBrk="1" hangingPunct="1">
                        <a:lnSpc>
                          <a:spcPct val="100000"/>
                        </a:lnSpc>
                        <a:buFont typeface="+mj-lt"/>
                        <a:buAutoNum type="alphaUcPeriod"/>
                      </a:pP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제로 기준선에 상대적인 양수와 음수가 그래프화되었는가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?</a:t>
                      </a:r>
                      <a:endParaRPr lang="ko-KR" altLang="ko-KR" sz="900" kern="120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lvl="0" indent="-95250" algn="l" defTabSz="1043056" rtl="0" eaLnBrk="1" latinLnBrk="1" hangingPunct="1">
                        <a:lnSpc>
                          <a:spcPct val="100000"/>
                        </a:lnSpc>
                        <a:buFont typeface="+mj-lt"/>
                        <a:buAutoNum type="alphaUcPeriod"/>
                      </a:pP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ko-KR" sz="900" kern="1200" dirty="0" err="1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분수형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지점을 표시하기 위해 기준선이 사용되었는가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?</a:t>
                      </a:r>
                      <a:endParaRPr lang="ko-KR" altLang="ko-KR" sz="900" kern="120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lvl="0" indent="-95250" algn="l" defTabSz="1043056" rtl="0" eaLnBrk="1" latinLnBrk="1" hangingPunct="1">
                        <a:lnSpc>
                          <a:spcPct val="100000"/>
                        </a:lnSpc>
                        <a:buFont typeface="+mj-lt"/>
                        <a:buAutoNum type="alphaUcPeriod"/>
                      </a:pP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T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모양의 틀에서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Y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축의 양쪽에 동일한 척도로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X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축이 표시 되었는가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?</a:t>
                      </a: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48613">
                <a:tc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000" b="1" kern="12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축</a:t>
                      </a: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-95250" algn="l" defTabSz="1043056" rtl="0" eaLnBrk="1" latinLnBrk="1" hangingPunct="1">
                        <a:lnSpc>
                          <a:spcPct val="100000"/>
                        </a:lnSpc>
                        <a:buFont typeface="+mj-lt"/>
                        <a:buAutoNum type="alphaUcPeriod"/>
                      </a:pP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가장 중요한 독립변수를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X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축에 놓고 나머지를 </a:t>
                      </a:r>
                      <a:r>
                        <a:rPr lang="ko-KR" altLang="ko-KR" sz="900" kern="1200" dirty="0" err="1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파라미터로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취급하였는가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?</a:t>
                      </a:r>
                      <a:endParaRPr lang="ko-KR" altLang="ko-KR" sz="900" kern="120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lvl="0" indent="-95250" algn="l" defTabSz="1043056" rtl="0" eaLnBrk="1" latinLnBrk="1" hangingPunct="1">
                        <a:lnSpc>
                          <a:spcPct val="100000"/>
                        </a:lnSpc>
                        <a:buFont typeface="+mj-lt"/>
                        <a:buAutoNum type="alphaUcPeriod"/>
                      </a:pP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X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축의 변수가 확실치 않은 경우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간격 척도를 갖는 독립변수를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X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축에 놓았는가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? </a:t>
                      </a:r>
                      <a:endParaRPr lang="ko-KR" altLang="ko-KR" sz="900" kern="120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lvl="0" indent="-95250" algn="l" defTabSz="1043056" rtl="0" eaLnBrk="1" latinLnBrk="1" hangingPunct="1">
                        <a:lnSpc>
                          <a:spcPct val="100000"/>
                        </a:lnSpc>
                        <a:buFont typeface="+mj-lt"/>
                        <a:buAutoNum type="alphaUcPeriod"/>
                      </a:pP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다른 모든 것이 동일할 경우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가장 간단한 패턴을 만들어 내는 변수를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X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축에 놓았는가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?</a:t>
                      </a:r>
                      <a:endParaRPr lang="ko-KR" altLang="ko-KR" sz="900" kern="120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73833">
                <a:tc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000" b="1" kern="12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눈금</a:t>
                      </a: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-95250" algn="l" defTabSz="1043056" rtl="0" eaLnBrk="1" latinLnBrk="1" hangingPunct="1">
                        <a:lnSpc>
                          <a:spcPct val="100000"/>
                        </a:lnSpc>
                        <a:buFont typeface="+mj-lt"/>
                        <a:buAutoNum type="alphaUcPeriod"/>
                      </a:pP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눈금 표시가 축 안으로 확장되었는가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?</a:t>
                      </a:r>
                      <a:endParaRPr lang="ko-KR" altLang="ko-KR" sz="900" kern="120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lvl="0" indent="-95250" algn="l" defTabSz="1043056" rtl="0" eaLnBrk="1" latinLnBrk="1" hangingPunct="1">
                        <a:lnSpc>
                          <a:spcPct val="100000"/>
                        </a:lnSpc>
                        <a:buFont typeface="+mj-lt"/>
                        <a:buAutoNum type="alphaUcPeriod"/>
                      </a:pP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눈금표시가 규칙적인 간격으로 놓아졌는가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?</a:t>
                      </a:r>
                      <a:endParaRPr lang="ko-KR" altLang="ko-KR" sz="900" kern="120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lvl="0" indent="-95250" algn="l" defTabSz="1043056" rtl="0" eaLnBrk="1" latinLnBrk="1" hangingPunct="1">
                        <a:lnSpc>
                          <a:spcPct val="100000"/>
                        </a:lnSpc>
                        <a:buFont typeface="+mj-lt"/>
                        <a:buAutoNum type="alphaUcPeriod"/>
                      </a:pP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라벨이 붙은 수치와 라벨이 붙은 수치 중간에 좀 더 큰 눈금 표시가 놓아졌는가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?</a:t>
                      </a:r>
                      <a:endParaRPr lang="ko-KR" altLang="ko-KR" sz="900" kern="120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lvl="0" indent="-95250" algn="l" defTabSz="1043056" rtl="0" eaLnBrk="1" latinLnBrk="1" hangingPunct="1">
                        <a:lnSpc>
                          <a:spcPct val="100000"/>
                        </a:lnSpc>
                        <a:buFont typeface="+mj-lt"/>
                        <a:buAutoNum type="alphaUcPeriod"/>
                      </a:pP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T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모양의 틀의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Y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축에 눈금 표시나 라벨을 놓지 않았는가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?</a:t>
                      </a:r>
                      <a:endParaRPr lang="ko-KR" altLang="ko-KR" sz="900" kern="120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lvl="0" indent="-95250" algn="l" defTabSz="1043056" rtl="0" eaLnBrk="1" latinLnBrk="1" hangingPunct="1">
                        <a:lnSpc>
                          <a:spcPct val="100000"/>
                        </a:lnSpc>
                        <a:buFont typeface="+mj-lt"/>
                        <a:buAutoNum type="alphaUcPeriod"/>
                      </a:pP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구체적인 수치가 중요한 경우 눈금표시가 사용되었는가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?</a:t>
                      </a:r>
                      <a:endParaRPr lang="ko-KR" altLang="ko-KR" sz="900" kern="120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73833">
                <a:tc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000" b="1" kern="12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라벨</a:t>
                      </a:r>
                      <a:r>
                        <a:rPr lang="en-US" altLang="ko-KR" sz="1000" b="1" kern="12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(label)</a:t>
                      </a:r>
                      <a:endParaRPr lang="ko-KR" altLang="ko-KR" sz="1000" b="1" kern="1200" dirty="0" smtClean="0">
                        <a:solidFill>
                          <a:prstClr val="black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-95250" algn="l" defTabSz="1043056" rtl="0" eaLnBrk="1" latinLnBrk="1" hangingPunct="1">
                        <a:lnSpc>
                          <a:spcPct val="100000"/>
                        </a:lnSpc>
                        <a:buFont typeface="+mj-lt"/>
                        <a:buAutoNum type="alphaUcPeriod"/>
                      </a:pP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라벨이 각 지표를 적절하게 나타낸다고 생각하는가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?</a:t>
                      </a:r>
                      <a:endParaRPr lang="ko-KR" altLang="ko-KR" sz="900" kern="120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lvl="0" indent="-95250" algn="l" defTabSz="1043056" rtl="0" eaLnBrk="1" latinLnBrk="1" hangingPunct="1">
                        <a:lnSpc>
                          <a:spcPct val="100000"/>
                        </a:lnSpc>
                        <a:buFont typeface="+mj-lt"/>
                        <a:buAutoNum type="alphaUcPeriod"/>
                      </a:pP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라벨이 친숙한 단어로 구성되었다고 생각하는가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?</a:t>
                      </a:r>
                      <a:endParaRPr lang="ko-KR" altLang="ko-KR" sz="900" kern="120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lvl="0" indent="-95250" algn="l" defTabSz="1043056" rtl="0" eaLnBrk="1" latinLnBrk="1" hangingPunct="1">
                        <a:lnSpc>
                          <a:spcPct val="100000"/>
                        </a:lnSpc>
                        <a:buFont typeface="+mj-lt"/>
                        <a:buAutoNum type="alphaUcPeriod"/>
                      </a:pP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라벨이 각 지표의 기능을 알리는 데 있어 직관적인 위치에 있는가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?</a:t>
                      </a:r>
                      <a:endParaRPr lang="ko-KR" altLang="ko-KR" sz="900" kern="120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lvl="0" indent="-95250" algn="l" defTabSz="1043056" rtl="0" eaLnBrk="1" latinLnBrk="1" hangingPunct="1">
                        <a:lnSpc>
                          <a:spcPct val="100000"/>
                        </a:lnSpc>
                        <a:buFont typeface="+mj-lt"/>
                        <a:buAutoNum type="alphaUcPeriod"/>
                      </a:pP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라벨의 디자인이 각 지표의 기능을 직관적으로 알린다고 생각하는가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?</a:t>
                      </a:r>
                      <a:endParaRPr lang="ko-KR" altLang="ko-KR" sz="900" kern="120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lvl="0" indent="-95250" algn="l" defTabSz="1043056" rtl="0" eaLnBrk="1" latinLnBrk="1" hangingPunct="1">
                        <a:lnSpc>
                          <a:spcPct val="100000"/>
                        </a:lnSpc>
                        <a:buFont typeface="+mj-lt"/>
                        <a:buAutoNum type="alphaUcPeriod"/>
                      </a:pP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라벨의 위치가 일관적으로 제공되는가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?</a:t>
                      </a:r>
                      <a:endParaRPr lang="ko-KR" altLang="ko-KR" sz="900" kern="120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lvl="0" indent="-95250" algn="l" defTabSz="1043056" rtl="0" eaLnBrk="1" latinLnBrk="1" hangingPunct="1">
                        <a:lnSpc>
                          <a:spcPct val="100000"/>
                        </a:lnSpc>
                        <a:buFont typeface="+mj-lt"/>
                        <a:buAutoNum type="alphaUcPeriod"/>
                      </a:pP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라벨의 디자인이 일관적인가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?</a:t>
                      </a:r>
                      <a:endParaRPr lang="ko-KR" altLang="ko-KR" sz="900" kern="120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58436">
                <a:tc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000" b="1" kern="1200" dirty="0" smtClean="0">
                          <a:solidFill>
                            <a:prstClr val="black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색</a:t>
                      </a: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-95250" algn="l" defTabSz="1043056" rtl="0" eaLnBrk="1" latinLnBrk="1" hangingPunct="1">
                        <a:lnSpc>
                          <a:spcPct val="100000"/>
                        </a:lnSpc>
                        <a:buFont typeface="+mj-lt"/>
                        <a:buAutoNum type="alphaUcPeriod"/>
                      </a:pP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기존 관습에 부합하는 색을 사용하였는가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?</a:t>
                      </a:r>
                      <a:endParaRPr lang="ko-KR" altLang="ko-KR" sz="900" kern="120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lvl="0" indent="-95250" algn="l" defTabSz="1043056" rtl="0" eaLnBrk="1" latinLnBrk="1" hangingPunct="1">
                        <a:lnSpc>
                          <a:spcPct val="100000"/>
                        </a:lnSpc>
                        <a:buFont typeface="+mj-lt"/>
                        <a:buAutoNum type="alphaUcPeriod"/>
                      </a:pP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모든 화면과 메뉴 옵션에 일관적인 색이 사용되고 있는가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?</a:t>
                      </a:r>
                      <a:endParaRPr lang="ko-KR" altLang="ko-KR" sz="900" kern="120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lvl="0" indent="-95250" algn="l" defTabSz="1043056" rtl="0" eaLnBrk="1" latinLnBrk="1" hangingPunct="1">
                        <a:lnSpc>
                          <a:spcPct val="100000"/>
                        </a:lnSpc>
                        <a:buFont typeface="+mj-lt"/>
                        <a:buAutoNum type="alphaUcPeriod"/>
                      </a:pP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스펙트럼 상에서 잘 구분되는 색이 사용되었는가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?</a:t>
                      </a:r>
                      <a:endParaRPr lang="ko-KR" altLang="ko-KR" sz="900" kern="120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lvl="0" indent="-95250" algn="l" defTabSz="1043056" rtl="0" eaLnBrk="1" latinLnBrk="1" hangingPunct="1">
                        <a:lnSpc>
                          <a:spcPct val="100000"/>
                        </a:lnSpc>
                        <a:buFont typeface="+mj-lt"/>
                        <a:buAutoNum type="alphaUcPeriod"/>
                      </a:pP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하나의 카테고리로 묶이는 값은 유사한 색으로 표시하였는가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?</a:t>
                      </a:r>
                      <a:endParaRPr lang="ko-KR" altLang="ko-KR" sz="900" kern="120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lvl="0" indent="-95250" algn="l" defTabSz="1043056" rtl="0" eaLnBrk="1" latinLnBrk="1" hangingPunct="1">
                        <a:lnSpc>
                          <a:spcPct val="100000"/>
                        </a:lnSpc>
                        <a:buFont typeface="+mj-lt"/>
                        <a:buAutoNum type="alphaUcPeriod"/>
                      </a:pP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한 차트 내의 색은 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6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개 이내로 제한되었는가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?</a:t>
                      </a:r>
                      <a:endParaRPr lang="ko-KR" altLang="ko-KR" sz="900" kern="1200" dirty="0" smtClean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74866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900113"/>
            <a:ext cx="106934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249695" y="369403"/>
            <a:ext cx="307931" cy="3079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2164" y="252239"/>
            <a:ext cx="204414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기술도입 검토 현황</a:t>
            </a:r>
            <a:endParaRPr lang="ko-KR" altLang="en-US" sz="1800" b="1" dirty="0">
              <a:ln>
                <a:solidFill>
                  <a:schemeClr val="tx2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271884"/>
              </p:ext>
            </p:extLst>
          </p:nvPr>
        </p:nvGraphicFramePr>
        <p:xfrm>
          <a:off x="234132" y="967906"/>
          <a:ext cx="10081120" cy="59296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24336"/>
                <a:gridCol w="1368152">
                  <a:extLst>
                    <a:ext uri="{9D8B030D-6E8A-4147-A177-3AD203B41FA5}"/>
                  </a:extLst>
                </a:gridCol>
                <a:gridCol w="5688632"/>
              </a:tblGrid>
              <a:tr h="321250">
                <a:tc rowSpan="5"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7977" marR="107977" marT="108087" marB="1080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/>
                </a:extLst>
              </a:tr>
              <a:tr h="454083">
                <a:tc vMerge="1"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활용</a:t>
                      </a: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일반적인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PC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환경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및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스마트폰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과 동일한 인터페이스로 활용가능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85725" marR="0" indent="-85725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키보드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착탈식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제품을 설치하여 검색 등에 용이할 수 있도록 보완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4083">
                <a:tc vMerge="1"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장점</a:t>
                      </a: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이동성 용이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쉬운 인터페이스 제공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85725" marR="0" indent="-85725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태블릿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고유 기능을 활용한 부가 기능 사용 가능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음성검색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웹검색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메신저 구동 등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1250">
                <a:tc vMerge="1"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단점</a:t>
                      </a: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1250">
                <a:tc vMerge="1"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제약 사항</a:t>
                      </a: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4523">
                <a:tc rowSpan="4"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7977" marR="107977" marT="108087" marB="1080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활용</a:t>
                      </a: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포인터로 사용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좌우슬라이드 동작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화면이동 등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사용자의 모션을 인식하는 것이 아님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4523">
                <a:tc vMerge="1"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7977" marR="107977" marT="108087" marB="1080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장점</a:t>
                      </a: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프리젠테이션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및 회의 시 간단한 동작으로 화면 이동 가능 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4083">
                <a:tc vMerge="1"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7977" marR="107977" marT="108087" marB="1080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단점</a:t>
                      </a: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OS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에서 지원하는 마우스 기능에 한정되며 장시간 사용시 손목 근육이나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팔전체에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피로감 증가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indent="-17145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모션에 따른 손목 근육의 과도한 비틀림이 필요</a:t>
                      </a: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4523">
                <a:tc vMerge="1"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7977" marR="107977" marT="108087" marB="1080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제약 사항</a:t>
                      </a: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확장성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한정적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기능에 한정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4523">
                <a:tc rowSpan="4"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7977" marR="107977" marT="108087" marB="1080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활용</a:t>
                      </a: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포인터로 사용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좌우슬라이드 동작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화면이동 등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9921">
                <a:tc vMerge="1"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7977" marR="107977" marT="108087" marB="1080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장점</a:t>
                      </a: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모션링보다는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피로감이 덜하고 오작동인식은 상대적으로 낮음</a:t>
                      </a: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86915">
                <a:tc vMerge="1"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7977" marR="107977" marT="108087" marB="1080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단점</a:t>
                      </a: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단순한 동작 인식 수준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립모션의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인식범위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평방미터로 좁음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indent="-17145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모션 학습을 통해 익숙해질 필요가 있음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</a:p>
                    <a:p>
                      <a:pPr marL="171450" marR="0" indent="-17145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개발초기 단계로 지원 어플리케이션 수가 부족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4083">
                <a:tc vMerge="1"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7977" marR="107977" marT="108087" marB="10808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제약 사항</a:t>
                      </a: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운영체제 단에서 인식하는 장치가 아닌 특정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앱으로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개발되어야 활용이 가능 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indent="-17145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립모션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SDK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개발툴킷을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이용하여 별도의 개발이 필요함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</a:txBody>
                  <a:tcPr marL="107977" marR="107977" marT="108087" marB="10808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377284" y="1076069"/>
            <a:ext cx="2710166" cy="1895995"/>
            <a:chOff x="1878384" y="2343249"/>
            <a:chExt cx="5667375" cy="4029075"/>
          </a:xfrm>
        </p:grpSpPr>
        <p:sp>
          <p:nvSpPr>
            <p:cNvPr id="8" name="직사각형 7"/>
            <p:cNvSpPr/>
            <p:nvPr/>
          </p:nvSpPr>
          <p:spPr>
            <a:xfrm>
              <a:off x="2126292" y="2895303"/>
              <a:ext cx="1065589" cy="382588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tlCol="0" anchor="ctr"/>
            <a:lstStyle/>
            <a:p>
              <a:r>
                <a:rPr lang="ko-KR" altLang="en-US" sz="800" dirty="0" smtClean="0">
                  <a:solidFill>
                    <a:schemeClr val="bg1"/>
                  </a:solidFill>
                  <a:latin typeface="Rix고딕 M" pitchFamily="18" charset="-127"/>
                  <a:ea typeface="Rix고딕 M" pitchFamily="18" charset="-127"/>
                </a:rPr>
                <a:t>국공립어린이집확대</a:t>
              </a: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126292" y="3289004"/>
              <a:ext cx="1065589" cy="382588"/>
            </a:xfrm>
            <a:prstGeom prst="rect">
              <a:avLst/>
            </a:prstGeom>
            <a:solidFill>
              <a:schemeClr val="tx1">
                <a:alpha val="74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tlCol="0" anchor="ctr"/>
            <a:lstStyle/>
            <a:p>
              <a:r>
                <a:rPr lang="ko-KR" altLang="en-US" sz="800" dirty="0" smtClean="0">
                  <a:solidFill>
                    <a:schemeClr val="bg1"/>
                  </a:solidFill>
                  <a:latin typeface="Rix고딕 M" pitchFamily="18" charset="-127"/>
                  <a:ea typeface="Rix고딕 M" pitchFamily="18" charset="-127"/>
                </a:rPr>
                <a:t>찾아가는 동주민센터</a:t>
              </a:r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8384" y="2343249"/>
              <a:ext cx="5667375" cy="4029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 descr="C:\Users\kimsy\Downloads\Image_2016-10-10 17-45-13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527"/>
            <a:stretch/>
          </p:blipFill>
          <p:spPr bwMode="auto">
            <a:xfrm>
              <a:off x="2249091" y="2771776"/>
              <a:ext cx="4897809" cy="2897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그룹 11"/>
            <p:cNvGrpSpPr/>
            <p:nvPr/>
          </p:nvGrpSpPr>
          <p:grpSpPr>
            <a:xfrm>
              <a:off x="2249090" y="5370340"/>
              <a:ext cx="4904185" cy="514350"/>
              <a:chOff x="2249091" y="5346776"/>
              <a:chExt cx="4838700" cy="514350"/>
            </a:xfrm>
          </p:grpSpPr>
          <p:pic>
            <p:nvPicPr>
              <p:cNvPr id="13" name="Picture 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9091" y="5346776"/>
                <a:ext cx="1628775" cy="514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" name="Picture 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58816" y="5346776"/>
                <a:ext cx="1628775" cy="514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Picture 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59016" y="5346776"/>
                <a:ext cx="1628775" cy="514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78" y="3492599"/>
            <a:ext cx="1668966" cy="13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5333505"/>
            <a:ext cx="2518603" cy="1308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48270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206324"/>
            <a:ext cx="10693400" cy="584759"/>
          </a:xfrm>
          <a:prstGeom prst="rect">
            <a:avLst/>
          </a:prstGeom>
          <a:noFill/>
        </p:spPr>
        <p:txBody>
          <a:bodyPr wrap="squar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algn="ctr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32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별첨</a:t>
            </a:r>
            <a:r>
              <a:rPr kumimoji="0" lang="en-US" altLang="ko-KR" sz="32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-</a:t>
            </a:r>
            <a:r>
              <a:rPr kumimoji="0" lang="ko-KR" altLang="en-US" sz="32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교수님</a:t>
            </a:r>
            <a:r>
              <a:rPr kumimoji="0" lang="en-US" altLang="ko-KR" sz="32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100</a:t>
            </a:r>
            <a:r>
              <a:rPr kumimoji="0" lang="ko-KR" altLang="en-US" sz="32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페이지 자료</a:t>
            </a:r>
            <a:endParaRPr kumimoji="0" lang="en-US" altLang="ko-KR" sz="32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365954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206324"/>
            <a:ext cx="10693400" cy="584759"/>
          </a:xfrm>
          <a:prstGeom prst="rect">
            <a:avLst/>
          </a:prstGeom>
          <a:noFill/>
        </p:spPr>
        <p:txBody>
          <a:bodyPr wrap="squar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algn="ctr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32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설계 </a:t>
            </a:r>
            <a:r>
              <a:rPr kumimoji="0" lang="ko-KR" altLang="en-US" sz="32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요</a:t>
            </a:r>
            <a:r>
              <a:rPr kumimoji="0" lang="ko-KR" altLang="en-US" sz="32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소</a:t>
            </a:r>
            <a:endParaRPr kumimoji="0" lang="en-US" altLang="ko-KR" sz="32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77616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900113"/>
            <a:ext cx="106934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79400" y="1692399"/>
            <a:ext cx="10202740" cy="86409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644476" lvl="1" indent="-171450" defTabSz="946052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일반적인 소프트웨어나 웹페이지를 설계할 때 </a:t>
            </a:r>
            <a:r>
              <a:rPr lang="ko-KR" altLang="en-US" sz="1200" dirty="0" smtClean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고려해야 하는 </a:t>
            </a:r>
            <a:r>
              <a:rPr lang="ko-KR" altLang="en-US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원칙에 대한 문헌 연구</a:t>
            </a:r>
          </a:p>
          <a:p>
            <a:pPr marL="644476" lvl="1" indent="-171450" defTabSz="946052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명시성</a:t>
            </a:r>
            <a:r>
              <a:rPr lang="en-US" altLang="ko-KR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사용성</a:t>
            </a:r>
            <a:r>
              <a:rPr lang="en-US" altLang="ko-KR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인지 부하 등을 고려하여 문헌에 기반한 가이드라인 제시</a:t>
            </a:r>
          </a:p>
          <a:p>
            <a:pPr marL="644476" lvl="1" indent="-171450" defTabSz="946052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관련 </a:t>
            </a:r>
            <a:r>
              <a:rPr lang="en-US" altLang="ko-KR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text book, journal, website </a:t>
            </a:r>
            <a:r>
              <a:rPr lang="ko-KR" altLang="en-US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등에서 관련 내용 추출 후 명시성</a:t>
            </a:r>
            <a:r>
              <a:rPr lang="en-US" altLang="ko-KR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사용성</a:t>
            </a:r>
            <a:r>
              <a:rPr lang="en-US" altLang="ko-KR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인지부하 카테고리로 내용 정리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2775744"/>
            <a:ext cx="5056740" cy="31424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t="-1" r="196" b="-2879"/>
          <a:stretch/>
        </p:blipFill>
        <p:spPr>
          <a:xfrm>
            <a:off x="5346700" y="2772519"/>
            <a:ext cx="5135440" cy="31459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279400" y="1188343"/>
            <a:ext cx="102027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26" algn="ctr" defTabSz="946052">
              <a:defRPr/>
            </a:pPr>
            <a:r>
              <a:rPr lang="en-US" altLang="ko-KR" sz="1800" b="1" dirty="0" smtClean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[ </a:t>
            </a:r>
            <a:r>
              <a:rPr lang="ko-KR" altLang="en-US" sz="1800" b="1" dirty="0" smtClean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전반적인 </a:t>
            </a:r>
            <a:r>
              <a:rPr lang="en-US" altLang="ko-KR" sz="1800" b="1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UI </a:t>
            </a:r>
            <a:r>
              <a:rPr lang="ko-KR" altLang="en-US" sz="1800" b="1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설계 시 고려해야 하는 요소에 대한 </a:t>
            </a:r>
            <a:r>
              <a:rPr lang="ko-KR" altLang="en-US" sz="1800" b="1" dirty="0" smtClean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가이드라인 </a:t>
            </a:r>
            <a:r>
              <a:rPr lang="en-US" altLang="ko-KR" sz="1800" b="1" dirty="0" smtClean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]</a:t>
            </a:r>
            <a:endParaRPr lang="ko-KR" altLang="en-US" sz="1800" b="1" dirty="0">
              <a:solidFill>
                <a:prstClr val="black"/>
              </a:solidFill>
              <a:latin typeface="Rix고딕 M" pitchFamily="18" charset="-127"/>
              <a:ea typeface="Rix고딕 M" pitchFamily="18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249695" y="369403"/>
            <a:ext cx="307931" cy="3079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2164" y="252239"/>
            <a:ext cx="200086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UI/UX _ </a:t>
            </a:r>
            <a:r>
              <a:rPr lang="ko-KR" altLang="en-US" sz="18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설계 요소</a:t>
            </a:r>
            <a:endParaRPr lang="ko-KR" altLang="en-US" sz="1800" b="1" dirty="0">
              <a:ln>
                <a:solidFill>
                  <a:schemeClr val="tx2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2926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900113"/>
            <a:ext cx="106934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900113"/>
            <a:ext cx="106934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79400" y="1692399"/>
            <a:ext cx="10202740" cy="86409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473026" lvl="1" indent="0" defTabSz="946052">
              <a:defRPr/>
            </a:pPr>
            <a:r>
              <a:rPr lang="en-US" altLang="ko-KR" sz="1200" b="1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Systematic Layout Planning (SLP) </a:t>
            </a:r>
            <a:r>
              <a:rPr lang="ko-KR" altLang="en-US" sz="1200" b="1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기법 응용</a:t>
            </a:r>
          </a:p>
          <a:p>
            <a:pPr marL="644476" lvl="1" indent="-171450" defTabSz="946052">
              <a:buFont typeface="Arial" panose="020B0604020202020204" pitchFamily="34" charset="0"/>
              <a:buChar char="•"/>
              <a:defRPr/>
            </a:pPr>
            <a:r>
              <a:rPr lang="ko-KR" altLang="en-US" sz="1200" u="sng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정성적 인터뷰와 행동 분석 등을 통해 업무 특성과 사용자의 특성을 파악하여 </a:t>
            </a:r>
            <a:r>
              <a:rPr lang="ko-KR" altLang="en-US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디자인에 반영해야 함 </a:t>
            </a:r>
          </a:p>
          <a:p>
            <a:pPr marL="644476" lvl="1" indent="-171450" defTabSz="946052"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SLP</a:t>
            </a:r>
            <a:r>
              <a:rPr lang="ko-KR" altLang="en-US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기법이란 </a:t>
            </a:r>
            <a:r>
              <a:rPr lang="ko-KR" altLang="en-US" sz="1200" u="sng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사용자의 요구사항이나 평소 취하는 행동 정보를 기반으로 과업과 과업 사이의 관계를 파악하여 레이아웃 설계에 반영하는 </a:t>
            </a:r>
            <a:r>
              <a:rPr lang="ko-KR" altLang="en-US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기법을 의미함</a:t>
            </a:r>
          </a:p>
          <a:p>
            <a:pPr marL="644476" lvl="1" indent="-171450" defTabSz="946052"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SLP</a:t>
            </a:r>
            <a:r>
              <a:rPr lang="ko-KR" altLang="en-US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기법을 응용하여 정보에 대한 </a:t>
            </a:r>
            <a:r>
              <a:rPr lang="ko-KR" altLang="en-US" sz="1200" u="sng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사용자들의 통상적 관념</a:t>
            </a:r>
            <a:r>
              <a:rPr lang="en-US" altLang="ko-KR" sz="1200" u="sng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, </a:t>
            </a:r>
            <a:r>
              <a:rPr lang="ko-KR" altLang="en-US" sz="1200" u="sng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정보 우선순위</a:t>
            </a:r>
            <a:r>
              <a:rPr lang="en-US" altLang="ko-KR" sz="1200" u="sng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, </a:t>
            </a:r>
            <a:r>
              <a:rPr lang="ko-KR" altLang="en-US" sz="1200" u="sng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정보 상호관계 파악하고</a:t>
            </a:r>
            <a:r>
              <a:rPr lang="en-US" altLang="ko-KR" sz="1200" u="sng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, </a:t>
            </a:r>
            <a:r>
              <a:rPr lang="ko-KR" altLang="en-US" sz="1200" u="sng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이를 통해 더 효과적인 화면 설계를 </a:t>
            </a:r>
            <a:r>
              <a:rPr lang="ko-KR" altLang="en-US" sz="1200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할 수 있음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79400" y="1188343"/>
            <a:ext cx="102027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26" algn="ctr" defTabSz="946052">
              <a:defRPr/>
            </a:pPr>
            <a:r>
              <a:rPr lang="en-US" altLang="ko-KR" sz="1800" b="1" dirty="0" smtClean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[</a:t>
            </a:r>
            <a:r>
              <a:rPr lang="ko-KR" altLang="en-US" sz="1800" b="1" dirty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업무 특성 반영을 위한 연구 </a:t>
            </a:r>
            <a:r>
              <a:rPr lang="ko-KR" altLang="en-US" sz="1800" b="1" dirty="0" smtClean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방법</a:t>
            </a:r>
            <a:r>
              <a:rPr lang="en-US" altLang="ko-KR" sz="1800" b="1" dirty="0" smtClean="0">
                <a:solidFill>
                  <a:prstClr val="black"/>
                </a:solidFill>
                <a:latin typeface="Rix고딕 M" pitchFamily="18" charset="-127"/>
                <a:ea typeface="Rix고딕 M" pitchFamily="18" charset="-127"/>
              </a:rPr>
              <a:t>]</a:t>
            </a:r>
            <a:endParaRPr lang="ko-KR" altLang="en-US" sz="1800" b="1" dirty="0">
              <a:solidFill>
                <a:prstClr val="black"/>
              </a:solidFill>
              <a:latin typeface="Rix고딕 M" pitchFamily="18" charset="-127"/>
              <a:ea typeface="Rix고딕 M" pitchFamily="18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2988544"/>
            <a:ext cx="10202740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타원 12"/>
          <p:cNvSpPr/>
          <p:nvPr/>
        </p:nvSpPr>
        <p:spPr>
          <a:xfrm>
            <a:off x="249695" y="369403"/>
            <a:ext cx="307931" cy="3079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2164" y="252239"/>
            <a:ext cx="230704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UI/UX _ SLP</a:t>
            </a:r>
            <a:r>
              <a:rPr lang="ko-KR" altLang="en-US" sz="18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기업활용</a:t>
            </a:r>
            <a:endParaRPr lang="ko-KR" altLang="en-US" sz="1800" b="1" dirty="0">
              <a:ln>
                <a:solidFill>
                  <a:schemeClr val="tx2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68273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bg1">
              <a:lumMod val="75000"/>
            </a:schemeClr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solidFill>
              <a:schemeClr val="tx1"/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1100" dirty="0" smtClean="0"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0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13825</TotalTime>
  <Words>7034</Words>
  <Application>Microsoft Office PowerPoint</Application>
  <PresentationFormat>사용자 지정</PresentationFormat>
  <Paragraphs>1512</Paragraphs>
  <Slides>63</Slides>
  <Notes>45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63</vt:i4>
      </vt:variant>
    </vt:vector>
  </HeadingPairs>
  <TitlesOfParts>
    <vt:vector size="77" baseType="lpstr">
      <vt:lpstr>굴림</vt:lpstr>
      <vt:lpstr>Arial</vt:lpstr>
      <vt:lpstr>Rix모던고딕 EB</vt:lpstr>
      <vt:lpstr>StarSymbol</vt:lpstr>
      <vt:lpstr>맑은 고딕</vt:lpstr>
      <vt:lpstr>나눔고딕</vt:lpstr>
      <vt:lpstr>Wingdings 2</vt:lpstr>
      <vt:lpstr>Rix고딕 M</vt:lpstr>
      <vt:lpstr>Times New Roman</vt:lpstr>
      <vt:lpstr>Wingdings</vt:lpstr>
      <vt:lpstr>KoPub돋움체 Medium</vt:lpstr>
      <vt:lpstr>Verdana</vt:lpstr>
      <vt:lpstr>Office 테마</vt:lpstr>
      <vt:lpstr>10_Office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PCK</cp:lastModifiedBy>
  <cp:revision>756</cp:revision>
  <cp:lastPrinted>2016-11-04T05:35:07Z</cp:lastPrinted>
  <dcterms:created xsi:type="dcterms:W3CDTF">2014-06-17T14:38:15Z</dcterms:created>
  <dcterms:modified xsi:type="dcterms:W3CDTF">2016-11-08T07:08:35Z</dcterms:modified>
</cp:coreProperties>
</file>